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8288000" cy="10287000"/>
  <p:notesSz cx="6858000" cy="9144000"/>
  <p:embeddedFontLst>
    <p:embeddedFont>
      <p:font typeface="Montserrat Classic" panose="020B0604020202020204" charset="-18"/>
      <p:regular r:id="rId20"/>
    </p:embeddedFont>
    <p:embeddedFont>
      <p:font typeface="Open Sans Italics" panose="020B0604020202020204" charset="0"/>
      <p:regular r:id="rId21"/>
    </p:embeddedFont>
    <p:embeddedFont>
      <p:font typeface="Bebas Neue Bold" panose="020B0604020202020204" charset="-18"/>
      <p:regular r:id="rId22"/>
    </p:embeddedFont>
    <p:embeddedFont>
      <p:font typeface="Montserrat Classic Bold" panose="020B0604020202020204" charset="-18"/>
      <p:regular r:id="rId23"/>
    </p:embeddedFont>
    <p:embeddedFont>
      <p:font typeface="Calibri" panose="020F0502020204030204" pitchFamily="34" charset="0"/>
      <p:regular r:id="rId24"/>
      <p:bold r:id="rId25"/>
      <p:italic r:id="rId26"/>
      <p:boldItalic r:id="rId27"/>
    </p:embeddedFont>
    <p:embeddedFont>
      <p:font typeface="Open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739" autoAdjust="0"/>
  </p:normalViewPr>
  <p:slideViewPr>
    <p:cSldViewPr>
      <p:cViewPr varScale="1">
        <p:scale>
          <a:sx n="65" d="100"/>
          <a:sy n="65" d="100"/>
        </p:scale>
        <p:origin x="10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CCE13-A807-476A-B70C-E87D2C86D707}" type="datetimeFigureOut">
              <a:rPr lang="sl-SI" smtClean="0"/>
              <a:t>31.01.2025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8E351-DAEA-4407-9719-6E96D2338164}" type="slidenum">
              <a:rPr lang="sl-SI" smtClean="0"/>
              <a:t>‹#›</a:t>
            </a:fld>
            <a:endParaRPr lang="sl-SI"/>
          </a:p>
        </p:txBody>
      </p:sp>
    </p:spTree>
    <p:extLst>
      <p:ext uri="{BB962C8B-B14F-4D97-AF65-F5344CB8AC3E}">
        <p14:creationId xmlns:p14="http://schemas.microsoft.com/office/powerpoint/2010/main" val="123510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Lepo pozdravljeni, na današnji</a:t>
            </a:r>
            <a:r>
              <a:rPr lang="sl-SI" baseline="0" dirty="0" smtClean="0"/>
              <a:t> delavnici boste spoznali, kaj je </a:t>
            </a:r>
            <a:r>
              <a:rPr lang="sl-SI" baseline="0" dirty="0" err="1" smtClean="0"/>
              <a:t>chatGPT</a:t>
            </a:r>
            <a:r>
              <a:rPr lang="sl-SI" baseline="0" dirty="0" smtClean="0"/>
              <a:t>, kako deluje in kako ga uporabiti na praktičen način. </a:t>
            </a:r>
            <a:r>
              <a:rPr lang="sl-SI" baseline="0" dirty="0" err="1" smtClean="0"/>
              <a:t>ChatGPT</a:t>
            </a:r>
            <a:r>
              <a:rPr lang="sl-SI" baseline="0" dirty="0" smtClean="0"/>
              <a:t> je močno orodje, ki vam lahko pomaga pri učenju in reševanju težav, če ga znate pravilno uporabiti. Omenili bomo tudi ključne pojme umetne inteligence in spoznali primere uporabe umetne inteligence v vsakdanjem življenju.</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1</a:t>
            </a:fld>
            <a:endParaRPr lang="sl-SI"/>
          </a:p>
        </p:txBody>
      </p:sp>
    </p:spTree>
    <p:extLst>
      <p:ext uri="{BB962C8B-B14F-4D97-AF65-F5344CB8AC3E}">
        <p14:creationId xmlns:p14="http://schemas.microsoft.com/office/powerpoint/2010/main" val="80121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000000"/>
                </a:solidFill>
                <a:latin typeface="Montserrat Classic"/>
                <a:ea typeface="Montserrat Classic"/>
                <a:cs typeface="Montserrat Classic"/>
                <a:sym typeface="Montserrat Classic"/>
              </a:rPr>
              <a:t>Medtem</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ko</a:t>
            </a:r>
            <a:r>
              <a:rPr lang="en-US" sz="1200" dirty="0" smtClean="0">
                <a:solidFill>
                  <a:srgbClr val="000000"/>
                </a:solidFill>
                <a:latin typeface="Montserrat Classic"/>
                <a:ea typeface="Montserrat Classic"/>
                <a:cs typeface="Montserrat Classic"/>
                <a:sym typeface="Montserrat Classic"/>
              </a:rPr>
              <a:t> </a:t>
            </a:r>
            <a:r>
              <a:rPr lang="sl-SI" sz="1200" dirty="0" smtClean="0">
                <a:solidFill>
                  <a:srgbClr val="000000"/>
                </a:solidFill>
                <a:latin typeface="Montserrat Classic"/>
                <a:ea typeface="Montserrat Classic"/>
                <a:cs typeface="Montserrat Classic"/>
                <a:sym typeface="Montserrat Classic"/>
              </a:rPr>
              <a:t>U</a:t>
            </a:r>
            <a:r>
              <a:rPr lang="en-US" sz="1200" dirty="0" smtClean="0">
                <a:solidFill>
                  <a:srgbClr val="000000"/>
                </a:solidFill>
                <a:latin typeface="Montserrat Classic"/>
                <a:ea typeface="Montserrat Classic"/>
                <a:cs typeface="Montserrat Classic"/>
                <a:sym typeface="Montserrat Classic"/>
              </a:rPr>
              <a:t>I </a:t>
            </a:r>
            <a:r>
              <a:rPr lang="en-US" sz="1200" dirty="0" err="1" smtClean="0">
                <a:solidFill>
                  <a:srgbClr val="000000"/>
                </a:solidFill>
                <a:latin typeface="Montserrat Classic"/>
                <a:ea typeface="Montserrat Classic"/>
                <a:cs typeface="Montserrat Classic"/>
                <a:sym typeface="Montserrat Classic"/>
              </a:rPr>
              <a:t>ponuja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številne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prednosti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prinaša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tudi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izzive</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etična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vprašanja</a:t>
            </a:r>
            <a:r>
              <a:rPr lang="en-US" sz="1200" dirty="0" smtClean="0">
                <a:solidFill>
                  <a:srgbClr val="000000"/>
                </a:solidFill>
                <a:latin typeface="Montserrat Classic"/>
                <a:ea typeface="Montserrat Classic"/>
                <a:cs typeface="Montserrat Classic"/>
                <a:sym typeface="Montserrat Classic"/>
              </a:rPr>
              <a:t>. Eden od </a:t>
            </a:r>
            <a:r>
              <a:rPr lang="en-US" sz="1200" dirty="0" err="1" smtClean="0">
                <a:solidFill>
                  <a:srgbClr val="000000"/>
                </a:solidFill>
                <a:latin typeface="Montserrat Classic"/>
                <a:ea typeface="Montserrat Classic"/>
                <a:cs typeface="Montserrat Classic"/>
                <a:sym typeface="Montserrat Classic"/>
              </a:rPr>
              <a:t>glavnih</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izzivov</a:t>
            </a:r>
            <a:r>
              <a:rPr lang="en-US" sz="1200" dirty="0" smtClean="0">
                <a:solidFill>
                  <a:srgbClr val="000000"/>
                </a:solidFill>
                <a:latin typeface="Montserrat Classic"/>
                <a:ea typeface="Montserrat Classic"/>
                <a:cs typeface="Montserrat Classic"/>
                <a:sym typeface="Montserrat Classic"/>
              </a:rPr>
              <a:t> je </a:t>
            </a:r>
            <a:r>
              <a:rPr lang="en-US" sz="1200" dirty="0" err="1" smtClean="0">
                <a:solidFill>
                  <a:srgbClr val="000000"/>
                </a:solidFill>
                <a:latin typeface="Montserrat Classic"/>
                <a:ea typeface="Montserrat Classic"/>
                <a:cs typeface="Montserrat Classic"/>
                <a:sym typeface="Montserrat Classic"/>
              </a:rPr>
              <a:t>zagotoviti</a:t>
            </a:r>
            <a:r>
              <a:rPr lang="en-US" sz="1200" dirty="0" smtClean="0">
                <a:solidFill>
                  <a:srgbClr val="000000"/>
                </a:solidFill>
                <a:latin typeface="Montserrat Classic"/>
                <a:ea typeface="Montserrat Classic"/>
                <a:cs typeface="Montserrat Classic"/>
                <a:sym typeface="Montserrat Classic"/>
              </a:rPr>
              <a:t>, da so </a:t>
            </a:r>
            <a:r>
              <a:rPr lang="sl-SI" sz="1200" dirty="0" smtClean="0">
                <a:solidFill>
                  <a:srgbClr val="000000"/>
                </a:solidFill>
                <a:latin typeface="Montserrat Classic"/>
                <a:ea typeface="Montserrat Classic"/>
                <a:cs typeface="Montserrat Classic"/>
                <a:sym typeface="Montserrat Classic"/>
              </a:rPr>
              <a:t>U</a:t>
            </a:r>
            <a:r>
              <a:rPr lang="en-US" sz="1200" dirty="0" smtClean="0">
                <a:solidFill>
                  <a:srgbClr val="000000"/>
                </a:solidFill>
                <a:latin typeface="Montserrat Classic"/>
                <a:ea typeface="Montserrat Classic"/>
                <a:cs typeface="Montserrat Classic"/>
                <a:sym typeface="Montserrat Classic"/>
              </a:rPr>
              <a:t>I </a:t>
            </a:r>
            <a:r>
              <a:rPr lang="en-US" sz="1200" dirty="0" err="1" smtClean="0">
                <a:solidFill>
                  <a:srgbClr val="000000"/>
                </a:solidFill>
                <a:latin typeface="Montserrat Classic"/>
                <a:ea typeface="Montserrat Classic"/>
                <a:cs typeface="Montserrat Classic"/>
                <a:sym typeface="Montserrat Classic"/>
              </a:rPr>
              <a:t>sistemi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pravični</a:t>
            </a:r>
            <a:r>
              <a:rPr lang="en-US" sz="1200" dirty="0" smtClean="0">
                <a:solidFill>
                  <a:srgbClr val="000000"/>
                </a:solidFill>
                <a:latin typeface="Montserrat Classic"/>
                <a:ea typeface="Montserrat Classic"/>
                <a:cs typeface="Montserrat Classic"/>
                <a:sym typeface="Montserrat Classic"/>
              </a:rPr>
              <a:t> in ne </a:t>
            </a:r>
            <a:r>
              <a:rPr lang="en-US" sz="1200" dirty="0" err="1" smtClean="0">
                <a:solidFill>
                  <a:srgbClr val="000000"/>
                </a:solidFill>
                <a:latin typeface="Montserrat Classic"/>
                <a:ea typeface="Montserrat Classic"/>
                <a:cs typeface="Montserrat Classic"/>
                <a:sym typeface="Montserrat Classic"/>
              </a:rPr>
              <a:t>pristranski</a:t>
            </a:r>
            <a:r>
              <a:rPr lang="en-US" sz="1200" dirty="0" smtClean="0">
                <a:solidFill>
                  <a:srgbClr val="000000"/>
                </a:solidFill>
                <a:latin typeface="Montserrat Classic"/>
                <a:ea typeface="Montserrat Classic"/>
                <a:cs typeface="Montserrat Classic"/>
                <a:sym typeface="Montserrat Classic"/>
              </a:rPr>
              <a:t>. Poleg </a:t>
            </a:r>
            <a:r>
              <a:rPr lang="en-US" sz="1200" dirty="0" err="1" smtClean="0">
                <a:solidFill>
                  <a:srgbClr val="000000"/>
                </a:solidFill>
                <a:latin typeface="Montserrat Classic"/>
                <a:ea typeface="Montserrat Classic"/>
                <a:cs typeface="Montserrat Classic"/>
                <a:sym typeface="Montserrat Classic"/>
              </a:rPr>
              <a:t>tega</a:t>
            </a:r>
            <a:r>
              <a:rPr lang="en-US" sz="1200" dirty="0" smtClean="0">
                <a:solidFill>
                  <a:srgbClr val="000000"/>
                </a:solidFill>
                <a:latin typeface="Montserrat Classic"/>
                <a:ea typeface="Montserrat Classic"/>
                <a:cs typeface="Montserrat Classic"/>
                <a:sym typeface="Montserrat Classic"/>
              </a:rPr>
              <a:t> je </a:t>
            </a:r>
            <a:r>
              <a:rPr lang="en-US" sz="1200" dirty="0" err="1" smtClean="0">
                <a:solidFill>
                  <a:srgbClr val="000000"/>
                </a:solidFill>
                <a:latin typeface="Montserrat Classic"/>
                <a:ea typeface="Montserrat Classic"/>
                <a:cs typeface="Montserrat Classic"/>
                <a:sym typeface="Montserrat Classic"/>
              </a:rPr>
              <a:t>pomembno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razmisliti</a:t>
            </a:r>
            <a:r>
              <a:rPr lang="en-US" sz="1200" dirty="0" smtClean="0">
                <a:solidFill>
                  <a:srgbClr val="000000"/>
                </a:solidFill>
                <a:latin typeface="Montserrat Classic"/>
                <a:ea typeface="Montserrat Classic"/>
                <a:cs typeface="Montserrat Classic"/>
                <a:sym typeface="Montserrat Classic"/>
              </a:rPr>
              <a:t> o </a:t>
            </a:r>
            <a:r>
              <a:rPr lang="en-US" sz="1200" dirty="0" err="1" smtClean="0">
                <a:solidFill>
                  <a:srgbClr val="000000"/>
                </a:solidFill>
                <a:latin typeface="Montserrat Classic"/>
                <a:ea typeface="Montserrat Classic"/>
                <a:cs typeface="Montserrat Classic"/>
                <a:sym typeface="Montserrat Classic"/>
              </a:rPr>
              <a:t>vplivu</a:t>
            </a:r>
            <a:r>
              <a:rPr lang="en-US" sz="1200" dirty="0" smtClean="0">
                <a:solidFill>
                  <a:srgbClr val="000000"/>
                </a:solidFill>
                <a:latin typeface="Montserrat Classic"/>
                <a:ea typeface="Montserrat Classic"/>
                <a:cs typeface="Montserrat Classic"/>
                <a:sym typeface="Montserrat Classic"/>
              </a:rPr>
              <a:t> </a:t>
            </a:r>
            <a:r>
              <a:rPr lang="sl-SI" sz="1200" dirty="0" smtClean="0">
                <a:solidFill>
                  <a:srgbClr val="000000"/>
                </a:solidFill>
                <a:latin typeface="Montserrat Classic"/>
                <a:ea typeface="Montserrat Classic"/>
                <a:cs typeface="Montserrat Classic"/>
                <a:sym typeface="Montserrat Classic"/>
              </a:rPr>
              <a:t>U</a:t>
            </a:r>
            <a:r>
              <a:rPr lang="en-US" sz="1200" dirty="0" smtClean="0">
                <a:solidFill>
                  <a:srgbClr val="000000"/>
                </a:solidFill>
                <a:latin typeface="Montserrat Classic"/>
                <a:ea typeface="Montserrat Classic"/>
                <a:cs typeface="Montserrat Classic"/>
                <a:sym typeface="Montserrat Classic"/>
              </a:rPr>
              <a:t>I </a:t>
            </a:r>
            <a:r>
              <a:rPr lang="en-US" sz="1200" dirty="0" err="1" smtClean="0">
                <a:solidFill>
                  <a:srgbClr val="000000"/>
                </a:solidFill>
                <a:latin typeface="Montserrat Classic"/>
                <a:ea typeface="Montserrat Classic"/>
                <a:cs typeface="Montserrat Classic"/>
                <a:sym typeface="Montserrat Classic"/>
              </a:rPr>
              <a:t>na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delovna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mesta</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zasebnosti</a:t>
            </a:r>
            <a:r>
              <a:rPr lang="en-US" sz="1200" dirty="0" smtClean="0">
                <a:solidFill>
                  <a:srgbClr val="000000"/>
                </a:solidFill>
                <a:latin typeface="Montserrat Classic"/>
                <a:ea typeface="Montserrat Classic"/>
                <a:cs typeface="Montserrat Classic"/>
                <a:sym typeface="Montserrat Classic"/>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smtClean="0">
                <a:solidFill>
                  <a:srgbClr val="000000"/>
                </a:solidFill>
                <a:latin typeface="Montserrat Classic"/>
                <a:ea typeface="Montserrat Classic"/>
                <a:cs typeface="Montserrat Classic"/>
                <a:sym typeface="Montserrat Classic"/>
              </a:rPr>
              <a:t>Tehnologija umetne inteligence </a:t>
            </a:r>
            <a:r>
              <a:rPr lang="en-US" sz="1200" dirty="0" err="1" smtClean="0">
                <a:solidFill>
                  <a:srgbClr val="000000"/>
                </a:solidFill>
                <a:latin typeface="Montserrat Classic"/>
                <a:ea typeface="Montserrat Classic"/>
                <a:cs typeface="Montserrat Classic"/>
                <a:sym typeface="Montserrat Classic"/>
              </a:rPr>
              <a:t>lahko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včasih</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ustvari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ali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utrdi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pristranskosti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saj</a:t>
            </a:r>
            <a:r>
              <a:rPr lang="en-US" sz="1200" dirty="0" smtClean="0">
                <a:solidFill>
                  <a:srgbClr val="000000"/>
                </a:solidFill>
                <a:latin typeface="Montserrat Classic"/>
                <a:ea typeface="Montserrat Classic"/>
                <a:cs typeface="Montserrat Classic"/>
                <a:sym typeface="Montserrat Classic"/>
              </a:rPr>
              <a:t> se </a:t>
            </a:r>
            <a:r>
              <a:rPr lang="en-US" sz="1200" dirty="0" err="1" smtClean="0">
                <a:solidFill>
                  <a:srgbClr val="000000"/>
                </a:solidFill>
                <a:latin typeface="Montserrat Classic"/>
                <a:ea typeface="Montserrat Classic"/>
                <a:cs typeface="Montserrat Classic"/>
                <a:sym typeface="Montserrat Classic"/>
              </a:rPr>
              <a:t>uči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podatkov</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lahko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vsebujejo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predsodke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Zato</a:t>
            </a:r>
            <a:r>
              <a:rPr lang="en-US" sz="1200" dirty="0" smtClean="0">
                <a:solidFill>
                  <a:srgbClr val="000000"/>
                </a:solidFill>
                <a:latin typeface="Montserrat Classic"/>
                <a:ea typeface="Montserrat Classic"/>
                <a:cs typeface="Montserrat Classic"/>
                <a:sym typeface="Montserrat Classic"/>
              </a:rPr>
              <a:t> je </a:t>
            </a:r>
            <a:r>
              <a:rPr lang="en-US" sz="1200" dirty="0" err="1" smtClean="0">
                <a:solidFill>
                  <a:srgbClr val="000000"/>
                </a:solidFill>
                <a:latin typeface="Montserrat Classic"/>
                <a:ea typeface="Montserrat Classic"/>
                <a:cs typeface="Montserrat Classic"/>
                <a:sym typeface="Montserrat Classic"/>
              </a:rPr>
              <a:t>ključnega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pomena</a:t>
            </a:r>
            <a:r>
              <a:rPr lang="en-US" sz="1200" dirty="0" smtClean="0">
                <a:solidFill>
                  <a:srgbClr val="000000"/>
                </a:solidFill>
                <a:latin typeface="Montserrat Classic"/>
                <a:ea typeface="Montserrat Classic"/>
                <a:cs typeface="Montserrat Classic"/>
                <a:sym typeface="Montserrat Classic"/>
              </a:rPr>
              <a:t>, da </a:t>
            </a:r>
            <a:r>
              <a:rPr lang="en-US" sz="1200" dirty="0" err="1" smtClean="0">
                <a:solidFill>
                  <a:srgbClr val="000000"/>
                </a:solidFill>
                <a:latin typeface="Montserrat Classic"/>
                <a:ea typeface="Montserrat Classic"/>
                <a:cs typeface="Montserrat Classic"/>
                <a:sym typeface="Montserrat Classic"/>
              </a:rPr>
              <a:t>razvijalci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sistemov</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uporabljajo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podatke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ki</a:t>
            </a:r>
            <a:r>
              <a:rPr lang="en-US" sz="1200" dirty="0" smtClean="0">
                <a:solidFill>
                  <a:srgbClr val="000000"/>
                </a:solidFill>
                <a:latin typeface="Montserrat Classic"/>
                <a:ea typeface="Montserrat Classic"/>
                <a:cs typeface="Montserrat Classic"/>
                <a:sym typeface="Montserrat Classic"/>
              </a:rPr>
              <a:t> so </a:t>
            </a:r>
            <a:r>
              <a:rPr lang="en-US" sz="1200" dirty="0" err="1" smtClean="0">
                <a:solidFill>
                  <a:srgbClr val="000000"/>
                </a:solidFill>
                <a:latin typeface="Montserrat Classic"/>
                <a:ea typeface="Montserrat Classic"/>
                <a:cs typeface="Montserrat Classic"/>
                <a:sym typeface="Montserrat Classic"/>
              </a:rPr>
              <a:t>čim</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bolj</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raznoliki</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nepristranski</a:t>
            </a:r>
            <a:r>
              <a:rPr lang="en-US" sz="1200" dirty="0" smtClean="0">
                <a:solidFill>
                  <a:srgbClr val="000000"/>
                </a:solidFill>
                <a:latin typeface="Montserrat Classic"/>
                <a:ea typeface="Montserrat Classic"/>
                <a:cs typeface="Montserrat Classic"/>
                <a:sym typeface="Montserrat Classic"/>
              </a:rPr>
              <a:t>.</a:t>
            </a:r>
          </a:p>
          <a:p>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16</a:t>
            </a:fld>
            <a:endParaRPr lang="sl-SI"/>
          </a:p>
        </p:txBody>
      </p:sp>
    </p:spTree>
    <p:extLst>
      <p:ext uri="{BB962C8B-B14F-4D97-AF65-F5344CB8AC3E}">
        <p14:creationId xmlns:p14="http://schemas.microsoft.com/office/powerpoint/2010/main" val="118937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V današnjem času je veliko govora o umetni inteligenci</a:t>
            </a:r>
            <a:r>
              <a:rPr lang="sl-SI" baseline="0" dirty="0" smtClean="0"/>
              <a:t> in njenemu napredku. </a:t>
            </a:r>
            <a:r>
              <a:rPr lang="sl-SI" sz="1200" b="0" i="0" kern="1200" dirty="0" smtClean="0">
                <a:solidFill>
                  <a:schemeClr val="tx1"/>
                </a:solidFill>
                <a:effectLst/>
                <a:latin typeface="+mn-lt"/>
                <a:ea typeface="+mn-ea"/>
                <a:cs typeface="+mn-cs"/>
              </a:rPr>
              <a:t>Umetna inteligenca (UI) je tehnologija, ki omogoča, da stroji in računalniki opravljajo naloge, ki običajno zahtevajo človeško inteligenco. To vključuje naloge, kot so prepoznavanje vzorcev, razumevanje jezika, učenje iz izkušenj in reševanje kompleksnih problemov.</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2</a:t>
            </a:fld>
            <a:endParaRPr lang="sl-SI"/>
          </a:p>
        </p:txBody>
      </p:sp>
    </p:spTree>
    <p:extLst>
      <p:ext uri="{BB962C8B-B14F-4D97-AF65-F5344CB8AC3E}">
        <p14:creationId xmlns:p14="http://schemas.microsoft.com/office/powerpoint/2010/main" val="103093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Ključne koncepte umetne inteligence razdelimo zato, da lažje razumemo, kako različne tehnologije prispevajo k razvoju pametnih sistemov. Razdelimo</a:t>
            </a:r>
            <a:r>
              <a:rPr lang="sl-SI" baseline="0" dirty="0" smtClean="0"/>
              <a:t> jih torej na robotiko, strojno učenje in obdelavo naravnega jezika. Vsak od teh pojmov se osredotoča na specifične naloge oziroma izzive, ki jih bomo spoznali v nadaljevanju.</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3</a:t>
            </a:fld>
            <a:endParaRPr lang="sl-SI"/>
          </a:p>
        </p:txBody>
      </p:sp>
    </p:spTree>
    <p:extLst>
      <p:ext uri="{BB962C8B-B14F-4D97-AF65-F5344CB8AC3E}">
        <p14:creationId xmlns:p14="http://schemas.microsoft.com/office/powerpoint/2010/main" val="3574107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smtClean="0">
                <a:solidFill>
                  <a:srgbClr val="000000"/>
                </a:solidFill>
                <a:latin typeface="Montserrat Classic"/>
                <a:ea typeface="Montserrat Classic"/>
                <a:cs typeface="Montserrat Classic"/>
                <a:sym typeface="Montserrat Classic"/>
              </a:rPr>
              <a:t>Robotika pomeni u</a:t>
            </a:r>
            <a:r>
              <a:rPr lang="en-US" sz="1200" dirty="0" err="1" smtClean="0">
                <a:solidFill>
                  <a:srgbClr val="000000"/>
                </a:solidFill>
                <a:latin typeface="Montserrat Classic"/>
                <a:ea typeface="Montserrat Classic"/>
                <a:cs typeface="Montserrat Classic"/>
                <a:sym typeface="Montserrat Classic"/>
              </a:rPr>
              <a:t>poraba</a:t>
            </a:r>
            <a:r>
              <a:rPr lang="en-US" sz="1200" dirty="0" smtClean="0">
                <a:solidFill>
                  <a:srgbClr val="000000"/>
                </a:solidFill>
                <a:latin typeface="Montserrat Classic"/>
                <a:ea typeface="Montserrat Classic"/>
                <a:cs typeface="Montserrat Classic"/>
                <a:sym typeface="Montserrat Classic"/>
              </a:rPr>
              <a:t> </a:t>
            </a:r>
            <a:r>
              <a:rPr lang="sl-SI" sz="1200" dirty="0" smtClean="0">
                <a:solidFill>
                  <a:srgbClr val="000000"/>
                </a:solidFill>
                <a:latin typeface="Montserrat Classic"/>
                <a:ea typeface="Montserrat Classic"/>
                <a:cs typeface="Montserrat Classic"/>
                <a:sym typeface="Montserrat Classic"/>
              </a:rPr>
              <a:t>U</a:t>
            </a:r>
            <a:r>
              <a:rPr lang="en-US" sz="1200" dirty="0" smtClean="0">
                <a:solidFill>
                  <a:srgbClr val="000000"/>
                </a:solidFill>
                <a:latin typeface="Montserrat Classic"/>
                <a:ea typeface="Montserrat Classic"/>
                <a:cs typeface="Montserrat Classic"/>
                <a:sym typeface="Montserrat Classic"/>
              </a:rPr>
              <a:t>I </a:t>
            </a:r>
            <a:r>
              <a:rPr lang="en-US" sz="1200" dirty="0" err="1" smtClean="0">
                <a:solidFill>
                  <a:srgbClr val="000000"/>
                </a:solidFill>
                <a:latin typeface="Montserrat Classic"/>
                <a:ea typeface="Montserrat Classic"/>
                <a:cs typeface="Montserrat Classic"/>
                <a:sym typeface="Montserrat Classic"/>
              </a:rPr>
              <a:t>za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nadzor</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upravljanje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robotov</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lahko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izvajajo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fizične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naloge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Vključuje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integracijo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različnih</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področij</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kot</a:t>
            </a:r>
            <a:r>
              <a:rPr lang="en-US" sz="1200" dirty="0" smtClean="0">
                <a:solidFill>
                  <a:srgbClr val="000000"/>
                </a:solidFill>
                <a:latin typeface="Montserrat Classic"/>
                <a:ea typeface="Montserrat Classic"/>
                <a:cs typeface="Montserrat Classic"/>
                <a:sym typeface="Montserrat Classic"/>
              </a:rPr>
              <a:t> so </a:t>
            </a:r>
            <a:r>
              <a:rPr lang="en-US" sz="1200" dirty="0" err="1" smtClean="0">
                <a:solidFill>
                  <a:srgbClr val="000000"/>
                </a:solidFill>
                <a:latin typeface="Montserrat Classic"/>
                <a:ea typeface="Montserrat Classic"/>
                <a:cs typeface="Montserrat Classic"/>
                <a:sym typeface="Montserrat Classic"/>
              </a:rPr>
              <a:t>mehanika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elektronika</a:t>
            </a:r>
            <a:r>
              <a:rPr lang="sl-SI" sz="1200" dirty="0" smtClean="0">
                <a:solidFill>
                  <a:srgbClr val="000000"/>
                </a:solidFill>
                <a:latin typeface="Montserrat Classic"/>
                <a:ea typeface="Montserrat Classic"/>
                <a:cs typeface="Montserrat Classic"/>
                <a:sym typeface="Montserrat Classic"/>
              </a:rPr>
              <a:t> in</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računalništvo</a:t>
            </a:r>
            <a:r>
              <a:rPr lang="sl-SI" sz="1200" dirty="0" smtClean="0">
                <a:solidFill>
                  <a:srgbClr val="000000"/>
                </a:solidFill>
                <a:latin typeface="Montserrat Classic"/>
                <a:ea typeface="Montserrat Classic"/>
                <a:cs typeface="Montserrat Classic"/>
                <a:sym typeface="Montserrat Classic"/>
              </a:rPr>
              <a:t>.</a:t>
            </a:r>
            <a:r>
              <a:rPr lang="en-US" sz="1200" dirty="0" smtClean="0">
                <a:solidFill>
                  <a:srgbClr val="000000"/>
                </a:solidFill>
                <a:latin typeface="Montserrat Classic"/>
                <a:ea typeface="Montserrat Classic"/>
                <a:cs typeface="Montserrat Classic"/>
                <a:sym typeface="Montserrat Classic"/>
              </a:rPr>
              <a:t> </a:t>
            </a:r>
            <a:r>
              <a:rPr lang="sl-SI" sz="1200" dirty="0" smtClean="0">
                <a:solidFill>
                  <a:srgbClr val="000000"/>
                </a:solidFill>
                <a:latin typeface="Montserrat Classic"/>
                <a:ea typeface="Montserrat Classic"/>
                <a:cs typeface="Montserrat Classic"/>
                <a:sym typeface="Montserrat Classic"/>
              </a:rPr>
              <a:t>Za primer lahko vzamemo industrijske</a:t>
            </a:r>
            <a:r>
              <a:rPr lang="sl-SI" sz="1200" baseline="0" dirty="0" smtClean="0">
                <a:solidFill>
                  <a:srgbClr val="000000"/>
                </a:solidFill>
                <a:latin typeface="Montserrat Classic"/>
                <a:ea typeface="Montserrat Classic"/>
                <a:cs typeface="Montserrat Classic"/>
                <a:sym typeface="Montserrat Classic"/>
              </a:rPr>
              <a:t> robote, ki nam pomagajo pri hitrejšemu delu v proizvodnji. Napredni roboti s pomočjo umetne inteligence izboljšujejo avtomatizacijo, prilagodljivost in učinkovitost poslovnih procesov.  Poleg industrijskih imamo tudi gospodinjske robote, ki nam lahko pomagajo na primer pri sesanju. Delujejo s pomočjo senzorjev, ki zaznavajo stene in pohištvo ter uporabljajo umetno inteligenco, da si zapomnijo postavitev sobe. Ko se baterija </a:t>
            </a:r>
            <a:r>
              <a:rPr lang="sl-SI" sz="1200" baseline="0" dirty="0" err="1" smtClean="0">
                <a:solidFill>
                  <a:srgbClr val="000000"/>
                </a:solidFill>
                <a:latin typeface="Montserrat Classic"/>
                <a:ea typeface="Montserrat Classic"/>
                <a:cs typeface="Montserrat Classic"/>
                <a:sym typeface="Montserrat Classic"/>
              </a:rPr>
              <a:t>sprazne</a:t>
            </a:r>
            <a:r>
              <a:rPr lang="sl-SI" sz="1200" baseline="0" dirty="0" smtClean="0">
                <a:solidFill>
                  <a:srgbClr val="000000"/>
                </a:solidFill>
                <a:latin typeface="Montserrat Classic"/>
                <a:ea typeface="Montserrat Classic"/>
                <a:cs typeface="Montserrat Classic"/>
                <a:sym typeface="Montserrat Classic"/>
              </a:rPr>
              <a:t>, se sam odpeljejo do polnilne postaje in se napolnijo. Na desni strani si lahko ogledate videoposnetek podjetja Boston Dynamics, kjer pokažejo, kako lahko robot pomaga pri prenosu blaga.</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4</a:t>
            </a:fld>
            <a:endParaRPr lang="sl-SI"/>
          </a:p>
        </p:txBody>
      </p:sp>
    </p:spTree>
    <p:extLst>
      <p:ext uri="{BB962C8B-B14F-4D97-AF65-F5344CB8AC3E}">
        <p14:creationId xmlns:p14="http://schemas.microsoft.com/office/powerpoint/2010/main" val="180522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Montserrat Classic"/>
                <a:ea typeface="Montserrat Classic"/>
                <a:cs typeface="Montserrat Classic"/>
                <a:sym typeface="Montserrat Classic"/>
              </a:rPr>
              <a:t>Je </a:t>
            </a:r>
            <a:r>
              <a:rPr lang="en-US" sz="1200" dirty="0" err="1" smtClean="0">
                <a:solidFill>
                  <a:srgbClr val="000000"/>
                </a:solidFill>
                <a:latin typeface="Montserrat Classic"/>
                <a:ea typeface="Montserrat Classic"/>
                <a:cs typeface="Montserrat Classic"/>
                <a:sym typeface="Montserrat Classic"/>
              </a:rPr>
              <a:t>podpodročje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umetne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inteligence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kjer</a:t>
            </a:r>
            <a:r>
              <a:rPr lang="en-US" sz="1200" dirty="0" smtClean="0">
                <a:solidFill>
                  <a:srgbClr val="000000"/>
                </a:solidFill>
                <a:latin typeface="Montserrat Classic"/>
                <a:ea typeface="Montserrat Classic"/>
                <a:cs typeface="Montserrat Classic"/>
                <a:sym typeface="Montserrat Classic"/>
              </a:rPr>
              <a:t> se </a:t>
            </a:r>
            <a:r>
              <a:rPr lang="en-US" sz="1200" dirty="0" err="1" smtClean="0">
                <a:solidFill>
                  <a:srgbClr val="000000"/>
                </a:solidFill>
                <a:latin typeface="Montserrat Classic"/>
                <a:ea typeface="Montserrat Classic"/>
                <a:cs typeface="Montserrat Classic"/>
                <a:sym typeface="Montserrat Classic"/>
              </a:rPr>
              <a:t>računalniki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učijo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podatkov</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Niso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eksplicitno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programirani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za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vsako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določeno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nalogo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ampak</a:t>
            </a:r>
            <a:r>
              <a:rPr lang="en-US" sz="1200" dirty="0" smtClean="0">
                <a:solidFill>
                  <a:srgbClr val="000000"/>
                </a:solidFill>
                <a:latin typeface="Montserrat Classic"/>
                <a:ea typeface="Montserrat Classic"/>
                <a:cs typeface="Montserrat Classic"/>
                <a:sym typeface="Montserrat Classic"/>
              </a:rPr>
              <a:t> </a:t>
            </a:r>
            <a:r>
              <a:rPr lang="sl-SI" sz="1200" dirty="0" smtClean="0">
                <a:solidFill>
                  <a:srgbClr val="000000"/>
                </a:solidFill>
                <a:latin typeface="Montserrat Classic"/>
                <a:ea typeface="Montserrat Classic"/>
                <a:cs typeface="Montserrat Classic"/>
                <a:sym typeface="Montserrat Classic"/>
              </a:rPr>
              <a:t>se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algoritmi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strojnega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učenja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izboljšujejo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skozi</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izkušnje</a:t>
            </a:r>
            <a:r>
              <a:rPr lang="en-US" sz="1200" dirty="0" smtClean="0">
                <a:solidFill>
                  <a:srgbClr val="000000"/>
                </a:solidFill>
                <a:latin typeface="Montserrat Classic"/>
                <a:ea typeface="Montserrat Classic"/>
                <a:cs typeface="Montserrat Classic"/>
                <a:sym typeface="Montserrat Classic"/>
              </a:rPr>
              <a:t>.</a:t>
            </a:r>
            <a:r>
              <a:rPr lang="sl-SI" sz="1200" dirty="0" smtClean="0">
                <a:solidFill>
                  <a:srgbClr val="000000"/>
                </a:solidFill>
                <a:latin typeface="Montserrat Classic"/>
                <a:ea typeface="Montserrat Classic"/>
                <a:cs typeface="Montserrat Classic"/>
                <a:sym typeface="Montserrat Classic"/>
              </a:rPr>
              <a:t> </a:t>
            </a:r>
            <a:r>
              <a:rPr lang="sl-SI" sz="1200" b="0" i="0" kern="1200" dirty="0" smtClean="0">
                <a:solidFill>
                  <a:schemeClr val="tx1"/>
                </a:solidFill>
                <a:effectLst/>
                <a:latin typeface="+mn-lt"/>
                <a:ea typeface="+mn-ea"/>
                <a:cs typeface="+mn-cs"/>
              </a:rPr>
              <a:t> To pomeni, da v nasprotju s tradicionalnim programiranjem, kjer posebna pravila in navodila kodirajo ljudje, algoritmi strojnega učenja omogočajo računalnikom učenje vzorcev in pridobivanje vpogleda neposredno iz podatkov. Dober primer strojnega učenja so</a:t>
            </a:r>
            <a:r>
              <a:rPr lang="sl-SI" sz="1200" b="0" i="0" kern="1200" baseline="0" dirty="0" smtClean="0">
                <a:solidFill>
                  <a:schemeClr val="tx1"/>
                </a:solidFill>
                <a:effectLst/>
                <a:latin typeface="+mn-lt"/>
                <a:ea typeface="+mn-ea"/>
                <a:cs typeface="+mn-cs"/>
              </a:rPr>
              <a:t> </a:t>
            </a:r>
            <a:r>
              <a:rPr lang="sl-SI" sz="1200" b="0" i="0" kern="1200" dirty="0" smtClean="0">
                <a:solidFill>
                  <a:schemeClr val="tx1"/>
                </a:solidFill>
                <a:effectLst/>
                <a:latin typeface="+mn-lt"/>
                <a:ea typeface="+mn-ea"/>
                <a:cs typeface="+mn-cs"/>
              </a:rPr>
              <a:t>samovozeča vozila, ki uporabljajo umetno inteligenco in senzorje za zaznavanje okolice, sprejemajo</a:t>
            </a:r>
            <a:r>
              <a:rPr lang="sl-SI" sz="1200" b="0" i="0" kern="1200" baseline="0" dirty="0" smtClean="0">
                <a:solidFill>
                  <a:schemeClr val="tx1"/>
                </a:solidFill>
                <a:effectLst/>
                <a:latin typeface="+mn-lt"/>
                <a:ea typeface="+mn-ea"/>
                <a:cs typeface="+mn-cs"/>
              </a:rPr>
              <a:t> odločitve in se varno vozijo po cestah brez človeškega voznika. Algoritmi, ki jih uporabljajo, se izboljšujejo na podlagi pridobljenih podatkov. To omogoča samovozečim vozilom da prepoznavajo nove prometne znake, zaznavajo pešce in predvidevajo gibanje ostalih udeležencev v prometu. Podatke zbirajo iz kamer, senzorjev in radarjev in jih uporabljajo za izboljšanje svojih odločitev. Drug primer strojnega učenja je Netflix in družbena omrežja. Ali ste imeli kdaj občutek, da vas Netflix pozna, ker vam priporoča točno tiste vsebine, ki so vam všeč? Se vam je že kdaj zgodilo, da ste na internetu iskali darilo za svojega prijatelja ali družinskega člana ter so se vam nekoliko pozneje na družbenih omrežjih pričeli prikazovati oglasi za točno ta izdelek, ki ste ga nedavno iskali? Tako delujejo priporočilni sistemi in strojno učenje. Umetna inteligenca se torej uči na podlagi vaših podatkov in vam želi ponuditi čim bolj personalizirano digitalno izkušnjo.</a:t>
            </a:r>
            <a:endParaRPr lang="en-US" sz="1200" dirty="0" smtClean="0">
              <a:solidFill>
                <a:srgbClr val="000000"/>
              </a:solidFill>
              <a:latin typeface="Montserrat Classic"/>
              <a:ea typeface="Montserrat Classic"/>
              <a:cs typeface="Montserrat Classic"/>
              <a:sym typeface="Montserrat Classic"/>
            </a:endParaRPr>
          </a:p>
          <a:p>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5</a:t>
            </a:fld>
            <a:endParaRPr lang="sl-SI"/>
          </a:p>
        </p:txBody>
      </p:sp>
    </p:spTree>
    <p:extLst>
      <p:ext uri="{BB962C8B-B14F-4D97-AF65-F5344CB8AC3E}">
        <p14:creationId xmlns:p14="http://schemas.microsoft.com/office/powerpoint/2010/main" val="276432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smtClean="0">
                <a:solidFill>
                  <a:srgbClr val="000000"/>
                </a:solidFill>
                <a:latin typeface="Montserrat Classic"/>
                <a:ea typeface="Montserrat Classic"/>
                <a:cs typeface="Montserrat Classic"/>
                <a:sym typeface="Montserrat Classic"/>
              </a:rPr>
              <a:t>Obdelava naravnega jezika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vključuje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različne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tehnike</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algoritme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za</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analizo</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besedil</a:t>
            </a:r>
            <a:r>
              <a:rPr lang="en-US" sz="1200" dirty="0" smtClean="0">
                <a:solidFill>
                  <a:srgbClr val="000000"/>
                </a:solidFill>
                <a:latin typeface="Montserrat Classic"/>
                <a:ea typeface="Montserrat Classic"/>
                <a:cs typeface="Montserrat Classic"/>
                <a:sym typeface="Montserrat Classic"/>
              </a:rPr>
              <a:t> in </a:t>
            </a:r>
            <a:r>
              <a:rPr lang="en-US" sz="1200" dirty="0" err="1" smtClean="0">
                <a:solidFill>
                  <a:srgbClr val="000000"/>
                </a:solidFill>
                <a:latin typeface="Montserrat Classic"/>
                <a:ea typeface="Montserrat Classic"/>
                <a:cs typeface="Montserrat Classic"/>
                <a:sym typeface="Montserrat Classic"/>
              </a:rPr>
              <a:t>govorjene</a:t>
            </a:r>
            <a:r>
              <a:rPr lang="en-US" sz="1200" dirty="0" smtClean="0">
                <a:solidFill>
                  <a:srgbClr val="000000"/>
                </a:solidFill>
                <a:latin typeface="Montserrat Classic"/>
                <a:ea typeface="Montserrat Classic"/>
                <a:cs typeface="Montserrat Classic"/>
                <a:sym typeface="Montserrat Classic"/>
              </a:rPr>
              <a:t> </a:t>
            </a:r>
            <a:r>
              <a:rPr lang="en-US" sz="1200" dirty="0" err="1" smtClean="0">
                <a:solidFill>
                  <a:srgbClr val="000000"/>
                </a:solidFill>
                <a:latin typeface="Montserrat Classic"/>
                <a:ea typeface="Montserrat Classic"/>
                <a:cs typeface="Montserrat Classic"/>
                <a:sym typeface="Montserrat Classic"/>
              </a:rPr>
              <a:t>besede</a:t>
            </a:r>
            <a:r>
              <a:rPr lang="en-US" sz="1200" dirty="0" smtClean="0">
                <a:solidFill>
                  <a:srgbClr val="000000"/>
                </a:solidFill>
                <a:latin typeface="Montserrat Classic"/>
                <a:ea typeface="Montserrat Classic"/>
                <a:cs typeface="Montserrat Classic"/>
                <a:sym typeface="Montserrat Classic"/>
              </a:rPr>
              <a:t>.</a:t>
            </a:r>
            <a:r>
              <a:rPr lang="sl-SI" sz="1200" dirty="0" smtClean="0">
                <a:solidFill>
                  <a:srgbClr val="000000"/>
                </a:solidFill>
                <a:latin typeface="Montserrat Classic"/>
                <a:ea typeface="Montserrat Classic"/>
                <a:cs typeface="Montserrat Classic"/>
                <a:sym typeface="Montserrat Classic"/>
              </a:rPr>
              <a:t> Kot primer lahko navedemo virtualnega asistenta Siri, Alexa ali Google asistent, ki nam pomagajo pri vsakdanjih</a:t>
            </a:r>
            <a:r>
              <a:rPr lang="sl-SI" sz="1200" baseline="0" dirty="0" smtClean="0">
                <a:solidFill>
                  <a:srgbClr val="000000"/>
                </a:solidFill>
                <a:latin typeface="Montserrat Classic"/>
                <a:ea typeface="Montserrat Classic"/>
                <a:cs typeface="Montserrat Classic"/>
                <a:sym typeface="Montserrat Classic"/>
              </a:rPr>
              <a:t> opravilih tako, da razumejo naš govor, prepoznajo pomen in odgovorijo na vprašanja ali izvršijo ukaze. Kot primer obdelave naravnega jezika lahko vzamemo tudi samodejno dopolnjevanje besedil v e-mailih. Najprej bodo algoritmi NLP poskrbeli za razumevanje konteksta tako, da bodo analizirali začetni del stavka. Na podlagi strojnega učenja in predhodnih e-mailov bo predlagal smiselne zaključke. Tudi </a:t>
            </a:r>
            <a:r>
              <a:rPr lang="sl-SI" sz="1200" baseline="0" dirty="0" err="1" smtClean="0">
                <a:solidFill>
                  <a:srgbClr val="000000"/>
                </a:solidFill>
                <a:latin typeface="Montserrat Classic"/>
                <a:ea typeface="Montserrat Classic"/>
                <a:cs typeface="Montserrat Classic"/>
                <a:sym typeface="Montserrat Classic"/>
              </a:rPr>
              <a:t>ChatGPT</a:t>
            </a:r>
            <a:r>
              <a:rPr lang="sl-SI" sz="1200" baseline="0" dirty="0" smtClean="0">
                <a:solidFill>
                  <a:srgbClr val="000000"/>
                </a:solidFill>
                <a:latin typeface="Montserrat Classic"/>
                <a:ea typeface="Montserrat Classic"/>
                <a:cs typeface="Montserrat Classic"/>
                <a:sym typeface="Montserrat Classic"/>
              </a:rPr>
              <a:t> je odličen primer obdelave naravnega jezika, saj lahko prilagodi stil pisanja oziroma odgovarjanja, glede na naše izražanje.</a:t>
            </a:r>
            <a:endParaRPr lang="en-US" sz="1200" dirty="0" smtClean="0">
              <a:solidFill>
                <a:srgbClr val="000000"/>
              </a:solidFill>
              <a:latin typeface="Montserrat Classic"/>
              <a:ea typeface="Montserrat Classic"/>
              <a:cs typeface="Montserrat Classic"/>
              <a:sym typeface="Montserrat Classic"/>
            </a:endParaRPr>
          </a:p>
          <a:p>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6</a:t>
            </a:fld>
            <a:endParaRPr lang="sl-SI"/>
          </a:p>
        </p:txBody>
      </p:sp>
    </p:spTree>
    <p:extLst>
      <p:ext uri="{BB962C8B-B14F-4D97-AF65-F5344CB8AC3E}">
        <p14:creationId xmlns:p14="http://schemas.microsoft.com/office/powerpoint/2010/main" val="3832400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baseline="0" dirty="0" smtClean="0"/>
              <a:t>Kot smo videli pri prejšnjih primeri se umetna inteligenca že uporablja v današnjem času. Ali poznate še kakšen primer uporabe umetne inteligence v vsakdanjem življenju, poleg že omenjenih primerov?</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7</a:t>
            </a:fld>
            <a:endParaRPr lang="sl-SI"/>
          </a:p>
        </p:txBody>
      </p:sp>
    </p:spTree>
    <p:extLst>
      <p:ext uri="{BB962C8B-B14F-4D97-AF65-F5344CB8AC3E}">
        <p14:creationId xmlns:p14="http://schemas.microsoft.com/office/powerpoint/2010/main" val="191924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Chat GPT je napreden jezikovni model, ki uporablja</a:t>
            </a:r>
            <a:r>
              <a:rPr lang="sl-SI" baseline="0" dirty="0" smtClean="0"/>
              <a:t> umetno inteligenco, da lahko razume in generira človeški jezik, kar omogoča naravno in tekočo komunikacijo z uporabniki. Razvilo ga je podjetje </a:t>
            </a:r>
            <a:r>
              <a:rPr lang="sl-SI" baseline="0" dirty="0" err="1" smtClean="0"/>
              <a:t>OpenAI</a:t>
            </a:r>
            <a:r>
              <a:rPr lang="sl-SI" baseline="0" dirty="0" smtClean="0"/>
              <a:t>, da bi ljudem pomagalo pri iskanju informacij, reševanju problemov in ustvarjanju vsebin. Temelji na strojnem učenju in analizira ogromno besedil in podatkov, da razume kontekst pogovora. Uporablja tudi NLP oziroma obdelavo naravnega jezika, da lahko prepozna vaš način pisanja in primerno odgovarja na podlagi le-tega. </a:t>
            </a:r>
            <a:r>
              <a:rPr lang="sl-SI" baseline="0" dirty="0" err="1" smtClean="0"/>
              <a:t>ChatGPT</a:t>
            </a:r>
            <a:r>
              <a:rPr lang="sl-SI" baseline="0" dirty="0" smtClean="0"/>
              <a:t> si lahko predstavljamo kot pametnega digitalnega pomočnika, ki si bo vedno vzel čas in nam odgovoril na vsa zastavljena vprašanja. </a:t>
            </a:r>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9</a:t>
            </a:fld>
            <a:endParaRPr lang="sl-SI"/>
          </a:p>
        </p:txBody>
      </p:sp>
    </p:spTree>
    <p:extLst>
      <p:ext uri="{BB962C8B-B14F-4D97-AF65-F5344CB8AC3E}">
        <p14:creationId xmlns:p14="http://schemas.microsoft.com/office/powerpoint/2010/main" val="232819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B568E351-DAEA-4407-9719-6E96D2338164}" type="slidenum">
              <a:rPr lang="sl-SI" smtClean="0"/>
              <a:t>10</a:t>
            </a:fld>
            <a:endParaRPr lang="sl-SI"/>
          </a:p>
        </p:txBody>
      </p:sp>
    </p:spTree>
    <p:extLst>
      <p:ext uri="{BB962C8B-B14F-4D97-AF65-F5344CB8AC3E}">
        <p14:creationId xmlns:p14="http://schemas.microsoft.com/office/powerpoint/2010/main" val="65579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10.svg"/><Relationship Id="rId2" Type="http://schemas.microsoft.com/office/2007/relationships/media" Target="../media/media4.m4a"/><Relationship Id="rId1" Type="http://schemas.openxmlformats.org/officeDocument/2006/relationships/video" Target="https://www.youtube.com/embed/-e1_QhJ1EhQ" TargetMode="External"/><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notesSlide" Target="../notesSlides/notesSlide4.xml"/><Relationship Id="rId10" Type="http://schemas.openxmlformats.org/officeDocument/2006/relationships/image" Target="../media/image8.jpeg"/><Relationship Id="rId4" Type="http://schemas.openxmlformats.org/officeDocument/2006/relationships/slideLayout" Target="../slideLayouts/slideLayout7.xml"/><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sv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sv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svg"/><Relationship Id="rId5"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479F7"/>
        </a:solidFill>
        <a:effectLst/>
      </p:bgPr>
    </p:bg>
    <p:spTree>
      <p:nvGrpSpPr>
        <p:cNvPr id="1" name=""/>
        <p:cNvGrpSpPr/>
        <p:nvPr/>
      </p:nvGrpSpPr>
      <p:grpSpPr>
        <a:xfrm>
          <a:off x="0" y="0"/>
          <a:ext cx="0" cy="0"/>
          <a:chOff x="0" y="0"/>
          <a:chExt cx="0" cy="0"/>
        </a:xfrm>
      </p:grpSpPr>
      <p:grpSp>
        <p:nvGrpSpPr>
          <p:cNvPr id="2" name="Group 2"/>
          <p:cNvGrpSpPr/>
          <p:nvPr/>
        </p:nvGrpSpPr>
        <p:grpSpPr>
          <a:xfrm>
            <a:off x="714127" y="683475"/>
            <a:ext cx="16859746" cy="8920050"/>
            <a:chOff x="0" y="0"/>
            <a:chExt cx="4440427" cy="2349314"/>
          </a:xfrm>
        </p:grpSpPr>
        <p:sp>
          <p:nvSpPr>
            <p:cNvPr id="3" name="Freeform 3"/>
            <p:cNvSpPr/>
            <p:nvPr/>
          </p:nvSpPr>
          <p:spPr>
            <a:xfrm>
              <a:off x="0" y="0"/>
              <a:ext cx="4440427" cy="2349314"/>
            </a:xfrm>
            <a:custGeom>
              <a:avLst/>
              <a:gdLst/>
              <a:ahLst/>
              <a:cxnLst/>
              <a:rect l="l" t="t" r="r" b="b"/>
              <a:pathLst>
                <a:path w="4440427" h="2349314">
                  <a:moveTo>
                    <a:pt x="15613" y="0"/>
                  </a:moveTo>
                  <a:lnTo>
                    <a:pt x="4424814" y="0"/>
                  </a:lnTo>
                  <a:cubicBezTo>
                    <a:pt x="4428955" y="0"/>
                    <a:pt x="4432926" y="1645"/>
                    <a:pt x="4435854" y="4573"/>
                  </a:cubicBezTo>
                  <a:cubicBezTo>
                    <a:pt x="4438782" y="7501"/>
                    <a:pt x="4440427" y="11472"/>
                    <a:pt x="4440427" y="15613"/>
                  </a:cubicBezTo>
                  <a:lnTo>
                    <a:pt x="4440427" y="2333701"/>
                  </a:lnTo>
                  <a:cubicBezTo>
                    <a:pt x="4440427" y="2337842"/>
                    <a:pt x="4438782" y="2341813"/>
                    <a:pt x="4435854" y="2344741"/>
                  </a:cubicBezTo>
                  <a:cubicBezTo>
                    <a:pt x="4432926" y="2347669"/>
                    <a:pt x="4428955" y="2349314"/>
                    <a:pt x="4424814" y="2349314"/>
                  </a:cubicBezTo>
                  <a:lnTo>
                    <a:pt x="15613" y="2349314"/>
                  </a:lnTo>
                  <a:cubicBezTo>
                    <a:pt x="11472" y="2349314"/>
                    <a:pt x="7501" y="2347669"/>
                    <a:pt x="4573" y="2344741"/>
                  </a:cubicBezTo>
                  <a:cubicBezTo>
                    <a:pt x="1645" y="2341813"/>
                    <a:pt x="0" y="2337842"/>
                    <a:pt x="0" y="2333701"/>
                  </a:cubicBezTo>
                  <a:lnTo>
                    <a:pt x="0" y="15613"/>
                  </a:lnTo>
                  <a:cubicBezTo>
                    <a:pt x="0" y="11472"/>
                    <a:pt x="1645" y="7501"/>
                    <a:pt x="4573" y="4573"/>
                  </a:cubicBezTo>
                  <a:cubicBezTo>
                    <a:pt x="7501" y="1645"/>
                    <a:pt x="11472" y="0"/>
                    <a:pt x="15613" y="0"/>
                  </a:cubicBezTo>
                  <a:close/>
                </a:path>
              </a:pathLst>
            </a:custGeom>
            <a:solidFill>
              <a:srgbClr val="FFFFFF"/>
            </a:solidFill>
            <a:ln w="19050" cap="rnd">
              <a:solidFill>
                <a:srgbClr val="000000"/>
              </a:solidFill>
              <a:prstDash val="solid"/>
              <a:round/>
            </a:ln>
          </p:spPr>
        </p:sp>
        <p:sp>
          <p:nvSpPr>
            <p:cNvPr id="4" name="TextBox 4"/>
            <p:cNvSpPr txBox="1"/>
            <p:nvPr/>
          </p:nvSpPr>
          <p:spPr>
            <a:xfrm>
              <a:off x="0" y="-38100"/>
              <a:ext cx="4440427" cy="238741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77071" y="1028700"/>
            <a:ext cx="8415441" cy="8229600"/>
          </a:xfrm>
          <a:custGeom>
            <a:avLst/>
            <a:gdLst/>
            <a:ahLst/>
            <a:cxnLst/>
            <a:rect l="l" t="t" r="r" b="b"/>
            <a:pathLst>
              <a:path w="8415441" h="8229600">
                <a:moveTo>
                  <a:pt x="0" y="0"/>
                </a:moveTo>
                <a:lnTo>
                  <a:pt x="8415441" y="0"/>
                </a:lnTo>
                <a:lnTo>
                  <a:pt x="8415441" y="8229600"/>
                </a:lnTo>
                <a:lnTo>
                  <a:pt x="0" y="8229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0838531" y="8322896"/>
            <a:ext cx="4970373" cy="935404"/>
          </a:xfrm>
          <a:custGeom>
            <a:avLst/>
            <a:gdLst/>
            <a:ahLst/>
            <a:cxnLst/>
            <a:rect l="l" t="t" r="r" b="b"/>
            <a:pathLst>
              <a:path w="4970373" h="935404">
                <a:moveTo>
                  <a:pt x="0" y="0"/>
                </a:moveTo>
                <a:lnTo>
                  <a:pt x="4970373" y="0"/>
                </a:lnTo>
                <a:lnTo>
                  <a:pt x="4970373" y="935404"/>
                </a:lnTo>
                <a:lnTo>
                  <a:pt x="0" y="935404"/>
                </a:lnTo>
                <a:lnTo>
                  <a:pt x="0" y="0"/>
                </a:lnTo>
                <a:close/>
              </a:path>
            </a:pathLst>
          </a:custGeom>
          <a:blipFill>
            <a:blip r:embed="rId7"/>
            <a:stretch>
              <a:fillRect/>
            </a:stretch>
          </a:blipFill>
        </p:spPr>
      </p:sp>
      <p:sp>
        <p:nvSpPr>
          <p:cNvPr id="7" name="TextBox 7"/>
          <p:cNvSpPr txBox="1"/>
          <p:nvPr/>
        </p:nvSpPr>
        <p:spPr>
          <a:xfrm>
            <a:off x="9748999" y="4812924"/>
            <a:ext cx="6862994" cy="1855234"/>
          </a:xfrm>
          <a:prstGeom prst="rect">
            <a:avLst/>
          </a:prstGeom>
        </p:spPr>
        <p:txBody>
          <a:bodyPr lIns="0" tIns="0" rIns="0" bIns="0" rtlCol="0" anchor="t">
            <a:spAutoFit/>
          </a:bodyPr>
          <a:lstStyle/>
          <a:p>
            <a:pPr algn="ctr">
              <a:lnSpc>
                <a:spcPts val="7467"/>
              </a:lnSpc>
              <a:spcBef>
                <a:spcPct val="0"/>
              </a:spcBef>
            </a:pPr>
            <a:r>
              <a:rPr lang="en-US" sz="5334">
                <a:solidFill>
                  <a:srgbClr val="5479F7"/>
                </a:solidFill>
                <a:latin typeface="Montserrat Classic"/>
                <a:ea typeface="Montserrat Classic"/>
                <a:cs typeface="Montserrat Classic"/>
                <a:sym typeface="Montserrat Classic"/>
              </a:rPr>
              <a:t>Delovanje in praktični primeri</a:t>
            </a:r>
          </a:p>
        </p:txBody>
      </p:sp>
      <p:sp>
        <p:nvSpPr>
          <p:cNvPr id="8" name="TextBox 8"/>
          <p:cNvSpPr txBox="1"/>
          <p:nvPr/>
        </p:nvSpPr>
        <p:spPr>
          <a:xfrm>
            <a:off x="9748999" y="1547754"/>
            <a:ext cx="6872071" cy="3369945"/>
          </a:xfrm>
          <a:prstGeom prst="rect">
            <a:avLst/>
          </a:prstGeom>
        </p:spPr>
        <p:txBody>
          <a:bodyPr lIns="0" tIns="0" rIns="0" bIns="0" rtlCol="0" anchor="t">
            <a:spAutoFit/>
          </a:bodyPr>
          <a:lstStyle/>
          <a:p>
            <a:pPr algn="ctr">
              <a:lnSpc>
                <a:spcPts val="12690"/>
              </a:lnSpc>
            </a:pPr>
            <a:r>
              <a:rPr lang="en-US" sz="13500" b="1">
                <a:solidFill>
                  <a:srgbClr val="000000"/>
                </a:solidFill>
                <a:latin typeface="Bebas Neue Bold"/>
                <a:ea typeface="Bebas Neue Bold"/>
                <a:cs typeface="Bebas Neue Bold"/>
                <a:sym typeface="Bebas Neue Bold"/>
              </a:rPr>
              <a:t>DELAVNICA</a:t>
            </a:r>
          </a:p>
          <a:p>
            <a:pPr algn="ctr">
              <a:lnSpc>
                <a:spcPts val="12690"/>
              </a:lnSpc>
            </a:pPr>
            <a:r>
              <a:rPr lang="en-US" sz="13500" b="1">
                <a:solidFill>
                  <a:srgbClr val="000000"/>
                </a:solidFill>
                <a:latin typeface="Bebas Neue Bold"/>
                <a:ea typeface="Bebas Neue Bold"/>
                <a:cs typeface="Bebas Neue Bold"/>
                <a:sym typeface="Bebas Neue Bold"/>
              </a:rPr>
              <a:t>CHATGPT</a:t>
            </a:r>
          </a:p>
        </p:txBody>
      </p:sp>
      <p:sp>
        <p:nvSpPr>
          <p:cNvPr id="9" name="TextBox 9"/>
          <p:cNvSpPr txBox="1"/>
          <p:nvPr/>
        </p:nvSpPr>
        <p:spPr>
          <a:xfrm>
            <a:off x="10678163" y="6972300"/>
            <a:ext cx="5140573" cy="820738"/>
          </a:xfrm>
          <a:prstGeom prst="rect">
            <a:avLst/>
          </a:prstGeom>
        </p:spPr>
        <p:txBody>
          <a:bodyPr wrap="square" lIns="0" tIns="0" rIns="0" bIns="0" rtlCol="0" anchor="t">
            <a:spAutoFit/>
          </a:bodyPr>
          <a:lstStyle/>
          <a:p>
            <a:pPr algn="ctr">
              <a:lnSpc>
                <a:spcPts val="3211"/>
              </a:lnSpc>
            </a:pPr>
            <a:r>
              <a:rPr lang="sl-SI" sz="2293" dirty="0" smtClean="0">
                <a:solidFill>
                  <a:srgbClr val="5479F7"/>
                </a:solidFill>
                <a:latin typeface="Montserrat Classic"/>
                <a:ea typeface="Montserrat Classic"/>
                <a:cs typeface="Montserrat Classic"/>
                <a:sym typeface="Montserrat Classic"/>
              </a:rPr>
              <a:t>Avtor:</a:t>
            </a:r>
            <a:r>
              <a:rPr lang="en-US" sz="2293" dirty="0" smtClean="0">
                <a:solidFill>
                  <a:srgbClr val="5479F7"/>
                </a:solidFill>
                <a:latin typeface="Montserrat Classic"/>
                <a:ea typeface="Montserrat Classic"/>
                <a:cs typeface="Montserrat Classic"/>
                <a:sym typeface="Montserrat Classic"/>
              </a:rPr>
              <a:t> </a:t>
            </a:r>
            <a:endParaRPr lang="en-US" sz="2293" dirty="0">
              <a:solidFill>
                <a:srgbClr val="5479F7"/>
              </a:solidFill>
              <a:latin typeface="Montserrat Classic"/>
              <a:ea typeface="Montserrat Classic"/>
              <a:cs typeface="Montserrat Classic"/>
              <a:sym typeface="Montserrat Classic"/>
            </a:endParaRPr>
          </a:p>
          <a:p>
            <a:pPr algn="ctr">
              <a:lnSpc>
                <a:spcPts val="3211"/>
              </a:lnSpc>
              <a:spcBef>
                <a:spcPct val="0"/>
              </a:spcBef>
            </a:pPr>
            <a:r>
              <a:rPr lang="en-US" sz="2293" dirty="0" err="1">
                <a:solidFill>
                  <a:srgbClr val="5479F7"/>
                </a:solidFill>
                <a:latin typeface="Montserrat Classic"/>
                <a:ea typeface="Montserrat Classic"/>
                <a:cs typeface="Montserrat Classic"/>
                <a:sym typeface="Montserrat Classic"/>
              </a:rPr>
              <a:t>Urška</a:t>
            </a:r>
            <a:r>
              <a:rPr lang="en-US" sz="2293" dirty="0">
                <a:solidFill>
                  <a:srgbClr val="5479F7"/>
                </a:solidFill>
                <a:latin typeface="Montserrat Classic"/>
                <a:ea typeface="Montserrat Classic"/>
                <a:cs typeface="Montserrat Classic"/>
                <a:sym typeface="Montserrat Classic"/>
              </a:rPr>
              <a:t> </a:t>
            </a:r>
            <a:r>
              <a:rPr lang="en-US" sz="2293" dirty="0" err="1" smtClean="0">
                <a:solidFill>
                  <a:srgbClr val="5479F7"/>
                </a:solidFill>
                <a:latin typeface="Montserrat Classic"/>
                <a:ea typeface="Montserrat Classic"/>
                <a:cs typeface="Montserrat Classic"/>
                <a:sym typeface="Montserrat Classic"/>
              </a:rPr>
              <a:t>Špende</a:t>
            </a:r>
            <a:endParaRPr lang="en-US" sz="2293" dirty="0">
              <a:solidFill>
                <a:srgbClr val="5479F7"/>
              </a:solidFill>
              <a:latin typeface="Montserrat Classic"/>
              <a:ea typeface="Montserrat Classic"/>
              <a:cs typeface="Montserrat Classic"/>
              <a:sym typeface="Montserrat Classic"/>
            </a:endParaRPr>
          </a:p>
        </p:txBody>
      </p:sp>
      <p:pic>
        <p:nvPicPr>
          <p:cNvPr id="10" name="Voic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9511" y="1028700"/>
            <a:ext cx="838200" cy="838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349123"/>
            <a:chOff x="0" y="0"/>
            <a:chExt cx="4816593" cy="882074"/>
          </a:xfrm>
        </p:grpSpPr>
        <p:sp>
          <p:nvSpPr>
            <p:cNvPr id="3" name="Freeform 3"/>
            <p:cNvSpPr/>
            <p:nvPr/>
          </p:nvSpPr>
          <p:spPr>
            <a:xfrm>
              <a:off x="0" y="0"/>
              <a:ext cx="4816592" cy="882073"/>
            </a:xfrm>
            <a:custGeom>
              <a:avLst/>
              <a:gdLst/>
              <a:ahLst/>
              <a:cxnLst/>
              <a:rect l="l" t="t" r="r" b="b"/>
              <a:pathLst>
                <a:path w="4816592" h="882073">
                  <a:moveTo>
                    <a:pt x="0" y="0"/>
                  </a:moveTo>
                  <a:lnTo>
                    <a:pt x="4816592" y="0"/>
                  </a:lnTo>
                  <a:lnTo>
                    <a:pt x="4816592" y="882073"/>
                  </a:lnTo>
                  <a:lnTo>
                    <a:pt x="0" y="882073"/>
                  </a:lnTo>
                  <a:close/>
                </a:path>
              </a:pathLst>
            </a:custGeom>
            <a:solidFill>
              <a:srgbClr val="FFFFFF"/>
            </a:solidFill>
          </p:spPr>
        </p:sp>
        <p:sp>
          <p:nvSpPr>
            <p:cNvPr id="4" name="TextBox 4"/>
            <p:cNvSpPr txBox="1"/>
            <p:nvPr/>
          </p:nvSpPr>
          <p:spPr>
            <a:xfrm>
              <a:off x="0" y="-38100"/>
              <a:ext cx="4816593" cy="92017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128059" y="0"/>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2081818" y="6640868"/>
            <a:ext cx="6206182" cy="3646132"/>
          </a:xfrm>
          <a:custGeom>
            <a:avLst/>
            <a:gdLst/>
            <a:ahLst/>
            <a:cxnLst/>
            <a:rect l="l" t="t" r="r" b="b"/>
            <a:pathLst>
              <a:path w="6206182" h="3646132">
                <a:moveTo>
                  <a:pt x="0" y="0"/>
                </a:moveTo>
                <a:lnTo>
                  <a:pt x="6206182" y="0"/>
                </a:lnTo>
                <a:lnTo>
                  <a:pt x="6206182" y="3646132"/>
                </a:lnTo>
                <a:lnTo>
                  <a:pt x="0" y="36461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658133" y="3791221"/>
            <a:ext cx="14971734" cy="1866900"/>
          </a:xfrm>
          <a:prstGeom prst="rect">
            <a:avLst/>
          </a:prstGeom>
        </p:spPr>
        <p:txBody>
          <a:bodyPr lIns="0" tIns="0" rIns="0" bIns="0" rtlCol="0" anchor="t">
            <a:spAutoFit/>
          </a:bodyPr>
          <a:lstStyle/>
          <a:p>
            <a:pPr algn="ctr">
              <a:lnSpc>
                <a:spcPts val="7500"/>
              </a:lnSpc>
            </a:pPr>
            <a:r>
              <a:rPr lang="en-US" sz="5000" dirty="0">
                <a:solidFill>
                  <a:srgbClr val="000000"/>
                </a:solidFill>
                <a:latin typeface="Montserrat Classic"/>
                <a:ea typeface="Montserrat Classic"/>
                <a:cs typeface="Montserrat Classic"/>
                <a:sym typeface="Montserrat Classic"/>
              </a:rPr>
              <a:t>Ali </a:t>
            </a:r>
            <a:r>
              <a:rPr lang="en-US" sz="5000" dirty="0" err="1">
                <a:solidFill>
                  <a:srgbClr val="000000"/>
                </a:solidFill>
                <a:latin typeface="Montserrat Classic"/>
                <a:ea typeface="Montserrat Classic"/>
                <a:cs typeface="Montserrat Classic"/>
                <a:sym typeface="Montserrat Classic"/>
              </a:rPr>
              <a:t>ga</a:t>
            </a:r>
            <a:r>
              <a:rPr lang="en-US" sz="5000" dirty="0">
                <a:solidFill>
                  <a:srgbClr val="000000"/>
                </a:solidFill>
                <a:latin typeface="Montserrat Classic"/>
                <a:ea typeface="Montserrat Classic"/>
                <a:cs typeface="Montserrat Classic"/>
                <a:sym typeface="Montserrat Classic"/>
              </a:rPr>
              <a:t> </a:t>
            </a:r>
            <a:r>
              <a:rPr lang="sl-SI" sz="5000" dirty="0" smtClean="0">
                <a:solidFill>
                  <a:srgbClr val="000000"/>
                </a:solidFill>
                <a:latin typeface="Montserrat Classic"/>
                <a:ea typeface="Montserrat Classic"/>
                <a:cs typeface="Montserrat Classic"/>
                <a:sym typeface="Montserrat Classic"/>
              </a:rPr>
              <a:t>uporabljate</a:t>
            </a:r>
            <a:r>
              <a:rPr lang="en-US" sz="5000" dirty="0" smtClean="0">
                <a:solidFill>
                  <a:srgbClr val="000000"/>
                </a:solidFill>
                <a:latin typeface="Montserrat Classic"/>
                <a:ea typeface="Montserrat Classic"/>
                <a:cs typeface="Montserrat Classic"/>
                <a:sym typeface="Montserrat Classic"/>
              </a:rPr>
              <a:t>?</a:t>
            </a:r>
            <a:endParaRPr lang="en-US" sz="5000" dirty="0">
              <a:solidFill>
                <a:srgbClr val="000000"/>
              </a:solidFill>
              <a:latin typeface="Montserrat Classic"/>
              <a:ea typeface="Montserrat Classic"/>
              <a:cs typeface="Montserrat Classic"/>
              <a:sym typeface="Montserrat Classic"/>
            </a:endParaRPr>
          </a:p>
          <a:p>
            <a:pPr algn="ctr">
              <a:lnSpc>
                <a:spcPts val="7500"/>
              </a:lnSpc>
              <a:spcBef>
                <a:spcPct val="0"/>
              </a:spcBef>
            </a:pPr>
            <a:r>
              <a:rPr lang="en-US" sz="5000" dirty="0" err="1">
                <a:solidFill>
                  <a:srgbClr val="000000"/>
                </a:solidFill>
                <a:latin typeface="Montserrat Classic"/>
                <a:ea typeface="Montserrat Classic"/>
                <a:cs typeface="Montserrat Classic"/>
                <a:sym typeface="Montserrat Classic"/>
              </a:rPr>
              <a:t>Kako</a:t>
            </a:r>
            <a:r>
              <a:rPr lang="en-US" sz="5000" dirty="0">
                <a:solidFill>
                  <a:srgbClr val="000000"/>
                </a:solidFill>
                <a:latin typeface="Montserrat Classic"/>
                <a:ea typeface="Montserrat Classic"/>
                <a:cs typeface="Montserrat Classic"/>
                <a:sym typeface="Montserrat Classic"/>
              </a:rPr>
              <a:t> </a:t>
            </a:r>
            <a:r>
              <a:rPr lang="en-US" sz="5000" dirty="0" err="1">
                <a:solidFill>
                  <a:srgbClr val="000000"/>
                </a:solidFill>
                <a:latin typeface="Montserrat Classic"/>
                <a:ea typeface="Montserrat Classic"/>
                <a:cs typeface="Montserrat Classic"/>
                <a:sym typeface="Montserrat Classic"/>
              </a:rPr>
              <a:t>ga</a:t>
            </a:r>
            <a:r>
              <a:rPr lang="en-US" sz="5000" dirty="0">
                <a:solidFill>
                  <a:srgbClr val="000000"/>
                </a:solidFill>
                <a:latin typeface="Montserrat Classic"/>
                <a:ea typeface="Montserrat Classic"/>
                <a:cs typeface="Montserrat Classic"/>
                <a:sym typeface="Montserrat Classic"/>
              </a:rPr>
              <a:t> </a:t>
            </a:r>
            <a:r>
              <a:rPr lang="en-US" sz="5000" dirty="0" err="1">
                <a:solidFill>
                  <a:srgbClr val="000000"/>
                </a:solidFill>
                <a:latin typeface="Montserrat Classic"/>
                <a:ea typeface="Montserrat Classic"/>
                <a:cs typeface="Montserrat Classic"/>
                <a:sym typeface="Montserrat Classic"/>
              </a:rPr>
              <a:t>uporabljate</a:t>
            </a:r>
            <a:r>
              <a:rPr lang="en-US" sz="5000" dirty="0">
                <a:solidFill>
                  <a:srgbClr val="000000"/>
                </a:solidFill>
                <a:latin typeface="Montserrat Classic"/>
                <a:ea typeface="Montserrat Classic"/>
                <a:cs typeface="Montserrat Classic"/>
                <a:sym typeface="Montserrat Classic"/>
              </a:rPr>
              <a:t> in s </a:t>
            </a:r>
            <a:r>
              <a:rPr lang="en-US" sz="5000" dirty="0" err="1">
                <a:solidFill>
                  <a:srgbClr val="000000"/>
                </a:solidFill>
                <a:latin typeface="Montserrat Classic"/>
                <a:ea typeface="Montserrat Classic"/>
                <a:cs typeface="Montserrat Classic"/>
                <a:sym typeface="Montserrat Classic"/>
              </a:rPr>
              <a:t>kakšnim</a:t>
            </a:r>
            <a:r>
              <a:rPr lang="en-US" sz="5000" dirty="0">
                <a:solidFill>
                  <a:srgbClr val="000000"/>
                </a:solidFill>
                <a:latin typeface="Montserrat Classic"/>
                <a:ea typeface="Montserrat Classic"/>
                <a:cs typeface="Montserrat Classic"/>
                <a:sym typeface="Montserrat Classic"/>
              </a:rPr>
              <a:t> </a:t>
            </a:r>
            <a:r>
              <a:rPr lang="en-US" sz="5000" dirty="0" err="1">
                <a:solidFill>
                  <a:srgbClr val="000000"/>
                </a:solidFill>
                <a:latin typeface="Montserrat Classic"/>
                <a:ea typeface="Montserrat Classic"/>
                <a:cs typeface="Montserrat Classic"/>
                <a:sym typeface="Montserrat Classic"/>
              </a:rPr>
              <a:t>namenom</a:t>
            </a:r>
            <a:r>
              <a:rPr lang="en-US" sz="5000" dirty="0">
                <a:solidFill>
                  <a:srgbClr val="000000"/>
                </a:solidFill>
                <a:latin typeface="Montserrat Classic"/>
                <a:ea typeface="Montserrat Classic"/>
                <a:cs typeface="Montserrat Classic"/>
                <a:sym typeface="Montserrat Classic"/>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16194940" y="-248577"/>
            <a:ext cx="3300326" cy="10784153"/>
            <a:chOff x="0" y="0"/>
            <a:chExt cx="869222" cy="2840271"/>
          </a:xfrm>
        </p:grpSpPr>
        <p:sp>
          <p:nvSpPr>
            <p:cNvPr id="3" name="Freeform 3"/>
            <p:cNvSpPr/>
            <p:nvPr/>
          </p:nvSpPr>
          <p:spPr>
            <a:xfrm>
              <a:off x="0" y="0"/>
              <a:ext cx="869222" cy="2840271"/>
            </a:xfrm>
            <a:custGeom>
              <a:avLst/>
              <a:gdLst/>
              <a:ahLst/>
              <a:cxnLst/>
              <a:rect l="l" t="t" r="r" b="b"/>
              <a:pathLst>
                <a:path w="869222" h="2840271">
                  <a:moveTo>
                    <a:pt x="0" y="0"/>
                  </a:moveTo>
                  <a:lnTo>
                    <a:pt x="869222" y="0"/>
                  </a:lnTo>
                  <a:lnTo>
                    <a:pt x="869222" y="2840271"/>
                  </a:lnTo>
                  <a:lnTo>
                    <a:pt x="0" y="2840271"/>
                  </a:lnTo>
                  <a:close/>
                </a:path>
              </a:pathLst>
            </a:custGeom>
            <a:solidFill>
              <a:srgbClr val="FFFFFF"/>
            </a:solidFill>
          </p:spPr>
        </p:sp>
        <p:sp>
          <p:nvSpPr>
            <p:cNvPr id="4" name="TextBox 4"/>
            <p:cNvSpPr txBox="1"/>
            <p:nvPr/>
          </p:nvSpPr>
          <p:spPr>
            <a:xfrm>
              <a:off x="0" y="-38100"/>
              <a:ext cx="869222"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194940" y="7954264"/>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0"/>
            <a:ext cx="5366820" cy="3153007"/>
          </a:xfrm>
          <a:custGeom>
            <a:avLst/>
            <a:gdLst/>
            <a:ahLst/>
            <a:cxnLst/>
            <a:rect l="l" t="t" r="r" b="b"/>
            <a:pathLst>
              <a:path w="5366820" h="3153007">
                <a:moveTo>
                  <a:pt x="0" y="0"/>
                </a:moveTo>
                <a:lnTo>
                  <a:pt x="5366820" y="0"/>
                </a:lnTo>
                <a:lnTo>
                  <a:pt x="5366820" y="3153007"/>
                </a:lnTo>
                <a:lnTo>
                  <a:pt x="0" y="31530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298119" y="2829157"/>
            <a:ext cx="8822585" cy="552450"/>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Montserrat Classic"/>
                <a:ea typeface="Montserrat Classic"/>
                <a:cs typeface="Montserrat Classic"/>
                <a:sym typeface="Montserrat Classic"/>
              </a:rPr>
              <a:t>Dijaki/študenti lahko chatGPT uporabljajo za:</a:t>
            </a:r>
          </a:p>
        </p:txBody>
      </p:sp>
      <p:sp>
        <p:nvSpPr>
          <p:cNvPr id="8" name="Freeform 8"/>
          <p:cNvSpPr/>
          <p:nvPr/>
        </p:nvSpPr>
        <p:spPr>
          <a:xfrm>
            <a:off x="2908555" y="4047218"/>
            <a:ext cx="12166802" cy="5073414"/>
          </a:xfrm>
          <a:custGeom>
            <a:avLst/>
            <a:gdLst/>
            <a:ahLst/>
            <a:cxnLst/>
            <a:rect l="l" t="t" r="r" b="b"/>
            <a:pathLst>
              <a:path w="12166802" h="5073414">
                <a:moveTo>
                  <a:pt x="0" y="0"/>
                </a:moveTo>
                <a:lnTo>
                  <a:pt x="12166803" y="0"/>
                </a:lnTo>
                <a:lnTo>
                  <a:pt x="12166803" y="5073414"/>
                </a:lnTo>
                <a:lnTo>
                  <a:pt x="0" y="5073414"/>
                </a:lnTo>
                <a:lnTo>
                  <a:pt x="0" y="0"/>
                </a:lnTo>
                <a:close/>
              </a:path>
            </a:pathLst>
          </a:custGeom>
          <a:blipFill>
            <a:blip r:embed="rId6">
              <a:alphaModFix amt="42000"/>
            </a:blip>
            <a:stretch>
              <a:fillRect t="-59147" b="-106944"/>
            </a:stretch>
          </a:blipFill>
        </p:spPr>
      </p:sp>
      <p:sp>
        <p:nvSpPr>
          <p:cNvPr id="9" name="TextBox 9"/>
          <p:cNvSpPr txBox="1"/>
          <p:nvPr/>
        </p:nvSpPr>
        <p:spPr>
          <a:xfrm>
            <a:off x="3069938" y="4374692"/>
            <a:ext cx="11278947" cy="4160520"/>
          </a:xfrm>
          <a:prstGeom prst="rect">
            <a:avLst/>
          </a:prstGeom>
        </p:spPr>
        <p:txBody>
          <a:bodyPr lIns="0" tIns="0" rIns="0" bIns="0" rtlCol="0" anchor="t">
            <a:spAutoFit/>
          </a:bodyPr>
          <a:lstStyle/>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Pomoč pri pisanju esejev</a:t>
            </a:r>
          </a:p>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Organizacija časa (lahko predlaga načine, kako si boljše razporediti čas za študij, prosti čas,...</a:t>
            </a:r>
          </a:p>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Samostojno učenje</a:t>
            </a:r>
          </a:p>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Lektoriranje in prevajanje besedil</a:t>
            </a:r>
          </a:p>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Inštruiranje</a:t>
            </a:r>
          </a:p>
          <a:p>
            <a:pPr marL="604519" lvl="1" indent="-302260" algn="ctr">
              <a:lnSpc>
                <a:spcPts val="4199"/>
              </a:lnSpc>
              <a:buFont typeface="Arial"/>
              <a:buChar char="•"/>
            </a:pPr>
            <a:r>
              <a:rPr lang="en-US" sz="2799">
                <a:solidFill>
                  <a:srgbClr val="000000"/>
                </a:solidFill>
                <a:latin typeface="Montserrat Classic"/>
                <a:ea typeface="Montserrat Classic"/>
                <a:cs typeface="Montserrat Classic"/>
                <a:sym typeface="Montserrat Classic"/>
              </a:rPr>
              <a:t>Preverjanje znanja</a:t>
            </a:r>
          </a:p>
          <a:p>
            <a:pPr marL="604519" lvl="1" indent="-302260" algn="ctr">
              <a:lnSpc>
                <a:spcPts val="4199"/>
              </a:lnSpc>
              <a:spcBef>
                <a:spcPct val="0"/>
              </a:spcBef>
              <a:buFont typeface="Arial"/>
              <a:buChar char="•"/>
            </a:pPr>
            <a:r>
              <a:rPr lang="en-US" sz="2799">
                <a:solidFill>
                  <a:srgbClr val="000000"/>
                </a:solidFill>
                <a:latin typeface="Montserrat Classic"/>
                <a:ea typeface="Montserrat Classic"/>
                <a:cs typeface="Montserrat Classic"/>
                <a:sym typeface="Montserrat Classic"/>
              </a:rPr>
              <a:t>Pomoč pri domačih nalogah (razloži težke pojme)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16194940" y="-248577"/>
            <a:ext cx="3300326" cy="10784153"/>
            <a:chOff x="0" y="0"/>
            <a:chExt cx="869222" cy="2840271"/>
          </a:xfrm>
        </p:grpSpPr>
        <p:sp>
          <p:nvSpPr>
            <p:cNvPr id="3" name="Freeform 3"/>
            <p:cNvSpPr/>
            <p:nvPr/>
          </p:nvSpPr>
          <p:spPr>
            <a:xfrm>
              <a:off x="0" y="0"/>
              <a:ext cx="869222" cy="2840271"/>
            </a:xfrm>
            <a:custGeom>
              <a:avLst/>
              <a:gdLst/>
              <a:ahLst/>
              <a:cxnLst/>
              <a:rect l="l" t="t" r="r" b="b"/>
              <a:pathLst>
                <a:path w="869222" h="2840271">
                  <a:moveTo>
                    <a:pt x="0" y="0"/>
                  </a:moveTo>
                  <a:lnTo>
                    <a:pt x="869222" y="0"/>
                  </a:lnTo>
                  <a:lnTo>
                    <a:pt x="869222" y="2840271"/>
                  </a:lnTo>
                  <a:lnTo>
                    <a:pt x="0" y="2840271"/>
                  </a:lnTo>
                  <a:close/>
                </a:path>
              </a:pathLst>
            </a:custGeom>
            <a:solidFill>
              <a:srgbClr val="FFFFFF"/>
            </a:solidFill>
          </p:spPr>
        </p:sp>
        <p:sp>
          <p:nvSpPr>
            <p:cNvPr id="4" name="TextBox 4"/>
            <p:cNvSpPr txBox="1"/>
            <p:nvPr/>
          </p:nvSpPr>
          <p:spPr>
            <a:xfrm>
              <a:off x="0" y="-38100"/>
              <a:ext cx="869222"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194940" y="7954264"/>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0"/>
            <a:ext cx="5366820" cy="3153007"/>
          </a:xfrm>
          <a:custGeom>
            <a:avLst/>
            <a:gdLst/>
            <a:ahLst/>
            <a:cxnLst/>
            <a:rect l="l" t="t" r="r" b="b"/>
            <a:pathLst>
              <a:path w="5366820" h="3153007">
                <a:moveTo>
                  <a:pt x="0" y="0"/>
                </a:moveTo>
                <a:lnTo>
                  <a:pt x="5366820" y="0"/>
                </a:lnTo>
                <a:lnTo>
                  <a:pt x="5366820" y="3153007"/>
                </a:lnTo>
                <a:lnTo>
                  <a:pt x="0" y="31530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298119" y="1481253"/>
            <a:ext cx="8822585" cy="552450"/>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Montserrat Classic"/>
                <a:ea typeface="Montserrat Classic"/>
                <a:cs typeface="Montserrat Classic"/>
                <a:sym typeface="Montserrat Classic"/>
              </a:rPr>
              <a:t>Nasveti za uporabo chatGPT-ja:</a:t>
            </a:r>
          </a:p>
        </p:txBody>
      </p:sp>
      <p:sp>
        <p:nvSpPr>
          <p:cNvPr id="8" name="Freeform 8"/>
          <p:cNvSpPr/>
          <p:nvPr/>
        </p:nvSpPr>
        <p:spPr>
          <a:xfrm>
            <a:off x="2018330" y="2543038"/>
            <a:ext cx="13650511" cy="7335210"/>
          </a:xfrm>
          <a:custGeom>
            <a:avLst/>
            <a:gdLst/>
            <a:ahLst/>
            <a:cxnLst/>
            <a:rect l="l" t="t" r="r" b="b"/>
            <a:pathLst>
              <a:path w="13650511" h="7335210">
                <a:moveTo>
                  <a:pt x="0" y="0"/>
                </a:moveTo>
                <a:lnTo>
                  <a:pt x="13650511" y="0"/>
                </a:lnTo>
                <a:lnTo>
                  <a:pt x="13650511" y="7335210"/>
                </a:lnTo>
                <a:lnTo>
                  <a:pt x="0" y="7335210"/>
                </a:lnTo>
                <a:lnTo>
                  <a:pt x="0" y="0"/>
                </a:lnTo>
                <a:close/>
              </a:path>
            </a:pathLst>
          </a:custGeom>
          <a:blipFill>
            <a:blip r:embed="rId6">
              <a:alphaModFix amt="42000"/>
            </a:blip>
            <a:stretch>
              <a:fillRect t="-42514" b="-63971"/>
            </a:stretch>
          </a:blipFill>
        </p:spPr>
      </p:sp>
      <p:sp>
        <p:nvSpPr>
          <p:cNvPr id="9" name="TextBox 9"/>
          <p:cNvSpPr txBox="1"/>
          <p:nvPr/>
        </p:nvSpPr>
        <p:spPr>
          <a:xfrm>
            <a:off x="2256187" y="2827604"/>
            <a:ext cx="13174797" cy="1611630"/>
          </a:xfrm>
          <a:prstGeom prst="rect">
            <a:avLst/>
          </a:prstGeom>
        </p:spPr>
        <p:txBody>
          <a:bodyPr lIns="0" tIns="0" rIns="0" bIns="0" rtlCol="0" anchor="t">
            <a:spAutoFit/>
          </a:bodyPr>
          <a:lstStyle/>
          <a:p>
            <a:pPr marL="474979" lvl="1" indent="-237490" algn="ctr">
              <a:lnSpc>
                <a:spcPts val="3299"/>
              </a:lnSpc>
              <a:buFont typeface="Arial"/>
              <a:buChar char="•"/>
            </a:pPr>
            <a:r>
              <a:rPr lang="en-US" sz="2199" b="1">
                <a:solidFill>
                  <a:srgbClr val="000000"/>
                </a:solidFill>
                <a:latin typeface="Montserrat Classic Bold"/>
                <a:ea typeface="Montserrat Classic Bold"/>
                <a:cs typeface="Montserrat Classic Bold"/>
                <a:sym typeface="Montserrat Classic Bold"/>
              </a:rPr>
              <a:t>Preden chatu postaviš vprašanje, mu dodeli vlogo/”osebnost” na podlagi katere vam bo odgovarjal na vprašanja.</a:t>
            </a:r>
          </a:p>
          <a:p>
            <a:pPr algn="ctr">
              <a:lnSpc>
                <a:spcPts val="3299"/>
              </a:lnSpc>
              <a:spcBef>
                <a:spcPct val="0"/>
              </a:spcBef>
            </a:pPr>
            <a:r>
              <a:rPr lang="en-US" sz="2199">
                <a:solidFill>
                  <a:srgbClr val="000000"/>
                </a:solidFill>
                <a:latin typeface="Montserrat Classic"/>
                <a:ea typeface="Montserrat Classic"/>
                <a:cs typeface="Montserrat Classic"/>
                <a:sym typeface="Montserrat Classic"/>
              </a:rPr>
              <a:t>Primer: “Predstavljaj si, da si učitelj na srednji šoli. Napiši kako bi motiviral in povezal učence 2. letnika za delo pri skupni seminarski nalogi.”</a:t>
            </a:r>
          </a:p>
        </p:txBody>
      </p:sp>
      <p:sp>
        <p:nvSpPr>
          <p:cNvPr id="10" name="TextBox 10"/>
          <p:cNvSpPr txBox="1"/>
          <p:nvPr/>
        </p:nvSpPr>
        <p:spPr>
          <a:xfrm>
            <a:off x="2256186" y="4925008"/>
            <a:ext cx="13174797" cy="1202055"/>
          </a:xfrm>
          <a:prstGeom prst="rect">
            <a:avLst/>
          </a:prstGeom>
        </p:spPr>
        <p:txBody>
          <a:bodyPr lIns="0" tIns="0" rIns="0" bIns="0" rtlCol="0" anchor="t">
            <a:spAutoFit/>
          </a:bodyPr>
          <a:lstStyle/>
          <a:p>
            <a:pPr marL="474979" lvl="1" indent="-237490" algn="ctr">
              <a:lnSpc>
                <a:spcPts val="3299"/>
              </a:lnSpc>
              <a:buFont typeface="Arial"/>
              <a:buChar char="•"/>
            </a:pPr>
            <a:r>
              <a:rPr lang="en-US" sz="2199" b="1" dirty="0" err="1">
                <a:solidFill>
                  <a:srgbClr val="000000"/>
                </a:solidFill>
                <a:latin typeface="Montserrat Classic Bold"/>
                <a:ea typeface="Montserrat Classic Bold"/>
                <a:cs typeface="Montserrat Classic Bold"/>
                <a:sym typeface="Montserrat Classic Bold"/>
              </a:rPr>
              <a:t>Uporabi</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metodo</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korak</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po</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koraku</a:t>
            </a:r>
            <a:r>
              <a:rPr lang="en-US" sz="2199" b="1" dirty="0">
                <a:solidFill>
                  <a:srgbClr val="000000"/>
                </a:solidFill>
                <a:latin typeface="Montserrat Classic Bold"/>
                <a:ea typeface="Montserrat Classic Bold"/>
                <a:cs typeface="Montserrat Classic Bold"/>
                <a:sym typeface="Montserrat Classic Bold"/>
              </a:rPr>
              <a:t>’.</a:t>
            </a:r>
          </a:p>
          <a:p>
            <a:pPr algn="ctr">
              <a:lnSpc>
                <a:spcPts val="3299"/>
              </a:lnSpc>
              <a:spcBef>
                <a:spcPct val="0"/>
              </a:spcBef>
            </a:pPr>
            <a:r>
              <a:rPr lang="en-US" sz="2199" dirty="0">
                <a:solidFill>
                  <a:srgbClr val="000000"/>
                </a:solidFill>
                <a:latin typeface="Montserrat Classic"/>
                <a:ea typeface="Montserrat Classic"/>
                <a:cs typeface="Montserrat Classic"/>
                <a:sym typeface="Montserrat Classic"/>
              </a:rPr>
              <a:t>Primer: “</a:t>
            </a:r>
            <a:r>
              <a:rPr lang="en-US" sz="2199" dirty="0" err="1">
                <a:solidFill>
                  <a:srgbClr val="000000"/>
                </a:solidFill>
                <a:latin typeface="Montserrat Classic"/>
                <a:ea typeface="Montserrat Classic"/>
                <a:cs typeface="Montserrat Classic"/>
                <a:sym typeface="Montserrat Classic"/>
              </a:rPr>
              <a:t>Prosim</a:t>
            </a:r>
            <a:r>
              <a:rPr lang="en-US" sz="2199" dirty="0">
                <a:solidFill>
                  <a:srgbClr val="000000"/>
                </a:solidFill>
                <a:latin typeface="Montserrat Classic"/>
                <a:ea typeface="Montserrat Classic"/>
                <a:cs typeface="Montserrat Classic"/>
                <a:sym typeface="Montserrat Classic"/>
              </a:rPr>
              <a:t>, da mi </a:t>
            </a:r>
            <a:r>
              <a:rPr lang="en-US" sz="2199" dirty="0" err="1">
                <a:solidFill>
                  <a:srgbClr val="000000"/>
                </a:solidFill>
                <a:latin typeface="Montserrat Classic"/>
                <a:ea typeface="Montserrat Classic"/>
                <a:cs typeface="Montserrat Classic"/>
                <a:sym typeface="Montserrat Classic"/>
              </a:rPr>
              <a:t>napišeš</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korak</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po</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koraku</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kako</a:t>
            </a:r>
            <a:r>
              <a:rPr lang="en-US" sz="2199" dirty="0">
                <a:solidFill>
                  <a:srgbClr val="000000"/>
                </a:solidFill>
                <a:latin typeface="Montserrat Classic"/>
                <a:ea typeface="Montserrat Classic"/>
                <a:cs typeface="Montserrat Classic"/>
                <a:sym typeface="Montserrat Classic"/>
              </a:rPr>
              <a:t> se </a:t>
            </a:r>
            <a:r>
              <a:rPr lang="en-US" sz="2199" dirty="0" err="1">
                <a:solidFill>
                  <a:srgbClr val="000000"/>
                </a:solidFill>
                <a:latin typeface="Montserrat Classic"/>
                <a:ea typeface="Montserrat Classic"/>
                <a:cs typeface="Montserrat Classic"/>
                <a:sym typeface="Montserrat Classic"/>
              </a:rPr>
              <a:t>lotim</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pisanja</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eseja</a:t>
            </a:r>
            <a:r>
              <a:rPr lang="en-US" sz="2199" dirty="0">
                <a:solidFill>
                  <a:srgbClr val="000000"/>
                </a:solidFill>
                <a:latin typeface="Montserrat Classic"/>
                <a:ea typeface="Montserrat Classic"/>
                <a:cs typeface="Montserrat Classic"/>
                <a:sym typeface="Montserrat Classic"/>
              </a:rPr>
              <a:t>/</a:t>
            </a:r>
            <a:r>
              <a:rPr lang="en-US" sz="2199" dirty="0" err="1">
                <a:solidFill>
                  <a:srgbClr val="000000"/>
                </a:solidFill>
                <a:latin typeface="Montserrat Classic"/>
                <a:ea typeface="Montserrat Classic"/>
                <a:cs typeface="Montserrat Classic"/>
                <a:sym typeface="Montserrat Classic"/>
              </a:rPr>
              <a:t>seminarske</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naloge</a:t>
            </a:r>
            <a:r>
              <a:rPr lang="en-US" sz="2199" dirty="0">
                <a:solidFill>
                  <a:srgbClr val="000000"/>
                </a:solidFill>
                <a:latin typeface="Montserrat Classic"/>
                <a:ea typeface="Montserrat Classic"/>
                <a:cs typeface="Montserrat Classic"/>
                <a:sym typeface="Montserrat Classic"/>
              </a:rPr>
              <a:t>.”</a:t>
            </a:r>
          </a:p>
        </p:txBody>
      </p:sp>
      <p:sp>
        <p:nvSpPr>
          <p:cNvPr id="11" name="TextBox 11"/>
          <p:cNvSpPr txBox="1"/>
          <p:nvPr/>
        </p:nvSpPr>
        <p:spPr>
          <a:xfrm>
            <a:off x="2256186" y="6413051"/>
            <a:ext cx="13174797" cy="792480"/>
          </a:xfrm>
          <a:prstGeom prst="rect">
            <a:avLst/>
          </a:prstGeom>
        </p:spPr>
        <p:txBody>
          <a:bodyPr lIns="0" tIns="0" rIns="0" bIns="0" rtlCol="0" anchor="t">
            <a:spAutoFit/>
          </a:bodyPr>
          <a:lstStyle/>
          <a:p>
            <a:pPr marL="474979" lvl="1" indent="-237490" algn="ctr">
              <a:lnSpc>
                <a:spcPts val="3299"/>
              </a:lnSpc>
              <a:buFont typeface="Arial"/>
              <a:buChar char="•"/>
            </a:pPr>
            <a:r>
              <a:rPr lang="en-US" sz="2199" b="1" dirty="0" err="1">
                <a:solidFill>
                  <a:srgbClr val="000000"/>
                </a:solidFill>
                <a:latin typeface="Montserrat Classic Bold"/>
                <a:ea typeface="Montserrat Classic Bold"/>
                <a:cs typeface="Montserrat Classic Bold"/>
                <a:sym typeface="Montserrat Classic Bold"/>
              </a:rPr>
              <a:t>Uporabi</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metodo</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razloži</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kot</a:t>
            </a:r>
            <a:r>
              <a:rPr lang="en-US" sz="2199" b="1" dirty="0">
                <a:solidFill>
                  <a:srgbClr val="000000"/>
                </a:solidFill>
                <a:latin typeface="Montserrat Classic Bold"/>
                <a:ea typeface="Montserrat Classic Bold"/>
                <a:cs typeface="Montserrat Classic Bold"/>
                <a:sym typeface="Montserrat Classic Bold"/>
              </a:rPr>
              <a:t> da bi </a:t>
            </a:r>
            <a:r>
              <a:rPr lang="en-US" sz="2199" b="1" dirty="0" err="1">
                <a:solidFill>
                  <a:srgbClr val="000000"/>
                </a:solidFill>
                <a:latin typeface="Montserrat Classic Bold"/>
                <a:ea typeface="Montserrat Classic Bold"/>
                <a:cs typeface="Montserrat Classic Bold"/>
                <a:sym typeface="Montserrat Classic Bold"/>
              </a:rPr>
              <a:t>razlagal</a:t>
            </a:r>
            <a:r>
              <a:rPr lang="en-US" sz="2199" b="1" dirty="0">
                <a:solidFill>
                  <a:srgbClr val="000000"/>
                </a:solidFill>
                <a:latin typeface="Montserrat Classic Bold"/>
                <a:ea typeface="Montserrat Classic Bold"/>
                <a:cs typeface="Montserrat Classic Bold"/>
                <a:sym typeface="Montserrat Classic Bold"/>
              </a:rPr>
              <a:t> </a:t>
            </a:r>
            <a:r>
              <a:rPr lang="en-US" sz="2199" b="1" dirty="0" err="1">
                <a:solidFill>
                  <a:srgbClr val="000000"/>
                </a:solidFill>
                <a:latin typeface="Montserrat Classic Bold"/>
                <a:ea typeface="Montserrat Classic Bold"/>
                <a:cs typeface="Montserrat Classic Bold"/>
                <a:sym typeface="Montserrat Classic Bold"/>
              </a:rPr>
              <a:t>otroku</a:t>
            </a:r>
            <a:r>
              <a:rPr lang="en-US" sz="2199" b="1" dirty="0">
                <a:solidFill>
                  <a:srgbClr val="000000"/>
                </a:solidFill>
                <a:latin typeface="Montserrat Classic Bold"/>
                <a:ea typeface="Montserrat Classic Bold"/>
                <a:cs typeface="Montserrat Classic Bold"/>
                <a:sym typeface="Montserrat Classic Bold"/>
              </a:rPr>
              <a:t>’.</a:t>
            </a:r>
          </a:p>
          <a:p>
            <a:pPr algn="ctr">
              <a:lnSpc>
                <a:spcPts val="3299"/>
              </a:lnSpc>
              <a:spcBef>
                <a:spcPct val="0"/>
              </a:spcBef>
            </a:pPr>
            <a:r>
              <a:rPr lang="en-US" sz="2199" dirty="0">
                <a:solidFill>
                  <a:srgbClr val="000000"/>
                </a:solidFill>
                <a:latin typeface="Montserrat Classic"/>
                <a:ea typeface="Montserrat Classic"/>
                <a:cs typeface="Montserrat Classic"/>
                <a:sym typeface="Montserrat Classic"/>
              </a:rPr>
              <a:t>Primer: “</a:t>
            </a:r>
            <a:r>
              <a:rPr lang="en-US" sz="2199" dirty="0" err="1">
                <a:solidFill>
                  <a:srgbClr val="000000"/>
                </a:solidFill>
                <a:latin typeface="Montserrat Classic"/>
                <a:ea typeface="Montserrat Classic"/>
                <a:cs typeface="Montserrat Classic"/>
                <a:sym typeface="Montserrat Classic"/>
              </a:rPr>
              <a:t>Prosim</a:t>
            </a:r>
            <a:r>
              <a:rPr lang="en-US" sz="2199" dirty="0">
                <a:solidFill>
                  <a:srgbClr val="000000"/>
                </a:solidFill>
                <a:latin typeface="Montserrat Classic"/>
                <a:ea typeface="Montserrat Classic"/>
                <a:cs typeface="Montserrat Classic"/>
                <a:sym typeface="Montserrat Classic"/>
              </a:rPr>
              <a:t>, da mi </a:t>
            </a:r>
            <a:r>
              <a:rPr lang="en-US" sz="2199" dirty="0" err="1">
                <a:solidFill>
                  <a:srgbClr val="000000"/>
                </a:solidFill>
                <a:latin typeface="Montserrat Classic"/>
                <a:ea typeface="Montserrat Classic"/>
                <a:cs typeface="Montserrat Classic"/>
                <a:sym typeface="Montserrat Classic"/>
              </a:rPr>
              <a:t>razložiš</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kriptovalute</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kot</a:t>
            </a:r>
            <a:r>
              <a:rPr lang="en-US" sz="2199" dirty="0">
                <a:solidFill>
                  <a:srgbClr val="000000"/>
                </a:solidFill>
                <a:latin typeface="Montserrat Classic"/>
                <a:ea typeface="Montserrat Classic"/>
                <a:cs typeface="Montserrat Classic"/>
                <a:sym typeface="Montserrat Classic"/>
              </a:rPr>
              <a:t> da bi </a:t>
            </a:r>
            <a:r>
              <a:rPr lang="en-US" sz="2199" dirty="0" err="1">
                <a:solidFill>
                  <a:srgbClr val="000000"/>
                </a:solidFill>
                <a:latin typeface="Montserrat Classic"/>
                <a:ea typeface="Montserrat Classic"/>
                <a:cs typeface="Montserrat Classic"/>
                <a:sym typeface="Montserrat Classic"/>
              </a:rPr>
              <a:t>razlagal</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otroku</a:t>
            </a:r>
            <a:r>
              <a:rPr lang="en-US" sz="2199" dirty="0">
                <a:solidFill>
                  <a:srgbClr val="000000"/>
                </a:solidFill>
                <a:latin typeface="Montserrat Classic"/>
                <a:ea typeface="Montserrat Classic"/>
                <a:cs typeface="Montserrat Classic"/>
                <a:sym typeface="Montserrat Classic"/>
              </a:rPr>
              <a:t>”</a:t>
            </a:r>
          </a:p>
        </p:txBody>
      </p:sp>
      <p:sp>
        <p:nvSpPr>
          <p:cNvPr id="12" name="TextBox 12"/>
          <p:cNvSpPr txBox="1"/>
          <p:nvPr/>
        </p:nvSpPr>
        <p:spPr>
          <a:xfrm>
            <a:off x="2256187" y="7691305"/>
            <a:ext cx="13174797" cy="1611630"/>
          </a:xfrm>
          <a:prstGeom prst="rect">
            <a:avLst/>
          </a:prstGeom>
        </p:spPr>
        <p:txBody>
          <a:bodyPr lIns="0" tIns="0" rIns="0" bIns="0" rtlCol="0" anchor="t">
            <a:spAutoFit/>
          </a:bodyPr>
          <a:lstStyle/>
          <a:p>
            <a:pPr marL="474979" lvl="1" indent="-237490" algn="ctr">
              <a:lnSpc>
                <a:spcPts val="3299"/>
              </a:lnSpc>
              <a:buFont typeface="Arial"/>
              <a:buChar char="•"/>
            </a:pPr>
            <a:r>
              <a:rPr lang="en-US" sz="2199" b="1">
                <a:solidFill>
                  <a:srgbClr val="000000"/>
                </a:solidFill>
                <a:latin typeface="Montserrat Classic Bold"/>
                <a:ea typeface="Montserrat Classic Bold"/>
                <a:cs typeface="Montserrat Classic Bold"/>
                <a:sym typeface="Montserrat Classic Bold"/>
              </a:rPr>
              <a:t>Pripravi dodatna vprašanja.</a:t>
            </a:r>
          </a:p>
          <a:p>
            <a:pPr algn="ctr">
              <a:lnSpc>
                <a:spcPts val="3299"/>
              </a:lnSpc>
              <a:spcBef>
                <a:spcPct val="0"/>
              </a:spcBef>
            </a:pPr>
            <a:r>
              <a:rPr lang="en-US" sz="2199">
                <a:solidFill>
                  <a:srgbClr val="000000"/>
                </a:solidFill>
                <a:latin typeface="Montserrat Classic"/>
                <a:ea typeface="Montserrat Classic"/>
                <a:cs typeface="Montserrat Classic"/>
                <a:sym typeface="Montserrat Classic"/>
              </a:rPr>
              <a:t>Primer: Po e-mailu dobiš besedilo, ki opisuje tvoje šolske obveznosti. Najprej vprašaj chatGPT, da ti besedilo pretvori v seznam (za lažjo preglednost). Postavi mu dodatno vprašanje, naj ti razvrsti šolske obveznosti glede na to, koliko časa bo posamezna obveznost trajala.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16194940" y="-248577"/>
            <a:ext cx="3300326" cy="10784153"/>
            <a:chOff x="0" y="0"/>
            <a:chExt cx="869222" cy="2840271"/>
          </a:xfrm>
        </p:grpSpPr>
        <p:sp>
          <p:nvSpPr>
            <p:cNvPr id="3" name="Freeform 3"/>
            <p:cNvSpPr/>
            <p:nvPr/>
          </p:nvSpPr>
          <p:spPr>
            <a:xfrm>
              <a:off x="0" y="0"/>
              <a:ext cx="869222" cy="2840271"/>
            </a:xfrm>
            <a:custGeom>
              <a:avLst/>
              <a:gdLst/>
              <a:ahLst/>
              <a:cxnLst/>
              <a:rect l="l" t="t" r="r" b="b"/>
              <a:pathLst>
                <a:path w="869222" h="2840271">
                  <a:moveTo>
                    <a:pt x="0" y="0"/>
                  </a:moveTo>
                  <a:lnTo>
                    <a:pt x="869222" y="0"/>
                  </a:lnTo>
                  <a:lnTo>
                    <a:pt x="869222" y="2840271"/>
                  </a:lnTo>
                  <a:lnTo>
                    <a:pt x="0" y="2840271"/>
                  </a:lnTo>
                  <a:close/>
                </a:path>
              </a:pathLst>
            </a:custGeom>
            <a:solidFill>
              <a:srgbClr val="FFFFFF"/>
            </a:solidFill>
          </p:spPr>
        </p:sp>
        <p:sp>
          <p:nvSpPr>
            <p:cNvPr id="4" name="TextBox 4"/>
            <p:cNvSpPr txBox="1"/>
            <p:nvPr/>
          </p:nvSpPr>
          <p:spPr>
            <a:xfrm>
              <a:off x="0" y="-38100"/>
              <a:ext cx="869222"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194940" y="7954264"/>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0"/>
            <a:ext cx="5592485" cy="3285585"/>
          </a:xfrm>
          <a:custGeom>
            <a:avLst/>
            <a:gdLst/>
            <a:ahLst/>
            <a:cxnLst/>
            <a:rect l="l" t="t" r="r" b="b"/>
            <a:pathLst>
              <a:path w="5592485" h="3285585">
                <a:moveTo>
                  <a:pt x="0" y="0"/>
                </a:moveTo>
                <a:lnTo>
                  <a:pt x="5592485" y="0"/>
                </a:lnTo>
                <a:lnTo>
                  <a:pt x="5592485" y="3285585"/>
                </a:lnTo>
                <a:lnTo>
                  <a:pt x="0" y="32855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2005517" y="1389766"/>
            <a:ext cx="13634026" cy="8571634"/>
          </a:xfrm>
          <a:custGeom>
            <a:avLst/>
            <a:gdLst/>
            <a:ahLst/>
            <a:cxnLst/>
            <a:rect l="l" t="t" r="r" b="b"/>
            <a:pathLst>
              <a:path w="13634026" h="8571634">
                <a:moveTo>
                  <a:pt x="0" y="0"/>
                </a:moveTo>
                <a:lnTo>
                  <a:pt x="13634026" y="0"/>
                </a:lnTo>
                <a:lnTo>
                  <a:pt x="13634026" y="8571634"/>
                </a:lnTo>
                <a:lnTo>
                  <a:pt x="0" y="8571634"/>
                </a:lnTo>
                <a:lnTo>
                  <a:pt x="0" y="0"/>
                </a:lnTo>
                <a:close/>
              </a:path>
            </a:pathLst>
          </a:custGeom>
          <a:blipFill>
            <a:blip r:embed="rId6">
              <a:alphaModFix amt="42000"/>
            </a:blip>
            <a:stretch>
              <a:fillRect l="-4999" t="-30481" b="-54830"/>
            </a:stretch>
          </a:blipFill>
        </p:spPr>
      </p:sp>
      <p:sp>
        <p:nvSpPr>
          <p:cNvPr id="8" name="TextBox 8"/>
          <p:cNvSpPr txBox="1"/>
          <p:nvPr/>
        </p:nvSpPr>
        <p:spPr>
          <a:xfrm>
            <a:off x="7565303" y="1576117"/>
            <a:ext cx="2112098" cy="615553"/>
          </a:xfrm>
          <a:prstGeom prst="rect">
            <a:avLst/>
          </a:prstGeom>
        </p:spPr>
        <p:txBody>
          <a:bodyPr wrap="square" lIns="0" tIns="0" rIns="0" bIns="0" rtlCol="0" anchor="t">
            <a:spAutoFit/>
          </a:bodyPr>
          <a:lstStyle/>
          <a:p>
            <a:pPr marL="734059" lvl="1" indent="-367030" algn="ctr">
              <a:lnSpc>
                <a:spcPts val="4759"/>
              </a:lnSpc>
              <a:buAutoNum type="arabicPeriod"/>
            </a:pPr>
            <a:r>
              <a:rPr lang="en-US" sz="3399" dirty="0" err="1">
                <a:solidFill>
                  <a:srgbClr val="000000"/>
                </a:solidFill>
                <a:latin typeface="Open Sans"/>
                <a:ea typeface="Open Sans"/>
                <a:cs typeface="Open Sans"/>
                <a:sym typeface="Open Sans"/>
              </a:rPr>
              <a:t>naloga</a:t>
            </a:r>
            <a:endParaRPr lang="en-US" sz="3399" dirty="0">
              <a:solidFill>
                <a:srgbClr val="000000"/>
              </a:solidFill>
              <a:latin typeface="Open Sans"/>
              <a:ea typeface="Open Sans"/>
              <a:cs typeface="Open Sans"/>
              <a:sym typeface="Open Sans"/>
            </a:endParaRPr>
          </a:p>
        </p:txBody>
      </p:sp>
      <p:sp>
        <p:nvSpPr>
          <p:cNvPr id="9" name="TextBox 9"/>
          <p:cNvSpPr txBox="1"/>
          <p:nvPr/>
        </p:nvSpPr>
        <p:spPr>
          <a:xfrm>
            <a:off x="2913932" y="2572504"/>
            <a:ext cx="11817196" cy="1054100"/>
          </a:xfrm>
          <a:prstGeom prst="rect">
            <a:avLst/>
          </a:prstGeom>
        </p:spPr>
        <p:txBody>
          <a:bodyPr lIns="0" tIns="0" rIns="0" bIns="0" rtlCol="0" anchor="t">
            <a:spAutoFit/>
          </a:bodyPr>
          <a:lstStyle/>
          <a:p>
            <a:pPr algn="ctr">
              <a:lnSpc>
                <a:spcPts val="2800"/>
              </a:lnSpc>
            </a:pPr>
            <a:r>
              <a:rPr lang="en-US" sz="2000">
                <a:solidFill>
                  <a:srgbClr val="000000"/>
                </a:solidFill>
                <a:latin typeface="Open Sans"/>
                <a:ea typeface="Open Sans"/>
                <a:cs typeface="Open Sans"/>
                <a:sym typeface="Open Sans"/>
              </a:rPr>
              <a:t>S pomočjo chatGPT-ja napiši motivacijsko pismo (200 besed) za podjetje EcoTech Inovacije, ki se ukvarja z razvojem in prodajo okolju prijaznih tehnologij in izdelkov. Njihova glavna področja vključujejo:</a:t>
            </a:r>
          </a:p>
        </p:txBody>
      </p:sp>
      <p:sp>
        <p:nvSpPr>
          <p:cNvPr id="10" name="TextBox 10"/>
          <p:cNvSpPr txBox="1"/>
          <p:nvPr/>
        </p:nvSpPr>
        <p:spPr>
          <a:xfrm>
            <a:off x="2913932" y="3849833"/>
            <a:ext cx="11817196" cy="1406525"/>
          </a:xfrm>
          <a:prstGeom prst="rect">
            <a:avLst/>
          </a:prstGeom>
        </p:spPr>
        <p:txBody>
          <a:bodyPr lIns="0" tIns="0" rIns="0" bIns="0" rtlCol="0" anchor="t">
            <a:spAutoFit/>
          </a:bodyPr>
          <a:lstStyle/>
          <a:p>
            <a:pPr marL="431801" lvl="1" indent="-215900" algn="ctr">
              <a:lnSpc>
                <a:spcPts val="2800"/>
              </a:lnSpc>
              <a:buFont typeface="Arial"/>
              <a:buChar char="•"/>
            </a:pPr>
            <a:r>
              <a:rPr lang="en-US" sz="2000">
                <a:solidFill>
                  <a:srgbClr val="000000"/>
                </a:solidFill>
                <a:latin typeface="Open Sans"/>
                <a:ea typeface="Open Sans"/>
                <a:cs typeface="Open Sans"/>
                <a:sym typeface="Open Sans"/>
              </a:rPr>
              <a:t>Razvoj in distribucijo solarnih panelov in sistemov za obnovljivo energijo.</a:t>
            </a:r>
          </a:p>
          <a:p>
            <a:pPr marL="431801" lvl="1" indent="-215900" algn="ctr">
              <a:lnSpc>
                <a:spcPts val="2800"/>
              </a:lnSpc>
              <a:buFont typeface="Arial"/>
              <a:buChar char="•"/>
            </a:pPr>
            <a:r>
              <a:rPr lang="en-US" sz="2000">
                <a:solidFill>
                  <a:srgbClr val="000000"/>
                </a:solidFill>
                <a:latin typeface="Open Sans"/>
                <a:ea typeface="Open Sans"/>
                <a:cs typeface="Open Sans"/>
                <a:sym typeface="Open Sans"/>
              </a:rPr>
              <a:t>Izdelavo pametnih rešitev za recikliranje in zmanjšanje odpadkov.</a:t>
            </a:r>
          </a:p>
          <a:p>
            <a:pPr marL="431801" lvl="1" indent="-215900" algn="ctr">
              <a:lnSpc>
                <a:spcPts val="2800"/>
              </a:lnSpc>
              <a:buFont typeface="Arial"/>
              <a:buChar char="•"/>
            </a:pPr>
            <a:r>
              <a:rPr lang="en-US" sz="2000">
                <a:solidFill>
                  <a:srgbClr val="000000"/>
                </a:solidFill>
                <a:latin typeface="Open Sans"/>
                <a:ea typeface="Open Sans"/>
                <a:cs typeface="Open Sans"/>
                <a:sym typeface="Open Sans"/>
              </a:rPr>
              <a:t>Razvoj pametnih, energetsko učinkovitih naprav za domove in podjetja.</a:t>
            </a:r>
          </a:p>
          <a:p>
            <a:pPr algn="ctr">
              <a:lnSpc>
                <a:spcPts val="2800"/>
              </a:lnSpc>
            </a:pPr>
            <a:endParaRPr lang="en-US" sz="2000">
              <a:solidFill>
                <a:srgbClr val="000000"/>
              </a:solidFill>
              <a:latin typeface="Open Sans"/>
              <a:ea typeface="Open Sans"/>
              <a:cs typeface="Open Sans"/>
              <a:sym typeface="Open Sans"/>
            </a:endParaRPr>
          </a:p>
        </p:txBody>
      </p:sp>
      <p:sp>
        <p:nvSpPr>
          <p:cNvPr id="11" name="TextBox 11"/>
          <p:cNvSpPr txBox="1"/>
          <p:nvPr/>
        </p:nvSpPr>
        <p:spPr>
          <a:xfrm>
            <a:off x="2913932" y="5479587"/>
            <a:ext cx="11817196" cy="3521075"/>
          </a:xfrm>
          <a:prstGeom prst="rect">
            <a:avLst/>
          </a:prstGeom>
        </p:spPr>
        <p:txBody>
          <a:bodyPr lIns="0" tIns="0" rIns="0" bIns="0" rtlCol="0" anchor="t">
            <a:spAutoFit/>
          </a:bodyPr>
          <a:lstStyle/>
          <a:p>
            <a:pPr algn="ctr">
              <a:lnSpc>
                <a:spcPts val="2800"/>
              </a:lnSpc>
            </a:pPr>
            <a:r>
              <a:rPr lang="en-US" sz="2000" i="1">
                <a:solidFill>
                  <a:srgbClr val="000000"/>
                </a:solidFill>
                <a:latin typeface="Open Sans Italics"/>
                <a:ea typeface="Open Sans Italics"/>
                <a:cs typeface="Open Sans Italics"/>
                <a:sym typeface="Open Sans Italics"/>
              </a:rPr>
              <a:t>Podjetje je razpisalo delovno mesto za marketing specialista. Radi bi se zaposlili v tem podjetju, čeprav z marketingom še nimate izkušenj. S pomočjo chatGPT-ja oblikujte motivacijsko pismo tako, da bo primerno za prijavo na delovno mesto.</a:t>
            </a:r>
          </a:p>
          <a:p>
            <a:pPr algn="ctr">
              <a:lnSpc>
                <a:spcPts val="2800"/>
              </a:lnSpc>
            </a:pPr>
            <a:endParaRPr lang="en-US" sz="2000" i="1">
              <a:solidFill>
                <a:srgbClr val="000000"/>
              </a:solidFill>
              <a:latin typeface="Open Sans Italics"/>
              <a:ea typeface="Open Sans Italics"/>
              <a:cs typeface="Open Sans Italics"/>
              <a:sym typeface="Open Sans Italics"/>
            </a:endParaRPr>
          </a:p>
          <a:p>
            <a:pPr algn="ctr">
              <a:lnSpc>
                <a:spcPts val="2800"/>
              </a:lnSpc>
            </a:pPr>
            <a:r>
              <a:rPr lang="en-US" sz="2000">
                <a:solidFill>
                  <a:srgbClr val="000000"/>
                </a:solidFill>
                <a:latin typeface="Open Sans"/>
                <a:ea typeface="Open Sans"/>
                <a:cs typeface="Open Sans"/>
                <a:sym typeface="Open Sans"/>
              </a:rPr>
              <a:t>Motivacijsko pismo naj vključuje:</a:t>
            </a:r>
          </a:p>
          <a:p>
            <a:pPr algn="ctr">
              <a:lnSpc>
                <a:spcPts val="2800"/>
              </a:lnSpc>
            </a:pPr>
            <a:endParaRPr lang="en-US" sz="2000">
              <a:solidFill>
                <a:srgbClr val="000000"/>
              </a:solidFill>
              <a:latin typeface="Open Sans"/>
              <a:ea typeface="Open Sans"/>
              <a:cs typeface="Open Sans"/>
              <a:sym typeface="Open Sans"/>
            </a:endParaRPr>
          </a:p>
          <a:p>
            <a:pPr marL="431801" lvl="1" indent="-215900" algn="ctr">
              <a:lnSpc>
                <a:spcPts val="2800"/>
              </a:lnSpc>
              <a:buAutoNum type="arabicPeriod"/>
            </a:pPr>
            <a:r>
              <a:rPr lang="en-US" sz="2000">
                <a:solidFill>
                  <a:srgbClr val="000000"/>
                </a:solidFill>
                <a:latin typeface="Open Sans"/>
                <a:ea typeface="Open Sans"/>
                <a:cs typeface="Open Sans"/>
                <a:sym typeface="Open Sans"/>
              </a:rPr>
              <a:t>Uvod: Zakaj vas dotično delovno mesto zanima in kako ste izvedeli za to priložnost.</a:t>
            </a:r>
          </a:p>
          <a:p>
            <a:pPr marL="431801" lvl="1" indent="-215900" algn="ctr">
              <a:lnSpc>
                <a:spcPts val="2800"/>
              </a:lnSpc>
              <a:buAutoNum type="arabicPeriod"/>
            </a:pPr>
            <a:r>
              <a:rPr lang="en-US" sz="2000">
                <a:solidFill>
                  <a:srgbClr val="000000"/>
                </a:solidFill>
                <a:latin typeface="Open Sans"/>
                <a:ea typeface="Open Sans"/>
                <a:cs typeface="Open Sans"/>
                <a:sym typeface="Open Sans"/>
              </a:rPr>
              <a:t>Osebna predstavitev: Kdo ste, vaše izkušnje in izobrazba.</a:t>
            </a:r>
          </a:p>
          <a:p>
            <a:pPr marL="431801" lvl="1" indent="-215900" algn="ctr">
              <a:lnSpc>
                <a:spcPts val="2800"/>
              </a:lnSpc>
              <a:buAutoNum type="arabicPeriod"/>
            </a:pPr>
            <a:r>
              <a:rPr lang="en-US" sz="2000">
                <a:solidFill>
                  <a:srgbClr val="000000"/>
                </a:solidFill>
                <a:latin typeface="Open Sans"/>
                <a:ea typeface="Open Sans"/>
                <a:cs typeface="Open Sans"/>
                <a:sym typeface="Open Sans"/>
              </a:rPr>
              <a:t>Motivacija: Zakaj želite delati v tem podjetju in kako lahko prispevate k njegovemu uspehu.</a:t>
            </a:r>
          </a:p>
          <a:p>
            <a:pPr marL="431801" lvl="1" indent="-215900" algn="ctr">
              <a:lnSpc>
                <a:spcPts val="2800"/>
              </a:lnSpc>
              <a:buAutoNum type="arabicPeriod"/>
            </a:pPr>
            <a:r>
              <a:rPr lang="en-US" sz="2000">
                <a:solidFill>
                  <a:srgbClr val="000000"/>
                </a:solidFill>
                <a:latin typeface="Open Sans"/>
                <a:ea typeface="Open Sans"/>
                <a:cs typeface="Open Sans"/>
                <a:sym typeface="Open Sans"/>
              </a:rPr>
              <a:t>Zaključek: Zahvala za obravnavo vaše prijave.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16194940" y="-248577"/>
            <a:ext cx="3300326" cy="10784153"/>
            <a:chOff x="0" y="0"/>
            <a:chExt cx="869222" cy="2840271"/>
          </a:xfrm>
        </p:grpSpPr>
        <p:sp>
          <p:nvSpPr>
            <p:cNvPr id="3" name="Freeform 3"/>
            <p:cNvSpPr/>
            <p:nvPr/>
          </p:nvSpPr>
          <p:spPr>
            <a:xfrm>
              <a:off x="0" y="0"/>
              <a:ext cx="869222" cy="2840271"/>
            </a:xfrm>
            <a:custGeom>
              <a:avLst/>
              <a:gdLst/>
              <a:ahLst/>
              <a:cxnLst/>
              <a:rect l="l" t="t" r="r" b="b"/>
              <a:pathLst>
                <a:path w="869222" h="2840271">
                  <a:moveTo>
                    <a:pt x="0" y="0"/>
                  </a:moveTo>
                  <a:lnTo>
                    <a:pt x="869222" y="0"/>
                  </a:lnTo>
                  <a:lnTo>
                    <a:pt x="869222" y="2840271"/>
                  </a:lnTo>
                  <a:lnTo>
                    <a:pt x="0" y="2840271"/>
                  </a:lnTo>
                  <a:close/>
                </a:path>
              </a:pathLst>
            </a:custGeom>
            <a:solidFill>
              <a:srgbClr val="FFFFFF"/>
            </a:solidFill>
          </p:spPr>
        </p:sp>
        <p:sp>
          <p:nvSpPr>
            <p:cNvPr id="4" name="TextBox 4"/>
            <p:cNvSpPr txBox="1"/>
            <p:nvPr/>
          </p:nvSpPr>
          <p:spPr>
            <a:xfrm>
              <a:off x="0" y="-38100"/>
              <a:ext cx="869222"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194940" y="7954264"/>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0"/>
            <a:ext cx="5592485" cy="3285585"/>
          </a:xfrm>
          <a:custGeom>
            <a:avLst/>
            <a:gdLst/>
            <a:ahLst/>
            <a:cxnLst/>
            <a:rect l="l" t="t" r="r" b="b"/>
            <a:pathLst>
              <a:path w="5592485" h="3285585">
                <a:moveTo>
                  <a:pt x="0" y="0"/>
                </a:moveTo>
                <a:lnTo>
                  <a:pt x="5592485" y="0"/>
                </a:lnTo>
                <a:lnTo>
                  <a:pt x="5592485" y="3285585"/>
                </a:lnTo>
                <a:lnTo>
                  <a:pt x="0" y="32855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2326987" y="1642792"/>
            <a:ext cx="13634026" cy="6444985"/>
          </a:xfrm>
          <a:custGeom>
            <a:avLst/>
            <a:gdLst/>
            <a:ahLst/>
            <a:cxnLst/>
            <a:rect l="l" t="t" r="r" b="b"/>
            <a:pathLst>
              <a:path w="13634026" h="6444985">
                <a:moveTo>
                  <a:pt x="0" y="0"/>
                </a:moveTo>
                <a:lnTo>
                  <a:pt x="13634026" y="0"/>
                </a:lnTo>
                <a:lnTo>
                  <a:pt x="13634026" y="6444985"/>
                </a:lnTo>
                <a:lnTo>
                  <a:pt x="0" y="6444985"/>
                </a:lnTo>
                <a:lnTo>
                  <a:pt x="0" y="0"/>
                </a:lnTo>
                <a:close/>
              </a:path>
            </a:pathLst>
          </a:custGeom>
          <a:blipFill>
            <a:blip r:embed="rId6">
              <a:alphaModFix amt="42000"/>
            </a:blip>
            <a:stretch>
              <a:fillRect l="-4999" t="-40539" b="-105920"/>
            </a:stretch>
          </a:blipFill>
        </p:spPr>
      </p:sp>
      <p:sp>
        <p:nvSpPr>
          <p:cNvPr id="8" name="TextBox 8"/>
          <p:cNvSpPr txBox="1"/>
          <p:nvPr/>
        </p:nvSpPr>
        <p:spPr>
          <a:xfrm>
            <a:off x="8231088" y="1935756"/>
            <a:ext cx="1825823"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2. naloga</a:t>
            </a:r>
          </a:p>
        </p:txBody>
      </p:sp>
      <p:sp>
        <p:nvSpPr>
          <p:cNvPr id="9" name="TextBox 9"/>
          <p:cNvSpPr txBox="1"/>
          <p:nvPr/>
        </p:nvSpPr>
        <p:spPr>
          <a:xfrm>
            <a:off x="2856232" y="2992397"/>
            <a:ext cx="12575536" cy="3887470"/>
          </a:xfrm>
          <a:prstGeom prst="rect">
            <a:avLst/>
          </a:prstGeom>
        </p:spPr>
        <p:txBody>
          <a:bodyPr lIns="0" tIns="0" rIns="0" bIns="0" rtlCol="0" anchor="t">
            <a:spAutoFit/>
          </a:bodyPr>
          <a:lstStyle/>
          <a:p>
            <a:pPr algn="ctr">
              <a:lnSpc>
                <a:spcPts val="3079"/>
              </a:lnSpc>
            </a:pPr>
            <a:r>
              <a:rPr lang="en-US" sz="2199">
                <a:solidFill>
                  <a:srgbClr val="000000"/>
                </a:solidFill>
                <a:latin typeface="Open Sans"/>
                <a:ea typeface="Open Sans"/>
                <a:cs typeface="Open Sans"/>
                <a:sym typeface="Open Sans"/>
              </a:rPr>
              <a:t>S pomočjo chatGPT-ja pripravite scenarij za video, ki se bo predvajal na maturantskem plesu in predstavlja vaš razred. </a:t>
            </a:r>
          </a:p>
          <a:p>
            <a:pPr algn="ctr">
              <a:lnSpc>
                <a:spcPts val="3079"/>
              </a:lnSpc>
            </a:pPr>
            <a:endParaRPr lang="en-US" sz="2199">
              <a:solidFill>
                <a:srgbClr val="000000"/>
              </a:solidFill>
              <a:latin typeface="Open Sans"/>
              <a:ea typeface="Open Sans"/>
              <a:cs typeface="Open Sans"/>
              <a:sym typeface="Open Sans"/>
            </a:endParaRPr>
          </a:p>
          <a:p>
            <a:pPr algn="ctr">
              <a:lnSpc>
                <a:spcPts val="3079"/>
              </a:lnSpc>
            </a:pPr>
            <a:r>
              <a:rPr lang="en-US" sz="2199">
                <a:solidFill>
                  <a:srgbClr val="000000"/>
                </a:solidFill>
                <a:latin typeface="Open Sans"/>
                <a:ea typeface="Open Sans"/>
                <a:cs typeface="Open Sans"/>
                <a:sym typeface="Open Sans"/>
              </a:rPr>
              <a:t>Poleg tega uporabite ChatGPT, da vam pomaga ustvariti zabaven, čustven in izviren dialog za fiktivni skeč, ki ponazarja tipičen dan v vašem razredu. Skeč naj vključuje humoristične in prepoznavne situacije iz šolskega življenja. </a:t>
            </a:r>
          </a:p>
          <a:p>
            <a:pPr algn="ctr">
              <a:lnSpc>
                <a:spcPts val="3079"/>
              </a:lnSpc>
            </a:pPr>
            <a:endParaRPr lang="en-US" sz="2199">
              <a:solidFill>
                <a:srgbClr val="000000"/>
              </a:solidFill>
              <a:latin typeface="Open Sans"/>
              <a:ea typeface="Open Sans"/>
              <a:cs typeface="Open Sans"/>
              <a:sym typeface="Open Sans"/>
            </a:endParaRPr>
          </a:p>
          <a:p>
            <a:pPr algn="ctr">
              <a:lnSpc>
                <a:spcPts val="3079"/>
              </a:lnSpc>
            </a:pPr>
            <a:r>
              <a:rPr lang="en-US" sz="2199" i="1">
                <a:solidFill>
                  <a:srgbClr val="000000"/>
                </a:solidFill>
                <a:latin typeface="Open Sans Italics"/>
                <a:ea typeface="Open Sans Italics"/>
                <a:cs typeface="Open Sans Italics"/>
                <a:sym typeface="Open Sans Italics"/>
              </a:rPr>
              <a:t>Ustvarite kratek video/predstavite idejo, ki bo na maturantskem plesu navdušila vse prisotne.</a:t>
            </a:r>
          </a:p>
          <a:p>
            <a:pPr algn="ctr">
              <a:lnSpc>
                <a:spcPts val="3079"/>
              </a:lnSpc>
            </a:pPr>
            <a:endParaRPr lang="en-US" sz="2199" i="1">
              <a:solidFill>
                <a:srgbClr val="000000"/>
              </a:solidFill>
              <a:latin typeface="Open Sans Italics"/>
              <a:ea typeface="Open Sans Italics"/>
              <a:cs typeface="Open Sans Italics"/>
              <a:sym typeface="Open Sans Italics"/>
            </a:endParaRPr>
          </a:p>
          <a:p>
            <a:pPr algn="ctr">
              <a:lnSpc>
                <a:spcPts val="3079"/>
              </a:lnSpc>
            </a:pPr>
            <a:endParaRPr lang="en-US" sz="2199" i="1">
              <a:solidFill>
                <a:srgbClr val="000000"/>
              </a:solidFill>
              <a:latin typeface="Open Sans Italics"/>
              <a:ea typeface="Open Sans Italics"/>
              <a:cs typeface="Open Sans Italics"/>
              <a:sym typeface="Open Sans Italics"/>
            </a:endParaRPr>
          </a:p>
        </p:txBody>
      </p:sp>
      <p:sp>
        <p:nvSpPr>
          <p:cNvPr id="10" name="TextBox 10"/>
          <p:cNvSpPr txBox="1"/>
          <p:nvPr/>
        </p:nvSpPr>
        <p:spPr>
          <a:xfrm>
            <a:off x="2425901" y="6674444"/>
            <a:ext cx="13634026" cy="372745"/>
          </a:xfrm>
          <a:prstGeom prst="rect">
            <a:avLst/>
          </a:prstGeom>
        </p:spPr>
        <p:txBody>
          <a:bodyPr lIns="0" tIns="0" rIns="0" bIns="0" rtlCol="0" anchor="t">
            <a:spAutoFit/>
          </a:bodyPr>
          <a:lstStyle/>
          <a:p>
            <a:pPr algn="ctr">
              <a:lnSpc>
                <a:spcPts val="3079"/>
              </a:lnSpc>
            </a:pPr>
            <a:r>
              <a:rPr lang="en-US" sz="2199">
                <a:solidFill>
                  <a:srgbClr val="000000"/>
                </a:solidFill>
                <a:latin typeface="Open Sans"/>
                <a:ea typeface="Open Sans"/>
                <a:cs typeface="Open Sans"/>
                <a:sym typeface="Open Sans"/>
              </a:rPr>
              <a:t>Za nalogo imate na voljo 20 min. V skupini določite osebo, ki bo posnela video.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16194940" y="-248577"/>
            <a:ext cx="3300326" cy="10784153"/>
            <a:chOff x="0" y="0"/>
            <a:chExt cx="869222" cy="2840271"/>
          </a:xfrm>
        </p:grpSpPr>
        <p:sp>
          <p:nvSpPr>
            <p:cNvPr id="3" name="Freeform 3"/>
            <p:cNvSpPr/>
            <p:nvPr/>
          </p:nvSpPr>
          <p:spPr>
            <a:xfrm>
              <a:off x="0" y="0"/>
              <a:ext cx="869222" cy="2840271"/>
            </a:xfrm>
            <a:custGeom>
              <a:avLst/>
              <a:gdLst/>
              <a:ahLst/>
              <a:cxnLst/>
              <a:rect l="l" t="t" r="r" b="b"/>
              <a:pathLst>
                <a:path w="869222" h="2840271">
                  <a:moveTo>
                    <a:pt x="0" y="0"/>
                  </a:moveTo>
                  <a:lnTo>
                    <a:pt x="869222" y="0"/>
                  </a:lnTo>
                  <a:lnTo>
                    <a:pt x="869222" y="2840271"/>
                  </a:lnTo>
                  <a:lnTo>
                    <a:pt x="0" y="2840271"/>
                  </a:lnTo>
                  <a:close/>
                </a:path>
              </a:pathLst>
            </a:custGeom>
            <a:solidFill>
              <a:srgbClr val="FFFFFF"/>
            </a:solidFill>
          </p:spPr>
        </p:sp>
        <p:sp>
          <p:nvSpPr>
            <p:cNvPr id="4" name="TextBox 4"/>
            <p:cNvSpPr txBox="1"/>
            <p:nvPr/>
          </p:nvSpPr>
          <p:spPr>
            <a:xfrm>
              <a:off x="0" y="-38100"/>
              <a:ext cx="869222"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194940" y="7954264"/>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0" y="0"/>
            <a:ext cx="5592485" cy="3285585"/>
          </a:xfrm>
          <a:custGeom>
            <a:avLst/>
            <a:gdLst/>
            <a:ahLst/>
            <a:cxnLst/>
            <a:rect l="l" t="t" r="r" b="b"/>
            <a:pathLst>
              <a:path w="5592485" h="3285585">
                <a:moveTo>
                  <a:pt x="0" y="0"/>
                </a:moveTo>
                <a:lnTo>
                  <a:pt x="5592485" y="0"/>
                </a:lnTo>
                <a:lnTo>
                  <a:pt x="5592485" y="3285585"/>
                </a:lnTo>
                <a:lnTo>
                  <a:pt x="0" y="32855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2326987" y="1642792"/>
            <a:ext cx="13634026" cy="5710508"/>
          </a:xfrm>
          <a:custGeom>
            <a:avLst/>
            <a:gdLst/>
            <a:ahLst/>
            <a:cxnLst/>
            <a:rect l="l" t="t" r="r" b="b"/>
            <a:pathLst>
              <a:path w="13634026" h="8025980">
                <a:moveTo>
                  <a:pt x="0" y="0"/>
                </a:moveTo>
                <a:lnTo>
                  <a:pt x="13634026" y="0"/>
                </a:lnTo>
                <a:lnTo>
                  <a:pt x="13634026" y="8025980"/>
                </a:lnTo>
                <a:lnTo>
                  <a:pt x="0" y="8025980"/>
                </a:lnTo>
                <a:lnTo>
                  <a:pt x="0" y="0"/>
                </a:lnTo>
                <a:close/>
              </a:path>
            </a:pathLst>
          </a:custGeom>
          <a:blipFill>
            <a:blip r:embed="rId6">
              <a:alphaModFix amt="42000"/>
            </a:blip>
            <a:stretch>
              <a:fillRect l="-4999" t="-21256" b="-76654"/>
            </a:stretch>
          </a:blipFill>
        </p:spPr>
      </p:sp>
      <p:sp>
        <p:nvSpPr>
          <p:cNvPr id="8" name="TextBox 8"/>
          <p:cNvSpPr txBox="1"/>
          <p:nvPr/>
        </p:nvSpPr>
        <p:spPr>
          <a:xfrm>
            <a:off x="8231088" y="1988259"/>
            <a:ext cx="1825823"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3. naloga</a:t>
            </a:r>
          </a:p>
        </p:txBody>
      </p:sp>
      <p:sp>
        <p:nvSpPr>
          <p:cNvPr id="9" name="TextBox 9"/>
          <p:cNvSpPr txBox="1"/>
          <p:nvPr/>
        </p:nvSpPr>
        <p:spPr>
          <a:xfrm>
            <a:off x="2856232" y="3022954"/>
            <a:ext cx="12575536" cy="3666901"/>
          </a:xfrm>
          <a:prstGeom prst="rect">
            <a:avLst/>
          </a:prstGeom>
        </p:spPr>
        <p:txBody>
          <a:bodyPr lIns="0" tIns="0" rIns="0" bIns="0" rtlCol="0" anchor="t">
            <a:spAutoFit/>
          </a:bodyPr>
          <a:lstStyle/>
          <a:p>
            <a:pPr algn="ctr">
              <a:lnSpc>
                <a:spcPts val="3220"/>
              </a:lnSpc>
            </a:pPr>
            <a:r>
              <a:rPr lang="en-US" sz="2300" i="1" dirty="0" err="1">
                <a:solidFill>
                  <a:srgbClr val="000000"/>
                </a:solidFill>
                <a:latin typeface="Open Sans Italics"/>
                <a:ea typeface="Open Sans Italics"/>
                <a:cs typeface="Open Sans Italics"/>
                <a:sym typeface="Open Sans Italics"/>
              </a:rPr>
              <a:t>Ustvarite</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nov</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viralen</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TikTok</a:t>
            </a:r>
            <a:r>
              <a:rPr lang="en-US" sz="2300" i="1" dirty="0">
                <a:solidFill>
                  <a:srgbClr val="000000"/>
                </a:solidFill>
                <a:latin typeface="Open Sans Italics"/>
                <a:ea typeface="Open Sans Italics"/>
                <a:cs typeface="Open Sans Italics"/>
                <a:sym typeface="Open Sans Italics"/>
              </a:rPr>
              <a:t> trend, </a:t>
            </a:r>
            <a:r>
              <a:rPr lang="en-US" sz="2300" i="1" dirty="0" err="1">
                <a:solidFill>
                  <a:srgbClr val="000000"/>
                </a:solidFill>
                <a:latin typeface="Open Sans Italics"/>
                <a:ea typeface="Open Sans Italics"/>
                <a:cs typeface="Open Sans Italics"/>
                <a:sym typeface="Open Sans Italics"/>
              </a:rPr>
              <a:t>ki</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bo</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vključeval</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elemente</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slovenske</a:t>
            </a:r>
            <a:r>
              <a:rPr lang="en-US" sz="2300" i="1" dirty="0">
                <a:solidFill>
                  <a:srgbClr val="000000"/>
                </a:solidFill>
                <a:latin typeface="Open Sans Italics"/>
                <a:ea typeface="Open Sans Italics"/>
                <a:cs typeface="Open Sans Italics"/>
                <a:sym typeface="Open Sans Italics"/>
              </a:rPr>
              <a:t> </a:t>
            </a:r>
            <a:r>
              <a:rPr lang="en-US" sz="2300" i="1" dirty="0" err="1">
                <a:solidFill>
                  <a:srgbClr val="000000"/>
                </a:solidFill>
                <a:latin typeface="Open Sans Italics"/>
                <a:ea typeface="Open Sans Italics"/>
                <a:cs typeface="Open Sans Italics"/>
                <a:sym typeface="Open Sans Italics"/>
              </a:rPr>
              <a:t>tradicije</a:t>
            </a:r>
            <a:r>
              <a:rPr lang="en-US" sz="2300" i="1" dirty="0">
                <a:solidFill>
                  <a:srgbClr val="000000"/>
                </a:solidFill>
                <a:latin typeface="Open Sans Italics"/>
                <a:ea typeface="Open Sans Italics"/>
                <a:cs typeface="Open Sans Italics"/>
                <a:sym typeface="Open Sans Italics"/>
              </a:rPr>
              <a:t>. </a:t>
            </a:r>
          </a:p>
          <a:p>
            <a:pPr algn="ctr">
              <a:lnSpc>
                <a:spcPts val="3220"/>
              </a:lnSpc>
            </a:pPr>
            <a:endParaRPr lang="en-US" sz="2300" i="1" dirty="0">
              <a:solidFill>
                <a:srgbClr val="000000"/>
              </a:solidFill>
              <a:latin typeface="Open Sans Italics"/>
              <a:ea typeface="Open Sans Italics"/>
              <a:cs typeface="Open Sans Italics"/>
              <a:sym typeface="Open Sans Italics"/>
            </a:endParaRPr>
          </a:p>
          <a:p>
            <a:pPr algn="ctr">
              <a:lnSpc>
                <a:spcPts val="3220"/>
              </a:lnSpc>
            </a:pPr>
            <a:r>
              <a:rPr lang="en-US" sz="2300" dirty="0" err="1">
                <a:solidFill>
                  <a:srgbClr val="000000"/>
                </a:solidFill>
                <a:latin typeface="Open Sans"/>
                <a:ea typeface="Open Sans"/>
                <a:cs typeface="Open Sans"/>
                <a:sym typeface="Open Sans"/>
              </a:rPr>
              <a:t>Uporabite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ChatGPT</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za</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odkrivanje</a:t>
            </a:r>
            <a:r>
              <a:rPr lang="en-US" sz="2300" dirty="0">
                <a:solidFill>
                  <a:srgbClr val="000000"/>
                </a:solidFill>
                <a:latin typeface="Open Sans"/>
                <a:ea typeface="Open Sans"/>
                <a:cs typeface="Open Sans"/>
                <a:sym typeface="Open Sans"/>
              </a:rPr>
              <a:t> in </a:t>
            </a:r>
            <a:r>
              <a:rPr lang="en-US" sz="2300" dirty="0" err="1">
                <a:solidFill>
                  <a:srgbClr val="000000"/>
                </a:solidFill>
                <a:latin typeface="Open Sans"/>
                <a:ea typeface="Open Sans"/>
                <a:cs typeface="Open Sans"/>
                <a:sym typeface="Open Sans"/>
              </a:rPr>
              <a:t>raziskovanje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različnih</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elementov</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slovenske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kulture</a:t>
            </a:r>
            <a:r>
              <a:rPr lang="en-US" sz="2300" dirty="0">
                <a:solidFill>
                  <a:srgbClr val="000000"/>
                </a:solidFill>
                <a:latin typeface="Open Sans"/>
                <a:ea typeface="Open Sans"/>
                <a:cs typeface="Open Sans"/>
                <a:sym typeface="Open Sans"/>
              </a:rPr>
              <a:t> in </a:t>
            </a:r>
            <a:r>
              <a:rPr lang="en-US" sz="2300" dirty="0" err="1">
                <a:solidFill>
                  <a:srgbClr val="000000"/>
                </a:solidFill>
                <a:latin typeface="Open Sans"/>
                <a:ea typeface="Open Sans"/>
                <a:cs typeface="Open Sans"/>
                <a:sym typeface="Open Sans"/>
              </a:rPr>
              <a:t>tradicije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ki</a:t>
            </a:r>
            <a:r>
              <a:rPr lang="en-US" sz="2300" dirty="0">
                <a:solidFill>
                  <a:srgbClr val="000000"/>
                </a:solidFill>
                <a:latin typeface="Open Sans"/>
                <a:ea typeface="Open Sans"/>
                <a:cs typeface="Open Sans"/>
                <a:sym typeface="Open Sans"/>
              </a:rPr>
              <a:t> bi </a:t>
            </a:r>
            <a:r>
              <a:rPr lang="en-US" sz="2300" dirty="0" err="1">
                <a:solidFill>
                  <a:srgbClr val="000000"/>
                </a:solidFill>
                <a:latin typeface="Open Sans"/>
                <a:ea typeface="Open Sans"/>
                <a:cs typeface="Open Sans"/>
                <a:sym typeface="Open Sans"/>
              </a:rPr>
              <a:t>jih</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lahko</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vključili</a:t>
            </a:r>
            <a:r>
              <a:rPr lang="en-US" sz="2300" dirty="0">
                <a:solidFill>
                  <a:srgbClr val="000000"/>
                </a:solidFill>
                <a:latin typeface="Open Sans"/>
                <a:ea typeface="Open Sans"/>
                <a:cs typeface="Open Sans"/>
                <a:sym typeface="Open Sans"/>
              </a:rPr>
              <a:t> v trend. </a:t>
            </a:r>
          </a:p>
          <a:p>
            <a:pPr algn="ctr">
              <a:lnSpc>
                <a:spcPts val="3220"/>
              </a:lnSpc>
            </a:pPr>
            <a:endParaRPr lang="en-US" sz="2300" dirty="0">
              <a:solidFill>
                <a:srgbClr val="000000"/>
              </a:solidFill>
              <a:latin typeface="Open Sans"/>
              <a:ea typeface="Open Sans"/>
              <a:cs typeface="Open Sans"/>
              <a:sym typeface="Open Sans"/>
            </a:endParaRPr>
          </a:p>
          <a:p>
            <a:pPr algn="ctr">
              <a:lnSpc>
                <a:spcPts val="3220"/>
              </a:lnSpc>
            </a:pPr>
            <a:r>
              <a:rPr lang="en-US" sz="2300" dirty="0" err="1">
                <a:solidFill>
                  <a:srgbClr val="000000"/>
                </a:solidFill>
                <a:latin typeface="Open Sans"/>
                <a:ea typeface="Open Sans"/>
                <a:cs typeface="Open Sans"/>
                <a:sym typeface="Open Sans"/>
              </a:rPr>
              <a:t>Ustvarite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zabaven</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TikTok</a:t>
            </a:r>
            <a:r>
              <a:rPr lang="en-US" sz="2300" dirty="0">
                <a:solidFill>
                  <a:srgbClr val="000000"/>
                </a:solidFill>
                <a:latin typeface="Open Sans"/>
                <a:ea typeface="Open Sans"/>
                <a:cs typeface="Open Sans"/>
                <a:sym typeface="Open Sans"/>
              </a:rPr>
              <a:t> video, </a:t>
            </a:r>
            <a:r>
              <a:rPr lang="en-US" sz="2300" dirty="0" err="1">
                <a:solidFill>
                  <a:srgbClr val="000000"/>
                </a:solidFill>
                <a:latin typeface="Open Sans"/>
                <a:ea typeface="Open Sans"/>
                <a:cs typeface="Open Sans"/>
                <a:sym typeface="Open Sans"/>
              </a:rPr>
              <a:t>ki</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združuje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tradicionalne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elemente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na</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inovativen</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način</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Bodite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ustvarjalni</a:t>
            </a:r>
            <a:r>
              <a:rPr lang="en-US" sz="2300" dirty="0">
                <a:solidFill>
                  <a:srgbClr val="000000"/>
                </a:solidFill>
                <a:latin typeface="Open Sans"/>
                <a:ea typeface="Open Sans"/>
                <a:cs typeface="Open Sans"/>
                <a:sym typeface="Open Sans"/>
              </a:rPr>
              <a:t> in </a:t>
            </a:r>
            <a:r>
              <a:rPr lang="en-US" sz="2300" dirty="0" err="1">
                <a:solidFill>
                  <a:srgbClr val="000000"/>
                </a:solidFill>
                <a:latin typeface="Open Sans"/>
                <a:ea typeface="Open Sans"/>
                <a:cs typeface="Open Sans"/>
                <a:sym typeface="Open Sans"/>
              </a:rPr>
              <a:t>poskusite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ustvariti</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nekaj</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kar</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bo</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pritegnilo</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pozornost</a:t>
            </a:r>
            <a:r>
              <a:rPr lang="en-US" sz="2300" dirty="0">
                <a:solidFill>
                  <a:srgbClr val="000000"/>
                </a:solidFill>
                <a:latin typeface="Open Sans"/>
                <a:ea typeface="Open Sans"/>
                <a:cs typeface="Open Sans"/>
                <a:sym typeface="Open Sans"/>
              </a:rPr>
              <a:t> in </a:t>
            </a:r>
            <a:r>
              <a:rPr lang="en-US" sz="2300" dirty="0" err="1">
                <a:solidFill>
                  <a:srgbClr val="000000"/>
                </a:solidFill>
                <a:latin typeface="Open Sans"/>
                <a:ea typeface="Open Sans"/>
                <a:cs typeface="Open Sans"/>
                <a:sym typeface="Open Sans"/>
              </a:rPr>
              <a:t>navdušilo</a:t>
            </a:r>
            <a:r>
              <a:rPr lang="en-US" sz="2300" dirty="0">
                <a:solidFill>
                  <a:srgbClr val="000000"/>
                </a:solidFill>
                <a:latin typeface="Open Sans"/>
                <a:ea typeface="Open Sans"/>
                <a:cs typeface="Open Sans"/>
                <a:sym typeface="Open Sans"/>
              </a:rPr>
              <a:t> </a:t>
            </a:r>
            <a:r>
              <a:rPr lang="sl-SI" sz="2300" dirty="0" smtClean="0">
                <a:solidFill>
                  <a:srgbClr val="000000"/>
                </a:solidFill>
                <a:latin typeface="Open Sans"/>
                <a:ea typeface="Open Sans"/>
                <a:cs typeface="Open Sans"/>
                <a:sym typeface="Open Sans"/>
              </a:rPr>
              <a:t>gledalce</a:t>
            </a:r>
            <a:r>
              <a:rPr lang="en-US" sz="2300" dirty="0" smtClean="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Vaš</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cilj</a:t>
            </a:r>
            <a:r>
              <a:rPr lang="en-US" sz="2300" dirty="0">
                <a:solidFill>
                  <a:srgbClr val="000000"/>
                </a:solidFill>
                <a:latin typeface="Open Sans"/>
                <a:ea typeface="Open Sans"/>
                <a:cs typeface="Open Sans"/>
                <a:sym typeface="Open Sans"/>
              </a:rPr>
              <a:t> je, da </a:t>
            </a:r>
            <a:r>
              <a:rPr lang="en-US" sz="2300" dirty="0" err="1">
                <a:solidFill>
                  <a:srgbClr val="000000"/>
                </a:solidFill>
                <a:latin typeface="Open Sans"/>
                <a:ea typeface="Open Sans"/>
                <a:cs typeface="Open Sans"/>
                <a:sym typeface="Open Sans"/>
              </a:rPr>
              <a:t>vaš</a:t>
            </a:r>
            <a:r>
              <a:rPr lang="en-US" sz="2300" dirty="0">
                <a:solidFill>
                  <a:srgbClr val="000000"/>
                </a:solidFill>
                <a:latin typeface="Open Sans"/>
                <a:ea typeface="Open Sans"/>
                <a:cs typeface="Open Sans"/>
                <a:sym typeface="Open Sans"/>
              </a:rPr>
              <a:t> trend </a:t>
            </a:r>
            <a:r>
              <a:rPr lang="en-US" sz="2300" dirty="0" err="1">
                <a:solidFill>
                  <a:srgbClr val="000000"/>
                </a:solidFill>
                <a:latin typeface="Open Sans"/>
                <a:ea typeface="Open Sans"/>
                <a:cs typeface="Open Sans"/>
                <a:sym typeface="Open Sans"/>
              </a:rPr>
              <a:t>postane</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viralen</a:t>
            </a:r>
            <a:r>
              <a:rPr lang="en-US" sz="2300" dirty="0">
                <a:solidFill>
                  <a:srgbClr val="000000"/>
                </a:solidFill>
                <a:latin typeface="Open Sans"/>
                <a:ea typeface="Open Sans"/>
                <a:cs typeface="Open Sans"/>
                <a:sym typeface="Open Sans"/>
              </a:rPr>
              <a:t> in se deli med </a:t>
            </a:r>
            <a:r>
              <a:rPr lang="en-US" sz="2300" dirty="0" err="1">
                <a:solidFill>
                  <a:srgbClr val="000000"/>
                </a:solidFill>
                <a:latin typeface="Open Sans"/>
                <a:ea typeface="Open Sans"/>
                <a:cs typeface="Open Sans"/>
                <a:sym typeface="Open Sans"/>
              </a:rPr>
              <a:t>široko</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občinstvo</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na</a:t>
            </a:r>
            <a:r>
              <a:rPr lang="en-US" sz="2300" dirty="0">
                <a:solidFill>
                  <a:srgbClr val="000000"/>
                </a:solidFill>
                <a:latin typeface="Open Sans"/>
                <a:ea typeface="Open Sans"/>
                <a:cs typeface="Open Sans"/>
                <a:sym typeface="Open Sans"/>
              </a:rPr>
              <a:t> </a:t>
            </a:r>
            <a:r>
              <a:rPr lang="en-US" sz="2300" dirty="0" err="1">
                <a:solidFill>
                  <a:srgbClr val="000000"/>
                </a:solidFill>
                <a:latin typeface="Open Sans"/>
                <a:ea typeface="Open Sans"/>
                <a:cs typeface="Open Sans"/>
                <a:sym typeface="Open Sans"/>
              </a:rPr>
              <a:t>TikToku</a:t>
            </a:r>
            <a:r>
              <a:rPr lang="en-US" sz="2300" dirty="0">
                <a:solidFill>
                  <a:srgbClr val="000000"/>
                </a:solidFill>
                <a:latin typeface="Open Sans"/>
                <a:ea typeface="Open Sans"/>
                <a:cs typeface="Open Sans"/>
                <a:sym typeface="Open Sans"/>
              </a:rPr>
              <a:t>.</a:t>
            </a:r>
          </a:p>
          <a:p>
            <a:pPr algn="ctr">
              <a:lnSpc>
                <a:spcPts val="3220"/>
              </a:lnSpc>
            </a:pPr>
            <a:endParaRPr lang="en-US" sz="2300" dirty="0">
              <a:solidFill>
                <a:srgbClr val="000000"/>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9819912" y="-248577"/>
            <a:ext cx="9020848" cy="10784153"/>
            <a:chOff x="0" y="0"/>
            <a:chExt cx="2375861" cy="2840271"/>
          </a:xfrm>
        </p:grpSpPr>
        <p:sp>
          <p:nvSpPr>
            <p:cNvPr id="3" name="Freeform 3"/>
            <p:cNvSpPr/>
            <p:nvPr/>
          </p:nvSpPr>
          <p:spPr>
            <a:xfrm>
              <a:off x="0" y="0"/>
              <a:ext cx="2375861" cy="2840271"/>
            </a:xfrm>
            <a:custGeom>
              <a:avLst/>
              <a:gdLst/>
              <a:ahLst/>
              <a:cxnLst/>
              <a:rect l="l" t="t" r="r" b="b"/>
              <a:pathLst>
                <a:path w="2375861" h="2840271">
                  <a:moveTo>
                    <a:pt x="0" y="0"/>
                  </a:moveTo>
                  <a:lnTo>
                    <a:pt x="2375861" y="0"/>
                  </a:lnTo>
                  <a:lnTo>
                    <a:pt x="2375861" y="2840271"/>
                  </a:lnTo>
                  <a:lnTo>
                    <a:pt x="0" y="2840271"/>
                  </a:lnTo>
                  <a:close/>
                </a:path>
              </a:pathLst>
            </a:custGeom>
            <a:solidFill>
              <a:srgbClr val="FFFFFF"/>
            </a:solidFill>
          </p:spPr>
        </p:sp>
        <p:sp>
          <p:nvSpPr>
            <p:cNvPr id="4" name="TextBox 4"/>
            <p:cNvSpPr txBox="1"/>
            <p:nvPr/>
          </p:nvSpPr>
          <p:spPr>
            <a:xfrm>
              <a:off x="0" y="-38100"/>
              <a:ext cx="2375861" cy="287837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77887" y="3848100"/>
            <a:ext cx="8839070" cy="3808735"/>
          </a:xfrm>
          <a:prstGeom prst="rect">
            <a:avLst/>
          </a:prstGeom>
        </p:spPr>
        <p:txBody>
          <a:bodyPr lIns="0" tIns="0" rIns="0" bIns="0" rtlCol="0" anchor="t">
            <a:spAutoFit/>
          </a:bodyPr>
          <a:lstStyle/>
          <a:p>
            <a:pPr algn="ctr">
              <a:lnSpc>
                <a:spcPts val="3299"/>
              </a:lnSpc>
            </a:pPr>
            <a:r>
              <a:rPr lang="en-US" sz="3000" dirty="0" err="1">
                <a:solidFill>
                  <a:srgbClr val="000000"/>
                </a:solidFill>
                <a:latin typeface="Montserrat Classic"/>
                <a:ea typeface="Montserrat Classic"/>
                <a:cs typeface="Montserrat Classic"/>
                <a:sym typeface="Montserrat Classic"/>
              </a:rPr>
              <a:t>Medtem</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ko</a:t>
            </a:r>
            <a:r>
              <a:rPr lang="en-US" sz="3000" dirty="0">
                <a:solidFill>
                  <a:srgbClr val="000000"/>
                </a:solidFill>
                <a:latin typeface="Montserrat Classic"/>
                <a:ea typeface="Montserrat Classic"/>
                <a:cs typeface="Montserrat Classic"/>
                <a:sym typeface="Montserrat Classic"/>
              </a:rPr>
              <a:t> </a:t>
            </a:r>
            <a:r>
              <a:rPr lang="sl-SI" sz="3000" dirty="0" smtClean="0">
                <a:solidFill>
                  <a:srgbClr val="000000"/>
                </a:solidFill>
                <a:latin typeface="Montserrat Classic"/>
                <a:ea typeface="Montserrat Classic"/>
                <a:cs typeface="Montserrat Classic"/>
                <a:sym typeface="Montserrat Classic"/>
              </a:rPr>
              <a:t>U</a:t>
            </a:r>
            <a:r>
              <a:rPr lang="en-US" sz="3000" dirty="0" smtClean="0">
                <a:solidFill>
                  <a:srgbClr val="000000"/>
                </a:solidFill>
                <a:latin typeface="Montserrat Classic"/>
                <a:ea typeface="Montserrat Classic"/>
                <a:cs typeface="Montserrat Classic"/>
                <a:sym typeface="Montserrat Classic"/>
              </a:rPr>
              <a:t>I </a:t>
            </a:r>
            <a:r>
              <a:rPr lang="en-US" sz="3000" dirty="0" err="1">
                <a:solidFill>
                  <a:srgbClr val="000000"/>
                </a:solidFill>
                <a:latin typeface="Montserrat Classic"/>
                <a:ea typeface="Montserrat Classic"/>
                <a:cs typeface="Montserrat Classic"/>
                <a:sym typeface="Montserrat Classic"/>
              </a:rPr>
              <a:t>ponuja</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številne</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prednosti</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prinaša</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tudi</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izzive</a:t>
            </a:r>
            <a:r>
              <a:rPr lang="en-US" sz="3000" dirty="0">
                <a:solidFill>
                  <a:srgbClr val="000000"/>
                </a:solidFill>
                <a:latin typeface="Montserrat Classic"/>
                <a:ea typeface="Montserrat Classic"/>
                <a:cs typeface="Montserrat Classic"/>
                <a:sym typeface="Montserrat Classic"/>
              </a:rPr>
              <a:t> in </a:t>
            </a:r>
            <a:r>
              <a:rPr lang="en-US" sz="3000" dirty="0" err="1">
                <a:solidFill>
                  <a:srgbClr val="000000"/>
                </a:solidFill>
                <a:latin typeface="Montserrat Classic"/>
                <a:ea typeface="Montserrat Classic"/>
                <a:cs typeface="Montserrat Classic"/>
                <a:sym typeface="Montserrat Classic"/>
              </a:rPr>
              <a:t>etična</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vprašanja</a:t>
            </a:r>
            <a:r>
              <a:rPr lang="en-US" sz="3000" dirty="0">
                <a:solidFill>
                  <a:srgbClr val="000000"/>
                </a:solidFill>
                <a:latin typeface="Montserrat Classic"/>
                <a:ea typeface="Montserrat Classic"/>
                <a:cs typeface="Montserrat Classic"/>
                <a:sym typeface="Montserrat Classic"/>
              </a:rPr>
              <a:t>. Eden od </a:t>
            </a:r>
            <a:r>
              <a:rPr lang="en-US" sz="3000" dirty="0" err="1">
                <a:solidFill>
                  <a:srgbClr val="000000"/>
                </a:solidFill>
                <a:latin typeface="Montserrat Classic"/>
                <a:ea typeface="Montserrat Classic"/>
                <a:cs typeface="Montserrat Classic"/>
                <a:sym typeface="Montserrat Classic"/>
              </a:rPr>
              <a:t>glavnih</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izzivov</a:t>
            </a:r>
            <a:r>
              <a:rPr lang="en-US" sz="3000" dirty="0">
                <a:solidFill>
                  <a:srgbClr val="000000"/>
                </a:solidFill>
                <a:latin typeface="Montserrat Classic"/>
                <a:ea typeface="Montserrat Classic"/>
                <a:cs typeface="Montserrat Classic"/>
                <a:sym typeface="Montserrat Classic"/>
              </a:rPr>
              <a:t> je </a:t>
            </a:r>
            <a:r>
              <a:rPr lang="en-US" sz="3000" dirty="0" err="1">
                <a:solidFill>
                  <a:srgbClr val="000000"/>
                </a:solidFill>
                <a:latin typeface="Montserrat Classic"/>
                <a:ea typeface="Montserrat Classic"/>
                <a:cs typeface="Montserrat Classic"/>
                <a:sym typeface="Montserrat Classic"/>
              </a:rPr>
              <a:t>zagotoviti</a:t>
            </a:r>
            <a:r>
              <a:rPr lang="en-US" sz="3000" dirty="0">
                <a:solidFill>
                  <a:srgbClr val="000000"/>
                </a:solidFill>
                <a:latin typeface="Montserrat Classic"/>
                <a:ea typeface="Montserrat Classic"/>
                <a:cs typeface="Montserrat Classic"/>
                <a:sym typeface="Montserrat Classic"/>
              </a:rPr>
              <a:t>, da so </a:t>
            </a:r>
            <a:r>
              <a:rPr lang="sl-SI" sz="3000" dirty="0" smtClean="0">
                <a:solidFill>
                  <a:srgbClr val="000000"/>
                </a:solidFill>
                <a:latin typeface="Montserrat Classic"/>
                <a:ea typeface="Montserrat Classic"/>
                <a:cs typeface="Montserrat Classic"/>
                <a:sym typeface="Montserrat Classic"/>
              </a:rPr>
              <a:t>U</a:t>
            </a:r>
            <a:r>
              <a:rPr lang="en-US" sz="3000" dirty="0" smtClean="0">
                <a:solidFill>
                  <a:srgbClr val="000000"/>
                </a:solidFill>
                <a:latin typeface="Montserrat Classic"/>
                <a:ea typeface="Montserrat Classic"/>
                <a:cs typeface="Montserrat Classic"/>
                <a:sym typeface="Montserrat Classic"/>
              </a:rPr>
              <a:t>I </a:t>
            </a:r>
            <a:r>
              <a:rPr lang="en-US" sz="3000" dirty="0" err="1">
                <a:solidFill>
                  <a:srgbClr val="000000"/>
                </a:solidFill>
                <a:latin typeface="Montserrat Classic"/>
                <a:ea typeface="Montserrat Classic"/>
                <a:cs typeface="Montserrat Classic"/>
                <a:sym typeface="Montserrat Classic"/>
              </a:rPr>
              <a:t>sistemi</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pravični</a:t>
            </a:r>
            <a:r>
              <a:rPr lang="en-US" sz="3000" dirty="0">
                <a:solidFill>
                  <a:srgbClr val="000000"/>
                </a:solidFill>
                <a:latin typeface="Montserrat Classic"/>
                <a:ea typeface="Montserrat Classic"/>
                <a:cs typeface="Montserrat Classic"/>
                <a:sym typeface="Montserrat Classic"/>
              </a:rPr>
              <a:t> in </a:t>
            </a:r>
            <a:r>
              <a:rPr lang="en-US" sz="3000" dirty="0" err="1" smtClean="0">
                <a:solidFill>
                  <a:srgbClr val="000000"/>
                </a:solidFill>
                <a:latin typeface="Montserrat Classic"/>
                <a:ea typeface="Montserrat Classic"/>
                <a:cs typeface="Montserrat Classic"/>
                <a:sym typeface="Montserrat Classic"/>
              </a:rPr>
              <a:t>nepristranski</a:t>
            </a:r>
            <a:r>
              <a:rPr lang="en-US" sz="3000" dirty="0">
                <a:solidFill>
                  <a:srgbClr val="000000"/>
                </a:solidFill>
                <a:latin typeface="Montserrat Classic"/>
                <a:ea typeface="Montserrat Classic"/>
                <a:cs typeface="Montserrat Classic"/>
                <a:sym typeface="Montserrat Classic"/>
              </a:rPr>
              <a:t>. Poleg </a:t>
            </a:r>
            <a:r>
              <a:rPr lang="en-US" sz="3000" dirty="0" err="1">
                <a:solidFill>
                  <a:srgbClr val="000000"/>
                </a:solidFill>
                <a:latin typeface="Montserrat Classic"/>
                <a:ea typeface="Montserrat Classic"/>
                <a:cs typeface="Montserrat Classic"/>
                <a:sym typeface="Montserrat Classic"/>
              </a:rPr>
              <a:t>tega</a:t>
            </a:r>
            <a:r>
              <a:rPr lang="en-US" sz="3000" dirty="0">
                <a:solidFill>
                  <a:srgbClr val="000000"/>
                </a:solidFill>
                <a:latin typeface="Montserrat Classic"/>
                <a:ea typeface="Montserrat Classic"/>
                <a:cs typeface="Montserrat Classic"/>
                <a:sym typeface="Montserrat Classic"/>
              </a:rPr>
              <a:t> je </a:t>
            </a:r>
            <a:r>
              <a:rPr lang="en-US" sz="3000" dirty="0" err="1">
                <a:solidFill>
                  <a:srgbClr val="000000"/>
                </a:solidFill>
                <a:latin typeface="Montserrat Classic"/>
                <a:ea typeface="Montserrat Classic"/>
                <a:cs typeface="Montserrat Classic"/>
                <a:sym typeface="Montserrat Classic"/>
              </a:rPr>
              <a:t>pomembno</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razmisliti</a:t>
            </a:r>
            <a:r>
              <a:rPr lang="en-US" sz="3000" dirty="0">
                <a:solidFill>
                  <a:srgbClr val="000000"/>
                </a:solidFill>
                <a:latin typeface="Montserrat Classic"/>
                <a:ea typeface="Montserrat Classic"/>
                <a:cs typeface="Montserrat Classic"/>
                <a:sym typeface="Montserrat Classic"/>
              </a:rPr>
              <a:t> o </a:t>
            </a:r>
            <a:r>
              <a:rPr lang="en-US" sz="3000" dirty="0" err="1">
                <a:solidFill>
                  <a:srgbClr val="000000"/>
                </a:solidFill>
                <a:latin typeface="Montserrat Classic"/>
                <a:ea typeface="Montserrat Classic"/>
                <a:cs typeface="Montserrat Classic"/>
                <a:sym typeface="Montserrat Classic"/>
              </a:rPr>
              <a:t>vplivu</a:t>
            </a:r>
            <a:r>
              <a:rPr lang="en-US" sz="3000" dirty="0">
                <a:solidFill>
                  <a:srgbClr val="000000"/>
                </a:solidFill>
                <a:latin typeface="Montserrat Classic"/>
                <a:ea typeface="Montserrat Classic"/>
                <a:cs typeface="Montserrat Classic"/>
                <a:sym typeface="Montserrat Classic"/>
              </a:rPr>
              <a:t> </a:t>
            </a:r>
            <a:r>
              <a:rPr lang="sl-SI" sz="3000" dirty="0" smtClean="0">
                <a:solidFill>
                  <a:srgbClr val="000000"/>
                </a:solidFill>
                <a:latin typeface="Montserrat Classic"/>
                <a:ea typeface="Montserrat Classic"/>
                <a:cs typeface="Montserrat Classic"/>
                <a:sym typeface="Montserrat Classic"/>
              </a:rPr>
              <a:t>U</a:t>
            </a:r>
            <a:r>
              <a:rPr lang="en-US" sz="3000" dirty="0" smtClean="0">
                <a:solidFill>
                  <a:srgbClr val="000000"/>
                </a:solidFill>
                <a:latin typeface="Montserrat Classic"/>
                <a:ea typeface="Montserrat Classic"/>
                <a:cs typeface="Montserrat Classic"/>
                <a:sym typeface="Montserrat Classic"/>
              </a:rPr>
              <a:t>I </a:t>
            </a:r>
            <a:r>
              <a:rPr lang="en-US" sz="3000" dirty="0" err="1">
                <a:solidFill>
                  <a:srgbClr val="000000"/>
                </a:solidFill>
                <a:latin typeface="Montserrat Classic"/>
                <a:ea typeface="Montserrat Classic"/>
                <a:cs typeface="Montserrat Classic"/>
                <a:sym typeface="Montserrat Classic"/>
              </a:rPr>
              <a:t>na</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delovna</a:t>
            </a:r>
            <a:r>
              <a:rPr lang="en-US" sz="3000" dirty="0">
                <a:solidFill>
                  <a:srgbClr val="000000"/>
                </a:solidFill>
                <a:latin typeface="Montserrat Classic"/>
                <a:ea typeface="Montserrat Classic"/>
                <a:cs typeface="Montserrat Classic"/>
                <a:sym typeface="Montserrat Classic"/>
              </a:rPr>
              <a:t> </a:t>
            </a:r>
            <a:r>
              <a:rPr lang="en-US" sz="3000" dirty="0" err="1">
                <a:solidFill>
                  <a:srgbClr val="000000"/>
                </a:solidFill>
                <a:latin typeface="Montserrat Classic"/>
                <a:ea typeface="Montserrat Classic"/>
                <a:cs typeface="Montserrat Classic"/>
                <a:sym typeface="Montserrat Classic"/>
              </a:rPr>
              <a:t>mesta</a:t>
            </a:r>
            <a:r>
              <a:rPr lang="en-US" sz="3000" dirty="0">
                <a:solidFill>
                  <a:srgbClr val="000000"/>
                </a:solidFill>
                <a:latin typeface="Montserrat Classic"/>
                <a:ea typeface="Montserrat Classic"/>
                <a:cs typeface="Montserrat Classic"/>
                <a:sym typeface="Montserrat Classic"/>
              </a:rPr>
              <a:t> in </a:t>
            </a:r>
            <a:r>
              <a:rPr lang="en-US" sz="3000" dirty="0" err="1">
                <a:solidFill>
                  <a:srgbClr val="000000"/>
                </a:solidFill>
                <a:latin typeface="Montserrat Classic"/>
                <a:ea typeface="Montserrat Classic"/>
                <a:cs typeface="Montserrat Classic"/>
                <a:sym typeface="Montserrat Classic"/>
              </a:rPr>
              <a:t>zasebnosti</a:t>
            </a:r>
            <a:r>
              <a:rPr lang="en-US" sz="3000" dirty="0">
                <a:solidFill>
                  <a:srgbClr val="000000"/>
                </a:solidFill>
                <a:latin typeface="Montserrat Classic"/>
                <a:ea typeface="Montserrat Classic"/>
                <a:cs typeface="Montserrat Classic"/>
                <a:sym typeface="Montserrat Classic"/>
              </a:rPr>
              <a:t>.</a:t>
            </a:r>
          </a:p>
          <a:p>
            <a:pPr algn="ctr">
              <a:lnSpc>
                <a:spcPts val="3299"/>
              </a:lnSpc>
            </a:pPr>
            <a:endParaRPr lang="en-US" sz="3000" dirty="0">
              <a:solidFill>
                <a:srgbClr val="000000"/>
              </a:solidFill>
              <a:latin typeface="Montserrat Classic"/>
              <a:ea typeface="Montserrat Classic"/>
              <a:cs typeface="Montserrat Classic"/>
              <a:sym typeface="Montserrat Classic"/>
            </a:endParaRPr>
          </a:p>
          <a:p>
            <a:pPr algn="ctr">
              <a:lnSpc>
                <a:spcPts val="3299"/>
              </a:lnSpc>
            </a:pPr>
            <a:endParaRPr lang="en-US" sz="3000" dirty="0">
              <a:solidFill>
                <a:srgbClr val="000000"/>
              </a:solidFill>
              <a:latin typeface="Montserrat Classic"/>
              <a:ea typeface="Montserrat Classic"/>
              <a:cs typeface="Montserrat Classic"/>
              <a:sym typeface="Montserrat Classic"/>
            </a:endParaRPr>
          </a:p>
          <a:p>
            <a:pPr marL="0" lvl="0" indent="0" algn="ctr">
              <a:lnSpc>
                <a:spcPts val="3299"/>
              </a:lnSpc>
              <a:spcBef>
                <a:spcPct val="0"/>
              </a:spcBef>
            </a:pPr>
            <a:endParaRPr lang="en-US" sz="3000" dirty="0">
              <a:solidFill>
                <a:srgbClr val="000000"/>
              </a:solidFill>
              <a:latin typeface="Montserrat Classic"/>
              <a:ea typeface="Montserrat Classic"/>
              <a:cs typeface="Montserrat Classic"/>
              <a:sym typeface="Montserrat Classic"/>
            </a:endParaRPr>
          </a:p>
        </p:txBody>
      </p:sp>
      <p:sp>
        <p:nvSpPr>
          <p:cNvPr id="6" name="TextBox 6"/>
          <p:cNvSpPr txBox="1"/>
          <p:nvPr/>
        </p:nvSpPr>
        <p:spPr>
          <a:xfrm>
            <a:off x="1545474" y="873131"/>
            <a:ext cx="6674401" cy="2117091"/>
          </a:xfrm>
          <a:prstGeom prst="rect">
            <a:avLst/>
          </a:prstGeom>
        </p:spPr>
        <p:txBody>
          <a:bodyPr lIns="0" tIns="0" rIns="0" bIns="0" rtlCol="0" anchor="t">
            <a:spAutoFit/>
          </a:bodyPr>
          <a:lstStyle/>
          <a:p>
            <a:pPr algn="ctr">
              <a:lnSpc>
                <a:spcPts val="8080"/>
              </a:lnSpc>
            </a:pPr>
            <a:r>
              <a:rPr lang="en-US" sz="8000" b="1">
                <a:solidFill>
                  <a:srgbClr val="000000"/>
                </a:solidFill>
                <a:latin typeface="Bebas Neue Bold"/>
                <a:ea typeface="Bebas Neue Bold"/>
                <a:cs typeface="Bebas Neue Bold"/>
                <a:sym typeface="Bebas Neue Bold"/>
              </a:rPr>
              <a:t>Etični vidik </a:t>
            </a:r>
          </a:p>
          <a:p>
            <a:pPr marL="0" lvl="0" indent="0" algn="ctr">
              <a:lnSpc>
                <a:spcPts val="8080"/>
              </a:lnSpc>
            </a:pPr>
            <a:r>
              <a:rPr lang="en-US" sz="8000" b="1">
                <a:solidFill>
                  <a:srgbClr val="000000"/>
                </a:solidFill>
                <a:latin typeface="Bebas Neue Bold"/>
                <a:ea typeface="Bebas Neue Bold"/>
                <a:cs typeface="Bebas Neue Bold"/>
                <a:sym typeface="Bebas Neue Bold"/>
              </a:rPr>
              <a:t>umetne inteligence</a:t>
            </a:r>
          </a:p>
        </p:txBody>
      </p:sp>
      <p:sp>
        <p:nvSpPr>
          <p:cNvPr id="7" name="Freeform 7"/>
          <p:cNvSpPr/>
          <p:nvPr/>
        </p:nvSpPr>
        <p:spPr>
          <a:xfrm>
            <a:off x="10210389" y="1366236"/>
            <a:ext cx="7563983" cy="7554528"/>
          </a:xfrm>
          <a:custGeom>
            <a:avLst/>
            <a:gdLst/>
            <a:ahLst/>
            <a:cxnLst/>
            <a:rect l="l" t="t" r="r" b="b"/>
            <a:pathLst>
              <a:path w="7563983" h="7554528">
                <a:moveTo>
                  <a:pt x="0" y="0"/>
                </a:moveTo>
                <a:lnTo>
                  <a:pt x="7563982" y="0"/>
                </a:lnTo>
                <a:lnTo>
                  <a:pt x="7563982" y="7554528"/>
                </a:lnTo>
                <a:lnTo>
                  <a:pt x="0" y="75545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463139" y="7505700"/>
            <a:ext cx="8839070" cy="1202055"/>
          </a:xfrm>
          <a:prstGeom prst="rect">
            <a:avLst/>
          </a:prstGeom>
        </p:spPr>
        <p:txBody>
          <a:bodyPr lIns="0" tIns="0" rIns="0" bIns="0" rtlCol="0" anchor="t">
            <a:spAutoFit/>
          </a:bodyPr>
          <a:lstStyle/>
          <a:p>
            <a:pPr algn="ctr">
              <a:lnSpc>
                <a:spcPts val="3299"/>
              </a:lnSpc>
            </a:pPr>
            <a:r>
              <a:rPr lang="en-US" sz="2199" dirty="0" err="1">
                <a:solidFill>
                  <a:srgbClr val="000000"/>
                </a:solidFill>
                <a:latin typeface="Montserrat Classic"/>
                <a:ea typeface="Montserrat Classic"/>
                <a:cs typeface="Montserrat Classic"/>
                <a:sym typeface="Montserrat Classic"/>
              </a:rPr>
              <a:t>Kakšno</a:t>
            </a:r>
            <a:r>
              <a:rPr lang="en-US" sz="2199" dirty="0">
                <a:solidFill>
                  <a:srgbClr val="000000"/>
                </a:solidFill>
                <a:latin typeface="Montserrat Classic"/>
                <a:ea typeface="Montserrat Classic"/>
                <a:cs typeface="Montserrat Classic"/>
                <a:sym typeface="Montserrat Classic"/>
              </a:rPr>
              <a:t> je </a:t>
            </a:r>
            <a:r>
              <a:rPr lang="en-US" sz="2199" dirty="0" err="1">
                <a:solidFill>
                  <a:srgbClr val="000000"/>
                </a:solidFill>
                <a:latin typeface="Montserrat Classic"/>
                <a:ea typeface="Montserrat Classic"/>
                <a:cs typeface="Montserrat Classic"/>
                <a:sym typeface="Montserrat Classic"/>
              </a:rPr>
              <a:t>vaše</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mnenje</a:t>
            </a:r>
            <a:r>
              <a:rPr lang="en-US" sz="2199" dirty="0">
                <a:solidFill>
                  <a:srgbClr val="000000"/>
                </a:solidFill>
                <a:latin typeface="Montserrat Classic"/>
                <a:ea typeface="Montserrat Classic"/>
                <a:cs typeface="Montserrat Classic"/>
                <a:sym typeface="Montserrat Classic"/>
              </a:rPr>
              <a:t>?</a:t>
            </a:r>
          </a:p>
          <a:p>
            <a:pPr algn="ctr">
              <a:lnSpc>
                <a:spcPts val="3299"/>
              </a:lnSpc>
            </a:pPr>
            <a:r>
              <a:rPr lang="en-US" sz="2199" dirty="0" err="1">
                <a:solidFill>
                  <a:srgbClr val="000000"/>
                </a:solidFill>
                <a:latin typeface="Montserrat Classic"/>
                <a:ea typeface="Montserrat Classic"/>
                <a:cs typeface="Montserrat Classic"/>
                <a:sym typeface="Montserrat Classic"/>
              </a:rPr>
              <a:t>Kako</a:t>
            </a:r>
            <a:r>
              <a:rPr lang="en-US" sz="2199" dirty="0">
                <a:solidFill>
                  <a:srgbClr val="000000"/>
                </a:solidFill>
                <a:latin typeface="Montserrat Classic"/>
                <a:ea typeface="Montserrat Classic"/>
                <a:cs typeface="Montserrat Classic"/>
                <a:sym typeface="Montserrat Classic"/>
              </a:rPr>
              <a:t> se </a:t>
            </a:r>
            <a:r>
              <a:rPr lang="en-US" sz="2199" dirty="0" err="1">
                <a:solidFill>
                  <a:srgbClr val="000000"/>
                </a:solidFill>
                <a:latin typeface="Montserrat Classic"/>
                <a:ea typeface="Montserrat Classic"/>
                <a:cs typeface="Montserrat Classic"/>
                <a:sym typeface="Montserrat Classic"/>
              </a:rPr>
              <a:t>bo</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svet</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spremenil</a:t>
            </a:r>
            <a:r>
              <a:rPr lang="en-US" sz="2199" dirty="0">
                <a:solidFill>
                  <a:srgbClr val="000000"/>
                </a:solidFill>
                <a:latin typeface="Montserrat Classic"/>
                <a:ea typeface="Montserrat Classic"/>
                <a:cs typeface="Montserrat Classic"/>
                <a:sym typeface="Montserrat Classic"/>
              </a:rPr>
              <a:t> z </a:t>
            </a:r>
            <a:r>
              <a:rPr lang="en-US" sz="2199" dirty="0" err="1">
                <a:solidFill>
                  <a:srgbClr val="000000"/>
                </a:solidFill>
                <a:latin typeface="Montserrat Classic"/>
                <a:ea typeface="Montserrat Classic"/>
                <a:cs typeface="Montserrat Classic"/>
                <a:sym typeface="Montserrat Classic"/>
              </a:rPr>
              <a:t>napredkom</a:t>
            </a:r>
            <a:r>
              <a:rPr lang="en-US" sz="2199" dirty="0">
                <a:solidFill>
                  <a:srgbClr val="000000"/>
                </a:solidFill>
                <a:latin typeface="Montserrat Classic"/>
                <a:ea typeface="Montserrat Classic"/>
                <a:cs typeface="Montserrat Classic"/>
                <a:sym typeface="Montserrat Classic"/>
              </a:rPr>
              <a:t> UI?</a:t>
            </a:r>
          </a:p>
          <a:p>
            <a:pPr marL="0" lvl="0" indent="0" algn="ctr">
              <a:lnSpc>
                <a:spcPts val="3299"/>
              </a:lnSpc>
              <a:spcBef>
                <a:spcPct val="0"/>
              </a:spcBef>
            </a:pPr>
            <a:r>
              <a:rPr lang="en-US" sz="2199" dirty="0" err="1">
                <a:solidFill>
                  <a:srgbClr val="000000"/>
                </a:solidFill>
                <a:latin typeface="Montserrat Classic"/>
                <a:ea typeface="Montserrat Classic"/>
                <a:cs typeface="Montserrat Classic"/>
                <a:sym typeface="Montserrat Classic"/>
              </a:rPr>
              <a:t>Kako</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bo</a:t>
            </a:r>
            <a:r>
              <a:rPr lang="en-US" sz="2199" dirty="0">
                <a:solidFill>
                  <a:srgbClr val="000000"/>
                </a:solidFill>
                <a:latin typeface="Montserrat Classic"/>
                <a:ea typeface="Montserrat Classic"/>
                <a:cs typeface="Montserrat Classic"/>
                <a:sym typeface="Montserrat Classic"/>
              </a:rPr>
              <a:t> to </a:t>
            </a:r>
            <a:r>
              <a:rPr lang="en-US" sz="2199" dirty="0" err="1">
                <a:solidFill>
                  <a:srgbClr val="000000"/>
                </a:solidFill>
                <a:latin typeface="Montserrat Classic"/>
                <a:ea typeface="Montserrat Classic"/>
                <a:cs typeface="Montserrat Classic"/>
                <a:sym typeface="Montserrat Classic"/>
              </a:rPr>
              <a:t>vplivalo</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na</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šole</a:t>
            </a:r>
            <a:r>
              <a:rPr lang="en-US" sz="2199" dirty="0">
                <a:solidFill>
                  <a:srgbClr val="000000"/>
                </a:solidFill>
                <a:latin typeface="Montserrat Classic"/>
                <a:ea typeface="Montserrat Classic"/>
                <a:cs typeface="Montserrat Classic"/>
                <a:sym typeface="Montserrat Classic"/>
              </a:rPr>
              <a:t>?</a:t>
            </a:r>
          </a:p>
        </p:txBody>
      </p:sp>
      <p:pic>
        <p:nvPicPr>
          <p:cNvPr id="9" name="Eticni vid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946" y="568331"/>
            <a:ext cx="918654" cy="9186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79F7"/>
        </a:solidFill>
        <a:effectLst/>
      </p:bgPr>
    </p:bg>
    <p:spTree>
      <p:nvGrpSpPr>
        <p:cNvPr id="1" name=""/>
        <p:cNvGrpSpPr/>
        <p:nvPr/>
      </p:nvGrpSpPr>
      <p:grpSpPr>
        <a:xfrm>
          <a:off x="0" y="0"/>
          <a:ext cx="0" cy="0"/>
          <a:chOff x="0" y="0"/>
          <a:chExt cx="0" cy="0"/>
        </a:xfrm>
      </p:grpSpPr>
      <p:grpSp>
        <p:nvGrpSpPr>
          <p:cNvPr id="2" name="Group 2"/>
          <p:cNvGrpSpPr/>
          <p:nvPr/>
        </p:nvGrpSpPr>
        <p:grpSpPr>
          <a:xfrm>
            <a:off x="714127" y="683475"/>
            <a:ext cx="16859746" cy="8920050"/>
            <a:chOff x="0" y="0"/>
            <a:chExt cx="4440427" cy="2349314"/>
          </a:xfrm>
        </p:grpSpPr>
        <p:sp>
          <p:nvSpPr>
            <p:cNvPr id="3" name="Freeform 3"/>
            <p:cNvSpPr/>
            <p:nvPr/>
          </p:nvSpPr>
          <p:spPr>
            <a:xfrm>
              <a:off x="0" y="0"/>
              <a:ext cx="4440427" cy="2349314"/>
            </a:xfrm>
            <a:custGeom>
              <a:avLst/>
              <a:gdLst/>
              <a:ahLst/>
              <a:cxnLst/>
              <a:rect l="l" t="t" r="r" b="b"/>
              <a:pathLst>
                <a:path w="4440427" h="2349314">
                  <a:moveTo>
                    <a:pt x="15613" y="0"/>
                  </a:moveTo>
                  <a:lnTo>
                    <a:pt x="4424814" y="0"/>
                  </a:lnTo>
                  <a:cubicBezTo>
                    <a:pt x="4428955" y="0"/>
                    <a:pt x="4432926" y="1645"/>
                    <a:pt x="4435854" y="4573"/>
                  </a:cubicBezTo>
                  <a:cubicBezTo>
                    <a:pt x="4438782" y="7501"/>
                    <a:pt x="4440427" y="11472"/>
                    <a:pt x="4440427" y="15613"/>
                  </a:cubicBezTo>
                  <a:lnTo>
                    <a:pt x="4440427" y="2333701"/>
                  </a:lnTo>
                  <a:cubicBezTo>
                    <a:pt x="4440427" y="2337842"/>
                    <a:pt x="4438782" y="2341813"/>
                    <a:pt x="4435854" y="2344741"/>
                  </a:cubicBezTo>
                  <a:cubicBezTo>
                    <a:pt x="4432926" y="2347669"/>
                    <a:pt x="4428955" y="2349314"/>
                    <a:pt x="4424814" y="2349314"/>
                  </a:cubicBezTo>
                  <a:lnTo>
                    <a:pt x="15613" y="2349314"/>
                  </a:lnTo>
                  <a:cubicBezTo>
                    <a:pt x="11472" y="2349314"/>
                    <a:pt x="7501" y="2347669"/>
                    <a:pt x="4573" y="2344741"/>
                  </a:cubicBezTo>
                  <a:cubicBezTo>
                    <a:pt x="1645" y="2341813"/>
                    <a:pt x="0" y="2337842"/>
                    <a:pt x="0" y="2333701"/>
                  </a:cubicBezTo>
                  <a:lnTo>
                    <a:pt x="0" y="15613"/>
                  </a:lnTo>
                  <a:cubicBezTo>
                    <a:pt x="0" y="11472"/>
                    <a:pt x="1645" y="7501"/>
                    <a:pt x="4573" y="4573"/>
                  </a:cubicBezTo>
                  <a:cubicBezTo>
                    <a:pt x="7501" y="1645"/>
                    <a:pt x="11472" y="0"/>
                    <a:pt x="15613" y="0"/>
                  </a:cubicBezTo>
                  <a:close/>
                </a:path>
              </a:pathLst>
            </a:custGeom>
            <a:solidFill>
              <a:srgbClr val="FFFFFF"/>
            </a:solidFill>
            <a:ln w="19050" cap="rnd">
              <a:solidFill>
                <a:srgbClr val="000000"/>
              </a:solidFill>
              <a:prstDash val="solid"/>
              <a:round/>
            </a:ln>
          </p:spPr>
        </p:sp>
        <p:sp>
          <p:nvSpPr>
            <p:cNvPr id="4" name="TextBox 4"/>
            <p:cNvSpPr txBox="1"/>
            <p:nvPr/>
          </p:nvSpPr>
          <p:spPr>
            <a:xfrm>
              <a:off x="0" y="-38100"/>
              <a:ext cx="4440427" cy="238741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248145" y="5674348"/>
            <a:ext cx="3791710" cy="2891179"/>
          </a:xfrm>
          <a:custGeom>
            <a:avLst/>
            <a:gdLst/>
            <a:ahLst/>
            <a:cxnLst/>
            <a:rect l="l" t="t" r="r" b="b"/>
            <a:pathLst>
              <a:path w="3791710" h="2891179">
                <a:moveTo>
                  <a:pt x="0" y="0"/>
                </a:moveTo>
                <a:lnTo>
                  <a:pt x="3791710" y="0"/>
                </a:lnTo>
                <a:lnTo>
                  <a:pt x="3791710" y="2891178"/>
                </a:lnTo>
                <a:lnTo>
                  <a:pt x="0" y="28911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2628742" y="3815625"/>
            <a:ext cx="13030515" cy="1448266"/>
          </a:xfrm>
          <a:prstGeom prst="rect">
            <a:avLst/>
          </a:prstGeom>
        </p:spPr>
        <p:txBody>
          <a:bodyPr lIns="0" tIns="0" rIns="0" bIns="0" rtlCol="0" anchor="t">
            <a:spAutoFit/>
          </a:bodyPr>
          <a:lstStyle/>
          <a:p>
            <a:pPr algn="ctr">
              <a:lnSpc>
                <a:spcPts val="10588"/>
              </a:lnSpc>
            </a:pPr>
            <a:r>
              <a:rPr lang="en-US" sz="11264" b="1">
                <a:solidFill>
                  <a:srgbClr val="000000"/>
                </a:solidFill>
                <a:latin typeface="Bebas Neue Bold"/>
                <a:ea typeface="Bebas Neue Bold"/>
                <a:cs typeface="Bebas Neue Bold"/>
                <a:sym typeface="Bebas Neue Bold"/>
              </a:rPr>
              <a:t>HVALA ZA VAŠO POZORNOST!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sp>
        <p:nvSpPr>
          <p:cNvPr id="2" name="Freeform 2"/>
          <p:cNvSpPr/>
          <p:nvPr/>
        </p:nvSpPr>
        <p:spPr>
          <a:xfrm>
            <a:off x="1289073" y="2519232"/>
            <a:ext cx="5881193" cy="5851787"/>
          </a:xfrm>
          <a:custGeom>
            <a:avLst/>
            <a:gdLst/>
            <a:ahLst/>
            <a:cxnLst/>
            <a:rect l="l" t="t" r="r" b="b"/>
            <a:pathLst>
              <a:path w="5881193" h="5851787">
                <a:moveTo>
                  <a:pt x="0" y="0"/>
                </a:moveTo>
                <a:lnTo>
                  <a:pt x="5881193" y="0"/>
                </a:lnTo>
                <a:lnTo>
                  <a:pt x="5881193" y="5851787"/>
                </a:lnTo>
                <a:lnTo>
                  <a:pt x="0" y="58517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8784915" y="4537075"/>
            <a:ext cx="7958219" cy="908050"/>
          </a:xfrm>
          <a:prstGeom prst="rect">
            <a:avLst/>
          </a:prstGeom>
        </p:spPr>
        <p:txBody>
          <a:bodyPr lIns="0" tIns="0" rIns="0" bIns="0" rtlCol="0" anchor="t">
            <a:spAutoFit/>
          </a:bodyPr>
          <a:lstStyle/>
          <a:p>
            <a:pPr algn="l">
              <a:lnSpc>
                <a:spcPts val="7999"/>
              </a:lnSpc>
            </a:pPr>
            <a:r>
              <a:rPr lang="en-US" sz="3999">
                <a:solidFill>
                  <a:srgbClr val="000000"/>
                </a:solidFill>
                <a:latin typeface="Montserrat Classic"/>
                <a:ea typeface="Montserrat Classic"/>
                <a:cs typeface="Montserrat Classic"/>
                <a:sym typeface="Montserrat Classic"/>
              </a:rPr>
              <a:t>Kaj je umetna inteligenca?</a:t>
            </a:r>
          </a:p>
        </p:txBody>
      </p:sp>
      <p:pic>
        <p:nvPicPr>
          <p:cNvPr id="4" name="Voic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199" y="495299"/>
            <a:ext cx="831873" cy="83187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sp>
        <p:nvSpPr>
          <p:cNvPr id="2" name="Freeform 2"/>
          <p:cNvSpPr/>
          <p:nvPr/>
        </p:nvSpPr>
        <p:spPr>
          <a:xfrm>
            <a:off x="14280705" y="222638"/>
            <a:ext cx="3804704" cy="4039500"/>
          </a:xfrm>
          <a:custGeom>
            <a:avLst/>
            <a:gdLst/>
            <a:ahLst/>
            <a:cxnLst/>
            <a:rect l="l" t="t" r="r" b="b"/>
            <a:pathLst>
              <a:path w="3804704" h="4039500">
                <a:moveTo>
                  <a:pt x="0" y="0"/>
                </a:moveTo>
                <a:lnTo>
                  <a:pt x="3804703" y="0"/>
                </a:lnTo>
                <a:lnTo>
                  <a:pt x="3804703" y="4039500"/>
                </a:lnTo>
                <a:lnTo>
                  <a:pt x="0" y="40395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9114628" y="2287914"/>
            <a:ext cx="7958219" cy="837123"/>
          </a:xfrm>
          <a:prstGeom prst="rect">
            <a:avLst/>
          </a:prstGeom>
        </p:spPr>
        <p:txBody>
          <a:bodyPr lIns="0" tIns="0" rIns="0" bIns="0" rtlCol="0" anchor="t">
            <a:spAutoFit/>
          </a:bodyPr>
          <a:lstStyle/>
          <a:p>
            <a:pPr algn="l">
              <a:lnSpc>
                <a:spcPts val="7333"/>
              </a:lnSpc>
            </a:pPr>
            <a:r>
              <a:rPr lang="en-US" sz="3666">
                <a:solidFill>
                  <a:srgbClr val="000000"/>
                </a:solidFill>
                <a:latin typeface="Montserrat Classic"/>
                <a:ea typeface="Montserrat Classic"/>
                <a:cs typeface="Montserrat Classic"/>
                <a:sym typeface="Montserrat Classic"/>
              </a:rPr>
              <a:t>Robotika</a:t>
            </a:r>
          </a:p>
        </p:txBody>
      </p:sp>
      <p:grpSp>
        <p:nvGrpSpPr>
          <p:cNvPr id="4" name="Group 4"/>
          <p:cNvGrpSpPr/>
          <p:nvPr/>
        </p:nvGrpSpPr>
        <p:grpSpPr>
          <a:xfrm>
            <a:off x="7931076" y="2385645"/>
            <a:ext cx="927410" cy="92741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sp>
        <p:sp>
          <p:nvSpPr>
            <p:cNvPr id="6" name="TextBox 6"/>
            <p:cNvSpPr txBox="1"/>
            <p:nvPr/>
          </p:nvSpPr>
          <p:spPr>
            <a:xfrm>
              <a:off x="76200" y="38100"/>
              <a:ext cx="660400" cy="698500"/>
            </a:xfrm>
            <a:prstGeom prst="rect">
              <a:avLst/>
            </a:prstGeom>
          </p:spPr>
          <p:txBody>
            <a:bodyPr lIns="53368" tIns="53368" rIns="53368" bIns="53368" rtlCol="0" anchor="ctr"/>
            <a:lstStyle/>
            <a:p>
              <a:pPr algn="ctr">
                <a:lnSpc>
                  <a:spcPts val="2659"/>
                </a:lnSpc>
              </a:pPr>
              <a:endParaRPr/>
            </a:p>
          </p:txBody>
        </p:sp>
      </p:grpSp>
      <p:sp>
        <p:nvSpPr>
          <p:cNvPr id="7" name="TextBox 7"/>
          <p:cNvSpPr txBox="1"/>
          <p:nvPr/>
        </p:nvSpPr>
        <p:spPr>
          <a:xfrm>
            <a:off x="8261490" y="2285084"/>
            <a:ext cx="266582" cy="842783"/>
          </a:xfrm>
          <a:prstGeom prst="rect">
            <a:avLst/>
          </a:prstGeom>
        </p:spPr>
        <p:txBody>
          <a:bodyPr lIns="0" tIns="0" rIns="0" bIns="0" rtlCol="0" anchor="t">
            <a:spAutoFit/>
          </a:bodyPr>
          <a:lstStyle/>
          <a:p>
            <a:pPr algn="ctr">
              <a:lnSpc>
                <a:spcPts val="7353"/>
              </a:lnSpc>
              <a:spcBef>
                <a:spcPct val="0"/>
              </a:spcBef>
            </a:pPr>
            <a:r>
              <a:rPr lang="en-US" sz="3676" b="1">
                <a:solidFill>
                  <a:srgbClr val="000000"/>
                </a:solidFill>
                <a:latin typeface="Montserrat Classic Bold"/>
                <a:ea typeface="Montserrat Classic Bold"/>
                <a:cs typeface="Montserrat Classic Bold"/>
                <a:sym typeface="Montserrat Classic Bold"/>
              </a:rPr>
              <a:t>1</a:t>
            </a:r>
          </a:p>
        </p:txBody>
      </p:sp>
      <p:sp>
        <p:nvSpPr>
          <p:cNvPr id="8" name="TextBox 8"/>
          <p:cNvSpPr txBox="1"/>
          <p:nvPr/>
        </p:nvSpPr>
        <p:spPr>
          <a:xfrm>
            <a:off x="9114628" y="4537141"/>
            <a:ext cx="7958219" cy="837123"/>
          </a:xfrm>
          <a:prstGeom prst="rect">
            <a:avLst/>
          </a:prstGeom>
        </p:spPr>
        <p:txBody>
          <a:bodyPr lIns="0" tIns="0" rIns="0" bIns="0" rtlCol="0" anchor="t">
            <a:spAutoFit/>
          </a:bodyPr>
          <a:lstStyle/>
          <a:p>
            <a:pPr algn="l">
              <a:lnSpc>
                <a:spcPts val="7333"/>
              </a:lnSpc>
            </a:pPr>
            <a:r>
              <a:rPr lang="en-US" sz="3666">
                <a:solidFill>
                  <a:srgbClr val="000000"/>
                </a:solidFill>
                <a:latin typeface="Montserrat Classic"/>
                <a:ea typeface="Montserrat Classic"/>
                <a:cs typeface="Montserrat Classic"/>
                <a:sym typeface="Montserrat Classic"/>
              </a:rPr>
              <a:t>Strojno učenje</a:t>
            </a:r>
          </a:p>
        </p:txBody>
      </p:sp>
      <p:grpSp>
        <p:nvGrpSpPr>
          <p:cNvPr id="9" name="Group 9"/>
          <p:cNvGrpSpPr/>
          <p:nvPr/>
        </p:nvGrpSpPr>
        <p:grpSpPr>
          <a:xfrm>
            <a:off x="7931076" y="4679795"/>
            <a:ext cx="927410" cy="92741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sp>
        <p:sp>
          <p:nvSpPr>
            <p:cNvPr id="11" name="TextBox 11"/>
            <p:cNvSpPr txBox="1"/>
            <p:nvPr/>
          </p:nvSpPr>
          <p:spPr>
            <a:xfrm>
              <a:off x="76200" y="38100"/>
              <a:ext cx="660400" cy="698500"/>
            </a:xfrm>
            <a:prstGeom prst="rect">
              <a:avLst/>
            </a:prstGeom>
          </p:spPr>
          <p:txBody>
            <a:bodyPr lIns="53368" tIns="53368" rIns="53368" bIns="53368" rtlCol="0" anchor="ctr"/>
            <a:lstStyle/>
            <a:p>
              <a:pPr algn="ctr">
                <a:lnSpc>
                  <a:spcPts val="2659"/>
                </a:lnSpc>
              </a:pPr>
              <a:endParaRPr/>
            </a:p>
          </p:txBody>
        </p:sp>
      </p:grpSp>
      <p:sp>
        <p:nvSpPr>
          <p:cNvPr id="12" name="TextBox 12"/>
          <p:cNvSpPr txBox="1"/>
          <p:nvPr/>
        </p:nvSpPr>
        <p:spPr>
          <a:xfrm>
            <a:off x="8261490" y="4537141"/>
            <a:ext cx="266582" cy="842783"/>
          </a:xfrm>
          <a:prstGeom prst="rect">
            <a:avLst/>
          </a:prstGeom>
        </p:spPr>
        <p:txBody>
          <a:bodyPr lIns="0" tIns="0" rIns="0" bIns="0" rtlCol="0" anchor="t">
            <a:spAutoFit/>
          </a:bodyPr>
          <a:lstStyle/>
          <a:p>
            <a:pPr algn="ctr">
              <a:lnSpc>
                <a:spcPts val="7353"/>
              </a:lnSpc>
              <a:spcBef>
                <a:spcPct val="0"/>
              </a:spcBef>
            </a:pPr>
            <a:r>
              <a:rPr lang="en-US" sz="3676" b="1">
                <a:solidFill>
                  <a:srgbClr val="000000"/>
                </a:solidFill>
                <a:latin typeface="Montserrat Classic Bold"/>
                <a:ea typeface="Montserrat Classic Bold"/>
                <a:cs typeface="Montserrat Classic Bold"/>
                <a:sym typeface="Montserrat Classic Bold"/>
              </a:rPr>
              <a:t>2</a:t>
            </a:r>
          </a:p>
        </p:txBody>
      </p:sp>
      <p:sp>
        <p:nvSpPr>
          <p:cNvPr id="13" name="TextBox 13"/>
          <p:cNvSpPr txBox="1"/>
          <p:nvPr/>
        </p:nvSpPr>
        <p:spPr>
          <a:xfrm>
            <a:off x="9114628" y="6794858"/>
            <a:ext cx="7958219" cy="837123"/>
          </a:xfrm>
          <a:prstGeom prst="rect">
            <a:avLst/>
          </a:prstGeom>
        </p:spPr>
        <p:txBody>
          <a:bodyPr lIns="0" tIns="0" rIns="0" bIns="0" rtlCol="0" anchor="t">
            <a:spAutoFit/>
          </a:bodyPr>
          <a:lstStyle/>
          <a:p>
            <a:pPr algn="l">
              <a:lnSpc>
                <a:spcPts val="7333"/>
              </a:lnSpc>
            </a:pPr>
            <a:r>
              <a:rPr lang="en-US" sz="3666">
                <a:solidFill>
                  <a:srgbClr val="000000"/>
                </a:solidFill>
                <a:latin typeface="Montserrat Classic"/>
                <a:ea typeface="Montserrat Classic"/>
                <a:cs typeface="Montserrat Classic"/>
                <a:sym typeface="Montserrat Classic"/>
              </a:rPr>
              <a:t>Obdelava naravnega jezika</a:t>
            </a:r>
          </a:p>
        </p:txBody>
      </p:sp>
      <p:grpSp>
        <p:nvGrpSpPr>
          <p:cNvPr id="14" name="Group 14"/>
          <p:cNvGrpSpPr/>
          <p:nvPr/>
        </p:nvGrpSpPr>
        <p:grpSpPr>
          <a:xfrm>
            <a:off x="7931076" y="6889759"/>
            <a:ext cx="927410" cy="92741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sp>
        <p:sp>
          <p:nvSpPr>
            <p:cNvPr id="16" name="TextBox 16"/>
            <p:cNvSpPr txBox="1"/>
            <p:nvPr/>
          </p:nvSpPr>
          <p:spPr>
            <a:xfrm>
              <a:off x="76200" y="38100"/>
              <a:ext cx="660400" cy="698500"/>
            </a:xfrm>
            <a:prstGeom prst="rect">
              <a:avLst/>
            </a:prstGeom>
          </p:spPr>
          <p:txBody>
            <a:bodyPr lIns="53368" tIns="53368" rIns="53368" bIns="53368" rtlCol="0" anchor="ctr"/>
            <a:lstStyle/>
            <a:p>
              <a:pPr algn="ctr">
                <a:lnSpc>
                  <a:spcPts val="2659"/>
                </a:lnSpc>
              </a:pPr>
              <a:endParaRPr/>
            </a:p>
          </p:txBody>
        </p:sp>
      </p:grpSp>
      <p:sp>
        <p:nvSpPr>
          <p:cNvPr id="17" name="TextBox 17"/>
          <p:cNvSpPr txBox="1"/>
          <p:nvPr/>
        </p:nvSpPr>
        <p:spPr>
          <a:xfrm>
            <a:off x="8261490" y="6789198"/>
            <a:ext cx="266582" cy="842783"/>
          </a:xfrm>
          <a:prstGeom prst="rect">
            <a:avLst/>
          </a:prstGeom>
        </p:spPr>
        <p:txBody>
          <a:bodyPr lIns="0" tIns="0" rIns="0" bIns="0" rtlCol="0" anchor="t">
            <a:spAutoFit/>
          </a:bodyPr>
          <a:lstStyle/>
          <a:p>
            <a:pPr algn="ctr">
              <a:lnSpc>
                <a:spcPts val="7353"/>
              </a:lnSpc>
              <a:spcBef>
                <a:spcPct val="0"/>
              </a:spcBef>
            </a:pPr>
            <a:r>
              <a:rPr lang="en-US" sz="3676" b="1">
                <a:solidFill>
                  <a:srgbClr val="000000"/>
                </a:solidFill>
                <a:latin typeface="Montserrat Classic Bold"/>
                <a:ea typeface="Montserrat Classic Bold"/>
                <a:cs typeface="Montserrat Classic Bold"/>
                <a:sym typeface="Montserrat Classic Bold"/>
              </a:rPr>
              <a:t>3</a:t>
            </a:r>
          </a:p>
        </p:txBody>
      </p:sp>
      <p:sp>
        <p:nvSpPr>
          <p:cNvPr id="18" name="TextBox 18"/>
          <p:cNvSpPr txBox="1"/>
          <p:nvPr/>
        </p:nvSpPr>
        <p:spPr>
          <a:xfrm>
            <a:off x="1028700" y="1932426"/>
            <a:ext cx="5496952" cy="6412624"/>
          </a:xfrm>
          <a:prstGeom prst="rect">
            <a:avLst/>
          </a:prstGeom>
        </p:spPr>
        <p:txBody>
          <a:bodyPr lIns="0" tIns="0" rIns="0" bIns="0" rtlCol="0" anchor="t">
            <a:spAutoFit/>
          </a:bodyPr>
          <a:lstStyle/>
          <a:p>
            <a:pPr algn="ctr">
              <a:lnSpc>
                <a:spcPts val="12604"/>
              </a:lnSpc>
            </a:pPr>
            <a:r>
              <a:rPr lang="en-US" sz="10503" b="1" dirty="0" err="1">
                <a:solidFill>
                  <a:srgbClr val="000000"/>
                </a:solidFill>
                <a:latin typeface="Bebas Neue Bold"/>
                <a:ea typeface="Bebas Neue Bold"/>
                <a:cs typeface="Bebas Neue Bold"/>
                <a:sym typeface="Bebas Neue Bold"/>
              </a:rPr>
              <a:t>ključni</a:t>
            </a:r>
            <a:endParaRPr lang="en-US" sz="10503" b="1" dirty="0">
              <a:solidFill>
                <a:srgbClr val="000000"/>
              </a:solidFill>
              <a:latin typeface="Bebas Neue Bold"/>
              <a:ea typeface="Bebas Neue Bold"/>
              <a:cs typeface="Bebas Neue Bold"/>
              <a:sym typeface="Bebas Neue Bold"/>
            </a:endParaRPr>
          </a:p>
          <a:p>
            <a:pPr algn="ctr">
              <a:lnSpc>
                <a:spcPts val="12604"/>
              </a:lnSpc>
            </a:pPr>
            <a:r>
              <a:rPr lang="en-US" sz="10503" b="1" dirty="0" err="1">
                <a:solidFill>
                  <a:srgbClr val="000000"/>
                </a:solidFill>
                <a:latin typeface="Bebas Neue Bold"/>
                <a:ea typeface="Bebas Neue Bold"/>
                <a:cs typeface="Bebas Neue Bold"/>
                <a:sym typeface="Bebas Neue Bold"/>
              </a:rPr>
              <a:t>pojmi</a:t>
            </a:r>
            <a:endParaRPr lang="en-US" sz="10503" b="1" dirty="0">
              <a:solidFill>
                <a:srgbClr val="000000"/>
              </a:solidFill>
              <a:latin typeface="Bebas Neue Bold"/>
              <a:ea typeface="Bebas Neue Bold"/>
              <a:cs typeface="Bebas Neue Bold"/>
              <a:sym typeface="Bebas Neue Bold"/>
            </a:endParaRPr>
          </a:p>
          <a:p>
            <a:pPr algn="ctr">
              <a:lnSpc>
                <a:spcPts val="12604"/>
              </a:lnSpc>
            </a:pPr>
            <a:r>
              <a:rPr lang="en-US" sz="10503" b="1" dirty="0" err="1">
                <a:solidFill>
                  <a:srgbClr val="000000"/>
                </a:solidFill>
                <a:latin typeface="Bebas Neue Bold"/>
                <a:ea typeface="Bebas Neue Bold"/>
                <a:cs typeface="Bebas Neue Bold"/>
                <a:sym typeface="Bebas Neue Bold"/>
              </a:rPr>
              <a:t>umetne</a:t>
            </a:r>
            <a:endParaRPr lang="en-US" sz="10503" b="1" dirty="0">
              <a:solidFill>
                <a:srgbClr val="000000"/>
              </a:solidFill>
              <a:latin typeface="Bebas Neue Bold"/>
              <a:ea typeface="Bebas Neue Bold"/>
              <a:cs typeface="Bebas Neue Bold"/>
              <a:sym typeface="Bebas Neue Bold"/>
            </a:endParaRPr>
          </a:p>
          <a:p>
            <a:pPr marL="0" lvl="0" indent="0" algn="ctr">
              <a:lnSpc>
                <a:spcPts val="12604"/>
              </a:lnSpc>
              <a:spcBef>
                <a:spcPct val="0"/>
              </a:spcBef>
            </a:pPr>
            <a:r>
              <a:rPr lang="en-US" sz="10503" b="1" dirty="0" err="1">
                <a:solidFill>
                  <a:srgbClr val="000000"/>
                </a:solidFill>
                <a:latin typeface="Bebas Neue Bold"/>
                <a:ea typeface="Bebas Neue Bold"/>
                <a:cs typeface="Bebas Neue Bold"/>
                <a:sym typeface="Bebas Neue Bold"/>
              </a:rPr>
              <a:t>inteligence</a:t>
            </a:r>
            <a:endParaRPr lang="en-US" sz="10503" b="1" dirty="0">
              <a:solidFill>
                <a:srgbClr val="000000"/>
              </a:solidFill>
              <a:latin typeface="Bebas Neue Bold"/>
              <a:ea typeface="Bebas Neue Bold"/>
              <a:cs typeface="Bebas Neue Bold"/>
              <a:sym typeface="Bebas Neue Bold"/>
            </a:endParaRPr>
          </a:p>
        </p:txBody>
      </p:sp>
      <p:pic>
        <p:nvPicPr>
          <p:cNvPr id="19" name="Voic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495300"/>
            <a:ext cx="806062" cy="8060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9"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8949907" y="-362684"/>
            <a:ext cx="9696760" cy="10784153"/>
            <a:chOff x="0" y="0"/>
            <a:chExt cx="2553879" cy="2840271"/>
          </a:xfrm>
        </p:grpSpPr>
        <p:sp>
          <p:nvSpPr>
            <p:cNvPr id="3" name="Freeform 3"/>
            <p:cNvSpPr/>
            <p:nvPr/>
          </p:nvSpPr>
          <p:spPr>
            <a:xfrm>
              <a:off x="0" y="0"/>
              <a:ext cx="2553879" cy="2840271"/>
            </a:xfrm>
            <a:custGeom>
              <a:avLst/>
              <a:gdLst/>
              <a:ahLst/>
              <a:cxnLst/>
              <a:rect l="l" t="t" r="r" b="b"/>
              <a:pathLst>
                <a:path w="2553879" h="2840271">
                  <a:moveTo>
                    <a:pt x="0" y="0"/>
                  </a:moveTo>
                  <a:lnTo>
                    <a:pt x="2553879" y="0"/>
                  </a:lnTo>
                  <a:lnTo>
                    <a:pt x="2553879" y="2840271"/>
                  </a:lnTo>
                  <a:lnTo>
                    <a:pt x="0" y="2840271"/>
                  </a:lnTo>
                  <a:close/>
                </a:path>
              </a:pathLst>
            </a:custGeom>
            <a:solidFill>
              <a:srgbClr val="FFFFFF"/>
            </a:solidFill>
          </p:spPr>
        </p:sp>
        <p:sp>
          <p:nvSpPr>
            <p:cNvPr id="4" name="TextBox 4"/>
            <p:cNvSpPr txBox="1"/>
            <p:nvPr/>
          </p:nvSpPr>
          <p:spPr>
            <a:xfrm>
              <a:off x="0" y="-38100"/>
              <a:ext cx="2553879"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128059" y="0"/>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172122" y="7406606"/>
            <a:ext cx="4461293" cy="3006580"/>
          </a:xfrm>
          <a:custGeom>
            <a:avLst/>
            <a:gdLst/>
            <a:ahLst/>
            <a:cxnLst/>
            <a:rect l="l" t="t" r="r" b="b"/>
            <a:pathLst>
              <a:path w="9338093" h="5486129">
                <a:moveTo>
                  <a:pt x="0" y="0"/>
                </a:moveTo>
                <a:lnTo>
                  <a:pt x="9338093" y="0"/>
                </a:lnTo>
                <a:lnTo>
                  <a:pt x="9338093" y="5486129"/>
                </a:lnTo>
                <a:lnTo>
                  <a:pt x="0" y="54861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1447800" y="2959877"/>
            <a:ext cx="6118937" cy="2089418"/>
          </a:xfrm>
          <a:prstGeom prst="rect">
            <a:avLst/>
          </a:prstGeom>
        </p:spPr>
        <p:txBody>
          <a:bodyPr lIns="0" tIns="0" rIns="0" bIns="0" rtlCol="0" anchor="t">
            <a:spAutoFit/>
          </a:bodyPr>
          <a:lstStyle/>
          <a:p>
            <a:pPr algn="ctr">
              <a:lnSpc>
                <a:spcPts val="4199"/>
              </a:lnSpc>
            </a:pPr>
            <a:r>
              <a:rPr lang="en-US" sz="2799" dirty="0" err="1">
                <a:solidFill>
                  <a:srgbClr val="000000"/>
                </a:solidFill>
                <a:latin typeface="Montserrat Classic"/>
                <a:ea typeface="Montserrat Classic"/>
                <a:cs typeface="Montserrat Classic"/>
                <a:sym typeface="Montserrat Classic"/>
              </a:rPr>
              <a:t>Uporaba</a:t>
            </a:r>
            <a:r>
              <a:rPr lang="en-US" sz="2799" dirty="0">
                <a:solidFill>
                  <a:srgbClr val="000000"/>
                </a:solidFill>
                <a:latin typeface="Montserrat Classic"/>
                <a:ea typeface="Montserrat Classic"/>
                <a:cs typeface="Montserrat Classic"/>
                <a:sym typeface="Montserrat Classic"/>
              </a:rPr>
              <a:t> </a:t>
            </a:r>
            <a:r>
              <a:rPr lang="sl-SI" sz="2799" dirty="0" smtClean="0">
                <a:solidFill>
                  <a:srgbClr val="000000"/>
                </a:solidFill>
                <a:latin typeface="Montserrat Classic"/>
                <a:ea typeface="Montserrat Classic"/>
                <a:cs typeface="Montserrat Classic"/>
                <a:sym typeface="Montserrat Classic"/>
              </a:rPr>
              <a:t>U</a:t>
            </a:r>
            <a:r>
              <a:rPr lang="en-US" sz="2799" dirty="0" smtClean="0">
                <a:solidFill>
                  <a:srgbClr val="000000"/>
                </a:solidFill>
                <a:latin typeface="Montserrat Classic"/>
                <a:ea typeface="Montserrat Classic"/>
                <a:cs typeface="Montserrat Classic"/>
                <a:sym typeface="Montserrat Classic"/>
              </a:rPr>
              <a:t>I </a:t>
            </a:r>
            <a:r>
              <a:rPr lang="en-US" sz="2799" dirty="0" err="1">
                <a:solidFill>
                  <a:srgbClr val="000000"/>
                </a:solidFill>
                <a:latin typeface="Montserrat Classic"/>
                <a:ea typeface="Montserrat Classic"/>
                <a:cs typeface="Montserrat Classic"/>
                <a:sym typeface="Montserrat Classic"/>
              </a:rPr>
              <a:t>za</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nadzor</a:t>
            </a:r>
            <a:r>
              <a:rPr lang="en-US" sz="2799" dirty="0">
                <a:solidFill>
                  <a:srgbClr val="000000"/>
                </a:solidFill>
                <a:latin typeface="Montserrat Classic"/>
                <a:ea typeface="Montserrat Classic"/>
                <a:cs typeface="Montserrat Classic"/>
                <a:sym typeface="Montserrat Classic"/>
              </a:rPr>
              <a:t> in </a:t>
            </a:r>
            <a:r>
              <a:rPr lang="en-US" sz="2799" dirty="0" err="1">
                <a:solidFill>
                  <a:srgbClr val="000000"/>
                </a:solidFill>
                <a:latin typeface="Montserrat Classic"/>
                <a:ea typeface="Montserrat Classic"/>
                <a:cs typeface="Montserrat Classic"/>
                <a:sym typeface="Montserrat Classic"/>
              </a:rPr>
              <a:t>upravljanje</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robotov</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ki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lahko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izvajajo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fizične</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naloge</a:t>
            </a:r>
            <a:r>
              <a:rPr lang="en-US" sz="2799" dirty="0">
                <a:solidFill>
                  <a:srgbClr val="000000"/>
                </a:solidFill>
                <a:latin typeface="Montserrat Classic"/>
                <a:ea typeface="Montserrat Classic"/>
                <a:cs typeface="Montserrat Classic"/>
                <a:sym typeface="Montserrat Classic"/>
              </a:rPr>
              <a:t>. </a:t>
            </a:r>
          </a:p>
          <a:p>
            <a:pPr marL="0" lvl="0" indent="0" algn="l">
              <a:lnSpc>
                <a:spcPts val="4199"/>
              </a:lnSpc>
              <a:spcBef>
                <a:spcPct val="0"/>
              </a:spcBef>
            </a:pPr>
            <a:endParaRPr lang="en-US" sz="2799" dirty="0">
              <a:solidFill>
                <a:srgbClr val="000000"/>
              </a:solidFill>
              <a:latin typeface="Montserrat Classic"/>
              <a:ea typeface="Montserrat Classic"/>
              <a:cs typeface="Montserrat Classic"/>
              <a:sym typeface="Montserrat Classic"/>
            </a:endParaRPr>
          </a:p>
        </p:txBody>
      </p:sp>
      <p:sp>
        <p:nvSpPr>
          <p:cNvPr id="9" name="TextBox 9"/>
          <p:cNvSpPr txBox="1"/>
          <p:nvPr/>
        </p:nvSpPr>
        <p:spPr>
          <a:xfrm>
            <a:off x="2713431" y="1060577"/>
            <a:ext cx="3860403" cy="1272159"/>
          </a:xfrm>
          <a:prstGeom prst="rect">
            <a:avLst/>
          </a:prstGeom>
        </p:spPr>
        <p:txBody>
          <a:bodyPr lIns="0" tIns="0" rIns="0" bIns="0" rtlCol="0" anchor="t">
            <a:spAutoFit/>
          </a:bodyPr>
          <a:lstStyle/>
          <a:p>
            <a:pPr marL="0" lvl="0" indent="0" algn="l">
              <a:lnSpc>
                <a:spcPts val="9393"/>
              </a:lnSpc>
            </a:pPr>
            <a:r>
              <a:rPr lang="en-US" sz="9300" b="1">
                <a:solidFill>
                  <a:srgbClr val="000000"/>
                </a:solidFill>
                <a:latin typeface="Bebas Neue Bold"/>
                <a:ea typeface="Bebas Neue Bold"/>
                <a:cs typeface="Bebas Neue Bold"/>
                <a:sym typeface="Bebas Neue Bold"/>
              </a:rPr>
              <a:t>robotika</a:t>
            </a:r>
          </a:p>
        </p:txBody>
      </p:sp>
      <p:sp>
        <p:nvSpPr>
          <p:cNvPr id="10" name="TextBox 10"/>
          <p:cNvSpPr txBox="1"/>
          <p:nvPr/>
        </p:nvSpPr>
        <p:spPr>
          <a:xfrm>
            <a:off x="1584163" y="5465656"/>
            <a:ext cx="6118937" cy="3444240"/>
          </a:xfrm>
          <a:prstGeom prst="rect">
            <a:avLst/>
          </a:prstGeom>
        </p:spPr>
        <p:txBody>
          <a:bodyPr lIns="0" tIns="0" rIns="0" bIns="0" rtlCol="0" anchor="t">
            <a:spAutoFit/>
          </a:bodyPr>
          <a:lstStyle/>
          <a:p>
            <a:pPr algn="ctr">
              <a:lnSpc>
                <a:spcPts val="3900"/>
              </a:lnSpc>
            </a:pPr>
            <a:r>
              <a:rPr lang="en-US" sz="2600" dirty="0">
                <a:solidFill>
                  <a:srgbClr val="000000"/>
                </a:solidFill>
                <a:latin typeface="Montserrat Classic"/>
                <a:ea typeface="Montserrat Classic"/>
                <a:cs typeface="Montserrat Classic"/>
                <a:sym typeface="Montserrat Classic"/>
              </a:rPr>
              <a:t>Primer: </a:t>
            </a:r>
          </a:p>
          <a:p>
            <a:pPr algn="ctr">
              <a:lnSpc>
                <a:spcPts val="3900"/>
              </a:lnSpc>
            </a:pPr>
            <a:r>
              <a:rPr lang="en-US" sz="2600" dirty="0" err="1">
                <a:solidFill>
                  <a:srgbClr val="000000"/>
                </a:solidFill>
                <a:latin typeface="Montserrat Classic"/>
                <a:ea typeface="Montserrat Classic"/>
                <a:cs typeface="Montserrat Classic"/>
                <a:sym typeface="Montserrat Classic"/>
              </a:rPr>
              <a:t>industrijski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roboti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varjenje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barvanje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sestavljanje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pakiranje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gospodinjski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roboti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sesanje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košenje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trave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čiščenje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servisni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roboti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strežejo</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hrano</a:t>
            </a:r>
            <a:r>
              <a:rPr lang="en-US" sz="2600" dirty="0">
                <a:solidFill>
                  <a:srgbClr val="000000"/>
                </a:solidFill>
                <a:latin typeface="Montserrat Classic"/>
                <a:ea typeface="Montserrat Classic"/>
                <a:cs typeface="Montserrat Classic"/>
                <a:sym typeface="Montserrat Classic"/>
              </a:rPr>
              <a:t> in </a:t>
            </a:r>
            <a:r>
              <a:rPr lang="en-US" sz="2600" dirty="0" err="1">
                <a:solidFill>
                  <a:srgbClr val="000000"/>
                </a:solidFill>
                <a:latin typeface="Montserrat Classic"/>
                <a:ea typeface="Montserrat Classic"/>
                <a:cs typeface="Montserrat Classic"/>
                <a:sym typeface="Montserrat Classic"/>
              </a:rPr>
              <a:t>pijačo</a:t>
            </a:r>
            <a:r>
              <a:rPr lang="en-US" sz="2600" dirty="0">
                <a:solidFill>
                  <a:srgbClr val="000000"/>
                </a:solidFill>
                <a:latin typeface="Montserrat Classic"/>
                <a:ea typeface="Montserrat Classic"/>
                <a:cs typeface="Montserrat Classic"/>
                <a:sym typeface="Montserrat Classic"/>
              </a:rPr>
              <a:t> v </a:t>
            </a:r>
            <a:r>
              <a:rPr lang="en-US" sz="2600" dirty="0" err="1">
                <a:solidFill>
                  <a:srgbClr val="000000"/>
                </a:solidFill>
                <a:latin typeface="Montserrat Classic"/>
                <a:ea typeface="Montserrat Classic"/>
                <a:cs typeface="Montserrat Classic"/>
                <a:sym typeface="Montserrat Classic"/>
              </a:rPr>
              <a:t>restavracijah</a:t>
            </a:r>
            <a:r>
              <a:rPr lang="en-US" sz="2600" dirty="0">
                <a:solidFill>
                  <a:srgbClr val="000000"/>
                </a:solidFill>
                <a:latin typeface="Montserrat Classic"/>
                <a:ea typeface="Montserrat Classic"/>
                <a:cs typeface="Montserrat Classic"/>
                <a:sym typeface="Montserrat Classic"/>
              </a:rPr>
              <a:t>).</a:t>
            </a:r>
          </a:p>
          <a:p>
            <a:pPr marL="0" lvl="0" indent="0" algn="l">
              <a:lnSpc>
                <a:spcPts val="3900"/>
              </a:lnSpc>
              <a:spcBef>
                <a:spcPct val="0"/>
              </a:spcBef>
            </a:pPr>
            <a:endParaRPr lang="en-US" sz="2600" dirty="0">
              <a:solidFill>
                <a:srgbClr val="000000"/>
              </a:solidFill>
              <a:latin typeface="Montserrat Classic"/>
              <a:ea typeface="Montserrat Classic"/>
              <a:cs typeface="Montserrat Classic"/>
              <a:sym typeface="Montserrat Classic"/>
            </a:endParaRPr>
          </a:p>
        </p:txBody>
      </p:sp>
      <p:sp>
        <p:nvSpPr>
          <p:cNvPr id="11" name="PoljeZBesedilom 10"/>
          <p:cNvSpPr txBox="1"/>
          <p:nvPr/>
        </p:nvSpPr>
        <p:spPr>
          <a:xfrm>
            <a:off x="10674339" y="1862788"/>
            <a:ext cx="6247896" cy="461665"/>
          </a:xfrm>
          <a:prstGeom prst="rect">
            <a:avLst/>
          </a:prstGeom>
          <a:noFill/>
        </p:spPr>
        <p:txBody>
          <a:bodyPr wrap="square" rtlCol="0">
            <a:spAutoFit/>
          </a:bodyPr>
          <a:lstStyle/>
          <a:p>
            <a:pPr algn="ctr"/>
            <a:r>
              <a:rPr lang="sl-SI" sz="2400" dirty="0" smtClean="0">
                <a:latin typeface="Montserrat Classic" panose="020B0604020202020204" charset="-18"/>
              </a:rPr>
              <a:t>Posnetek podjetja Boston Dynamics:</a:t>
            </a:r>
          </a:p>
        </p:txBody>
      </p:sp>
      <p:pic>
        <p:nvPicPr>
          <p:cNvPr id="13" name="-e1_QhJ1EhQ"/>
          <p:cNvPicPr>
            <a:picLocks noRot="1" noChangeAspect="1"/>
          </p:cNvPicPr>
          <p:nvPr>
            <a:videoFile r:link="rId1"/>
          </p:nvPr>
        </p:nvPicPr>
        <p:blipFill>
          <a:blip r:embed="rId10"/>
          <a:stretch>
            <a:fillRect/>
          </a:stretch>
        </p:blipFill>
        <p:spPr>
          <a:xfrm>
            <a:off x="9766615" y="2742116"/>
            <a:ext cx="8063344" cy="4664490"/>
          </a:xfrm>
          <a:prstGeom prst="rect">
            <a:avLst/>
          </a:prstGeom>
        </p:spPr>
      </p:pic>
      <p:pic>
        <p:nvPicPr>
          <p:cNvPr id="7" name="Robotik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14796" y="2770383"/>
            <a:ext cx="852003" cy="85200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6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8328080" y="-266699"/>
            <a:ext cx="10264719" cy="10578548"/>
            <a:chOff x="0" y="0"/>
            <a:chExt cx="2553879" cy="2840271"/>
          </a:xfrm>
        </p:grpSpPr>
        <p:sp>
          <p:nvSpPr>
            <p:cNvPr id="3" name="Freeform 3"/>
            <p:cNvSpPr/>
            <p:nvPr/>
          </p:nvSpPr>
          <p:spPr>
            <a:xfrm>
              <a:off x="0" y="0"/>
              <a:ext cx="2553879" cy="2840271"/>
            </a:xfrm>
            <a:custGeom>
              <a:avLst/>
              <a:gdLst/>
              <a:ahLst/>
              <a:cxnLst/>
              <a:rect l="l" t="t" r="r" b="b"/>
              <a:pathLst>
                <a:path w="2553879" h="2840271">
                  <a:moveTo>
                    <a:pt x="0" y="0"/>
                  </a:moveTo>
                  <a:lnTo>
                    <a:pt x="2553879" y="0"/>
                  </a:lnTo>
                  <a:lnTo>
                    <a:pt x="2553879" y="2840271"/>
                  </a:lnTo>
                  <a:lnTo>
                    <a:pt x="0" y="2840271"/>
                  </a:lnTo>
                  <a:close/>
                </a:path>
              </a:pathLst>
            </a:custGeom>
            <a:solidFill>
              <a:srgbClr val="FFFFFF"/>
            </a:solidFill>
          </p:spPr>
        </p:sp>
        <p:sp>
          <p:nvSpPr>
            <p:cNvPr id="4" name="TextBox 4"/>
            <p:cNvSpPr txBox="1"/>
            <p:nvPr/>
          </p:nvSpPr>
          <p:spPr>
            <a:xfrm>
              <a:off x="0" y="-38100"/>
              <a:ext cx="2553879"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128059" y="0"/>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1551192" y="3470157"/>
            <a:ext cx="6118937" cy="3770263"/>
          </a:xfrm>
          <a:prstGeom prst="rect">
            <a:avLst/>
          </a:prstGeom>
        </p:spPr>
        <p:txBody>
          <a:bodyPr lIns="0" tIns="0" rIns="0" bIns="0" rtlCol="0" anchor="t">
            <a:spAutoFit/>
          </a:bodyPr>
          <a:lstStyle/>
          <a:p>
            <a:pPr algn="ctr">
              <a:lnSpc>
                <a:spcPts val="4199"/>
              </a:lnSpc>
              <a:spcBef>
                <a:spcPct val="0"/>
              </a:spcBef>
            </a:pPr>
            <a:r>
              <a:rPr lang="en-US" sz="2799" dirty="0">
                <a:solidFill>
                  <a:srgbClr val="000000"/>
                </a:solidFill>
                <a:latin typeface="Montserrat Classic"/>
                <a:ea typeface="Montserrat Classic"/>
                <a:cs typeface="Montserrat Classic"/>
                <a:sym typeface="Montserrat Classic"/>
              </a:rPr>
              <a:t>Je </a:t>
            </a:r>
            <a:r>
              <a:rPr lang="en-US" sz="2799" dirty="0" err="1">
                <a:solidFill>
                  <a:srgbClr val="000000"/>
                </a:solidFill>
                <a:latin typeface="Montserrat Classic"/>
                <a:ea typeface="Montserrat Classic"/>
                <a:cs typeface="Montserrat Classic"/>
                <a:sym typeface="Montserrat Classic"/>
              </a:rPr>
              <a:t>podpodročje</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umetne</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inteligence</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kjer</a:t>
            </a:r>
            <a:r>
              <a:rPr lang="en-US" sz="2799" dirty="0">
                <a:solidFill>
                  <a:srgbClr val="000000"/>
                </a:solidFill>
                <a:latin typeface="Montserrat Classic"/>
                <a:ea typeface="Montserrat Classic"/>
                <a:cs typeface="Montserrat Classic"/>
                <a:sym typeface="Montserrat Classic"/>
              </a:rPr>
              <a:t> se </a:t>
            </a:r>
            <a:r>
              <a:rPr lang="en-US" sz="2799" dirty="0" err="1">
                <a:solidFill>
                  <a:srgbClr val="000000"/>
                </a:solidFill>
                <a:latin typeface="Montserrat Classic"/>
                <a:ea typeface="Montserrat Classic"/>
                <a:cs typeface="Montserrat Classic"/>
                <a:sym typeface="Montserrat Classic"/>
              </a:rPr>
              <a:t>računalniki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učijo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iz</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podatkov</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Niso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eksplicitno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programirani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za</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vsako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določeno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nalogo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ampak</a:t>
            </a:r>
            <a:r>
              <a:rPr lang="en-US" sz="2799" dirty="0">
                <a:solidFill>
                  <a:srgbClr val="000000"/>
                </a:solidFill>
                <a:latin typeface="Montserrat Classic"/>
                <a:ea typeface="Montserrat Classic"/>
                <a:cs typeface="Montserrat Classic"/>
                <a:sym typeface="Montserrat Classic"/>
              </a:rPr>
              <a:t> </a:t>
            </a:r>
            <a:r>
              <a:rPr lang="sl-SI" sz="2799" dirty="0" smtClean="0">
                <a:solidFill>
                  <a:srgbClr val="000000"/>
                </a:solidFill>
                <a:latin typeface="Montserrat Classic"/>
                <a:ea typeface="Montserrat Classic"/>
                <a:cs typeface="Montserrat Classic"/>
                <a:sym typeface="Montserrat Classic"/>
              </a:rPr>
              <a:t>se</a:t>
            </a:r>
            <a:r>
              <a:rPr lang="en-US" sz="2799" dirty="0" smtClean="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algoritmi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strojnega</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učenja</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izboljšujejo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skozi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izkušnje</a:t>
            </a:r>
            <a:r>
              <a:rPr lang="en-US" sz="2799" dirty="0">
                <a:solidFill>
                  <a:srgbClr val="000000"/>
                </a:solidFill>
                <a:latin typeface="Montserrat Classic"/>
                <a:ea typeface="Montserrat Classic"/>
                <a:cs typeface="Montserrat Classic"/>
                <a:sym typeface="Montserrat Classic"/>
              </a:rPr>
              <a:t>.</a:t>
            </a:r>
          </a:p>
        </p:txBody>
      </p:sp>
      <p:sp>
        <p:nvSpPr>
          <p:cNvPr id="8" name="TextBox 8"/>
          <p:cNvSpPr txBox="1"/>
          <p:nvPr/>
        </p:nvSpPr>
        <p:spPr>
          <a:xfrm>
            <a:off x="2713431" y="916152"/>
            <a:ext cx="3794460" cy="2481834"/>
          </a:xfrm>
          <a:prstGeom prst="rect">
            <a:avLst/>
          </a:prstGeom>
        </p:spPr>
        <p:txBody>
          <a:bodyPr lIns="0" tIns="0" rIns="0" bIns="0" rtlCol="0" anchor="t">
            <a:spAutoFit/>
          </a:bodyPr>
          <a:lstStyle/>
          <a:p>
            <a:pPr marL="0" lvl="0" indent="0" algn="ctr">
              <a:lnSpc>
                <a:spcPts val="9393"/>
              </a:lnSpc>
            </a:pPr>
            <a:r>
              <a:rPr lang="en-US" sz="9300" b="1">
                <a:solidFill>
                  <a:srgbClr val="000000"/>
                </a:solidFill>
                <a:latin typeface="Bebas Neue Bold"/>
                <a:ea typeface="Bebas Neue Bold"/>
                <a:cs typeface="Bebas Neue Bold"/>
                <a:sym typeface="Bebas Neue Bold"/>
              </a:rPr>
              <a:t>strojno učenje</a:t>
            </a:r>
          </a:p>
        </p:txBody>
      </p:sp>
      <p:sp>
        <p:nvSpPr>
          <p:cNvPr id="9" name="TextBox 9"/>
          <p:cNvSpPr txBox="1"/>
          <p:nvPr/>
        </p:nvSpPr>
        <p:spPr>
          <a:xfrm>
            <a:off x="1551192" y="7599621"/>
            <a:ext cx="6118937" cy="1958340"/>
          </a:xfrm>
          <a:prstGeom prst="rect">
            <a:avLst/>
          </a:prstGeom>
        </p:spPr>
        <p:txBody>
          <a:bodyPr lIns="0" tIns="0" rIns="0" bIns="0" rtlCol="0" anchor="t">
            <a:spAutoFit/>
          </a:bodyPr>
          <a:lstStyle/>
          <a:p>
            <a:pPr algn="ctr">
              <a:lnSpc>
                <a:spcPts val="3900"/>
              </a:lnSpc>
            </a:pPr>
            <a:r>
              <a:rPr lang="en-US" sz="2600" dirty="0" err="1">
                <a:solidFill>
                  <a:srgbClr val="000000"/>
                </a:solidFill>
                <a:latin typeface="Montserrat Classic"/>
                <a:ea typeface="Montserrat Classic"/>
                <a:cs typeface="Montserrat Classic"/>
                <a:sym typeface="Montserrat Classic"/>
              </a:rPr>
              <a:t>Primeri</a:t>
            </a:r>
            <a:r>
              <a:rPr lang="en-US" sz="2600" dirty="0">
                <a:solidFill>
                  <a:srgbClr val="000000"/>
                </a:solidFill>
                <a:latin typeface="Montserrat Classic"/>
                <a:ea typeface="Montserrat Classic"/>
                <a:cs typeface="Montserrat Classic"/>
                <a:sym typeface="Montserrat Classic"/>
              </a:rPr>
              <a:t>:</a:t>
            </a:r>
          </a:p>
          <a:p>
            <a:pPr algn="ctr">
              <a:lnSpc>
                <a:spcPts val="3900"/>
              </a:lnSpc>
              <a:spcBef>
                <a:spcPct val="0"/>
              </a:spcBef>
            </a:pPr>
            <a:r>
              <a:rPr lang="en-US" sz="2600" dirty="0" err="1">
                <a:solidFill>
                  <a:srgbClr val="000000"/>
                </a:solidFill>
                <a:latin typeface="Montserrat Classic"/>
                <a:ea typeface="Montserrat Classic"/>
                <a:cs typeface="Montserrat Classic"/>
                <a:sym typeface="Montserrat Classic"/>
              </a:rPr>
              <a:t>Samovozeča</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vozila</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prepoznavanje</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obrazov</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priporočilni</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sistemi</a:t>
            </a:r>
            <a:r>
              <a:rPr lang="en-US" sz="2600" dirty="0">
                <a:solidFill>
                  <a:srgbClr val="000000"/>
                </a:solidFill>
                <a:latin typeface="Montserrat Classic"/>
                <a:ea typeface="Montserrat Classic"/>
                <a:cs typeface="Montserrat Classic"/>
                <a:sym typeface="Montserrat Classic"/>
              </a:rPr>
              <a:t> (Netflix, </a:t>
            </a:r>
            <a:r>
              <a:rPr lang="en-US" sz="2600" dirty="0" err="1">
                <a:solidFill>
                  <a:srgbClr val="000000"/>
                </a:solidFill>
                <a:latin typeface="Montserrat Classic"/>
                <a:ea typeface="Montserrat Classic"/>
                <a:cs typeface="Montserrat Classic"/>
                <a:sym typeface="Montserrat Classic"/>
              </a:rPr>
              <a:t>družbena</a:t>
            </a:r>
            <a:r>
              <a:rPr lang="en-US" sz="2600" dirty="0">
                <a:solidFill>
                  <a:srgbClr val="000000"/>
                </a:solidFill>
                <a:latin typeface="Montserrat Classic"/>
                <a:ea typeface="Montserrat Classic"/>
                <a:cs typeface="Montserrat Classic"/>
                <a:sym typeface="Montserrat Classic"/>
              </a:rPr>
              <a:t> </a:t>
            </a:r>
            <a:r>
              <a:rPr lang="en-US" sz="2600" dirty="0" err="1">
                <a:solidFill>
                  <a:srgbClr val="000000"/>
                </a:solidFill>
                <a:latin typeface="Montserrat Classic"/>
                <a:ea typeface="Montserrat Classic"/>
                <a:cs typeface="Montserrat Classic"/>
                <a:sym typeface="Montserrat Classic"/>
              </a:rPr>
              <a:t>omrežja</a:t>
            </a:r>
            <a:r>
              <a:rPr lang="en-US" sz="2600" dirty="0">
                <a:solidFill>
                  <a:srgbClr val="000000"/>
                </a:solidFill>
                <a:latin typeface="Montserrat Classic"/>
                <a:ea typeface="Montserrat Classic"/>
                <a:cs typeface="Montserrat Classic"/>
                <a:sym typeface="Montserrat Classic"/>
              </a:rPr>
              <a:t>)</a:t>
            </a:r>
          </a:p>
        </p:txBody>
      </p:sp>
      <p:pic>
        <p:nvPicPr>
          <p:cNvPr id="1026" name="Picture 2" descr="https://media-private.canva.com/M5pZ4/MAGcWyM5pZ4/1/p.jpg?X-Amz-Algorithm=AWS4-HMAC-SHA256&amp;X-Amz-Credential=AKIAJWF6QO3UH4PAAJ6Q%2F20250115%2Fus-east-1%2Fs3%2Faws4_request&amp;X-Amz-Date=20250115T150623Z&amp;X-Amz-Expires=86303&amp;X-Amz-Signature=76c79d0debf34d33fe38baadd1ada1bffce86e27702e45e9738d342afb4e70e2&amp;X-Amz-SignedHeaders=host%3Bx-amz-expected-bucket-owner&amp;response-expires=Thu%2C%2016%20Jan%202025%2015%3A04%3A46%20GM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1860" y="1756891"/>
            <a:ext cx="8195041" cy="536416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6"/>
          <p:cNvSpPr/>
          <p:nvPr/>
        </p:nvSpPr>
        <p:spPr>
          <a:xfrm>
            <a:off x="13944600" y="7230555"/>
            <a:ext cx="4461293" cy="3006580"/>
          </a:xfrm>
          <a:custGeom>
            <a:avLst/>
            <a:gdLst/>
            <a:ahLst/>
            <a:cxnLst/>
            <a:rect l="l" t="t" r="r" b="b"/>
            <a:pathLst>
              <a:path w="9338093" h="5486129">
                <a:moveTo>
                  <a:pt x="0" y="0"/>
                </a:moveTo>
                <a:lnTo>
                  <a:pt x="9338093" y="0"/>
                </a:lnTo>
                <a:lnTo>
                  <a:pt x="9338093" y="5486129"/>
                </a:lnTo>
                <a:lnTo>
                  <a:pt x="0" y="54861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6" name="Strojno ucenj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9584" y="2857500"/>
            <a:ext cx="907314" cy="90731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8949907" y="-362684"/>
            <a:ext cx="9696760" cy="10784153"/>
            <a:chOff x="0" y="0"/>
            <a:chExt cx="2553879" cy="2840271"/>
          </a:xfrm>
        </p:grpSpPr>
        <p:sp>
          <p:nvSpPr>
            <p:cNvPr id="3" name="Freeform 3"/>
            <p:cNvSpPr/>
            <p:nvPr/>
          </p:nvSpPr>
          <p:spPr>
            <a:xfrm>
              <a:off x="0" y="0"/>
              <a:ext cx="2553879" cy="2840271"/>
            </a:xfrm>
            <a:custGeom>
              <a:avLst/>
              <a:gdLst/>
              <a:ahLst/>
              <a:cxnLst/>
              <a:rect l="l" t="t" r="r" b="b"/>
              <a:pathLst>
                <a:path w="2553879" h="2840271">
                  <a:moveTo>
                    <a:pt x="0" y="0"/>
                  </a:moveTo>
                  <a:lnTo>
                    <a:pt x="2553879" y="0"/>
                  </a:lnTo>
                  <a:lnTo>
                    <a:pt x="2553879" y="2840271"/>
                  </a:lnTo>
                  <a:lnTo>
                    <a:pt x="0" y="2840271"/>
                  </a:lnTo>
                  <a:close/>
                </a:path>
              </a:pathLst>
            </a:custGeom>
            <a:solidFill>
              <a:srgbClr val="FFFFFF"/>
            </a:solidFill>
          </p:spPr>
        </p:sp>
        <p:sp>
          <p:nvSpPr>
            <p:cNvPr id="4" name="TextBox 4"/>
            <p:cNvSpPr txBox="1"/>
            <p:nvPr/>
          </p:nvSpPr>
          <p:spPr>
            <a:xfrm>
              <a:off x="0" y="-38100"/>
              <a:ext cx="2553879" cy="28783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128059" y="0"/>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TextBox 7"/>
          <p:cNvSpPr txBox="1"/>
          <p:nvPr/>
        </p:nvSpPr>
        <p:spPr>
          <a:xfrm>
            <a:off x="512596" y="4440256"/>
            <a:ext cx="8080730" cy="3231654"/>
          </a:xfrm>
          <a:prstGeom prst="rect">
            <a:avLst/>
          </a:prstGeom>
        </p:spPr>
        <p:txBody>
          <a:bodyPr lIns="0" tIns="0" rIns="0" bIns="0" rtlCol="0" anchor="t">
            <a:spAutoFit/>
          </a:bodyPr>
          <a:lstStyle/>
          <a:p>
            <a:pPr algn="ctr">
              <a:lnSpc>
                <a:spcPts val="4199"/>
              </a:lnSpc>
              <a:spcBef>
                <a:spcPct val="0"/>
              </a:spcBef>
            </a:pPr>
            <a:r>
              <a:rPr lang="en-US" sz="2799" dirty="0" smtClean="0">
                <a:solidFill>
                  <a:srgbClr val="000000"/>
                </a:solidFill>
                <a:latin typeface="Montserrat Classic"/>
                <a:ea typeface="Montserrat Classic"/>
                <a:cs typeface="Montserrat Classic"/>
                <a:sym typeface="Montserrat Classic"/>
              </a:rPr>
              <a:t>NLP</a:t>
            </a:r>
            <a:r>
              <a:rPr lang="sl-SI" sz="2799" dirty="0" smtClean="0">
                <a:solidFill>
                  <a:srgbClr val="000000"/>
                </a:solidFill>
                <a:latin typeface="Montserrat Classic"/>
                <a:ea typeface="Montserrat Classic"/>
                <a:cs typeface="Montserrat Classic"/>
                <a:sym typeface="Montserrat Classic"/>
              </a:rPr>
              <a:t> (</a:t>
            </a:r>
            <a:r>
              <a:rPr lang="sl-SI" sz="2799" dirty="0" err="1" smtClean="0">
                <a:solidFill>
                  <a:srgbClr val="000000"/>
                </a:solidFill>
                <a:latin typeface="Montserrat Classic"/>
                <a:ea typeface="Montserrat Classic"/>
                <a:cs typeface="Montserrat Classic"/>
                <a:sym typeface="Montserrat Classic"/>
              </a:rPr>
              <a:t>Natural</a:t>
            </a:r>
            <a:r>
              <a:rPr lang="sl-SI" sz="2799" dirty="0" smtClean="0">
                <a:solidFill>
                  <a:srgbClr val="000000"/>
                </a:solidFill>
                <a:latin typeface="Montserrat Classic"/>
                <a:ea typeface="Montserrat Classic"/>
                <a:cs typeface="Montserrat Classic"/>
                <a:sym typeface="Montserrat Classic"/>
              </a:rPr>
              <a:t> </a:t>
            </a:r>
            <a:r>
              <a:rPr lang="sl-SI" sz="2799" dirty="0" err="1" smtClean="0">
                <a:solidFill>
                  <a:srgbClr val="000000"/>
                </a:solidFill>
                <a:latin typeface="Montserrat Classic"/>
                <a:ea typeface="Montserrat Classic"/>
                <a:cs typeface="Montserrat Classic"/>
                <a:sym typeface="Montserrat Classic"/>
              </a:rPr>
              <a:t>Language</a:t>
            </a:r>
            <a:r>
              <a:rPr lang="sl-SI" sz="2799" dirty="0" smtClean="0">
                <a:solidFill>
                  <a:srgbClr val="000000"/>
                </a:solidFill>
                <a:latin typeface="Montserrat Classic"/>
                <a:ea typeface="Montserrat Classic"/>
                <a:cs typeface="Montserrat Classic"/>
                <a:sym typeface="Montserrat Classic"/>
              </a:rPr>
              <a:t> </a:t>
            </a:r>
            <a:r>
              <a:rPr lang="sl-SI" sz="2799" dirty="0" err="1" smtClean="0">
                <a:solidFill>
                  <a:srgbClr val="000000"/>
                </a:solidFill>
                <a:latin typeface="Montserrat Classic"/>
                <a:ea typeface="Montserrat Classic"/>
                <a:cs typeface="Montserrat Classic"/>
                <a:sym typeface="Montserrat Classic"/>
              </a:rPr>
              <a:t>Processing</a:t>
            </a:r>
            <a:r>
              <a:rPr lang="sl-SI" sz="2799" dirty="0" smtClean="0">
                <a:solidFill>
                  <a:srgbClr val="000000"/>
                </a:solidFill>
                <a:latin typeface="Montserrat Classic"/>
                <a:ea typeface="Montserrat Classic"/>
                <a:cs typeface="Montserrat Classic"/>
                <a:sym typeface="Montserrat Classic"/>
              </a:rPr>
              <a:t>)</a:t>
            </a:r>
            <a:r>
              <a:rPr lang="en-US" sz="2799" dirty="0" smtClean="0">
                <a:solidFill>
                  <a:srgbClr val="000000"/>
                </a:solidFill>
                <a:latin typeface="Montserrat Classic"/>
                <a:ea typeface="Montserrat Classic"/>
                <a:cs typeface="Montserrat Classic"/>
                <a:sym typeface="Montserrat Classic"/>
              </a:rPr>
              <a:t> </a:t>
            </a:r>
            <a:r>
              <a:rPr lang="en-US" sz="2799" dirty="0">
                <a:solidFill>
                  <a:srgbClr val="000000"/>
                </a:solidFill>
                <a:latin typeface="Montserrat Classic"/>
                <a:ea typeface="Montserrat Classic"/>
                <a:cs typeface="Montserrat Classic"/>
                <a:sym typeface="Montserrat Classic"/>
              </a:rPr>
              <a:t>se </a:t>
            </a:r>
            <a:r>
              <a:rPr lang="en-US" sz="2799" dirty="0" err="1">
                <a:solidFill>
                  <a:srgbClr val="000000"/>
                </a:solidFill>
                <a:latin typeface="Montserrat Classic"/>
                <a:ea typeface="Montserrat Classic"/>
                <a:cs typeface="Montserrat Classic"/>
                <a:sym typeface="Montserrat Classic"/>
              </a:rPr>
              <a:t>ukvarja</a:t>
            </a:r>
            <a:r>
              <a:rPr lang="en-US" sz="2799" dirty="0">
                <a:solidFill>
                  <a:srgbClr val="000000"/>
                </a:solidFill>
                <a:latin typeface="Montserrat Classic"/>
                <a:ea typeface="Montserrat Classic"/>
                <a:cs typeface="Montserrat Classic"/>
                <a:sym typeface="Montserrat Classic"/>
              </a:rPr>
              <a:t> z </a:t>
            </a:r>
            <a:r>
              <a:rPr lang="en-US" sz="2799" dirty="0" err="1">
                <a:solidFill>
                  <a:srgbClr val="000000"/>
                </a:solidFill>
                <a:latin typeface="Montserrat Classic"/>
                <a:ea typeface="Montserrat Classic"/>
                <a:cs typeface="Montserrat Classic"/>
                <a:sym typeface="Montserrat Classic"/>
              </a:rPr>
              <a:t>interakcijo</a:t>
            </a:r>
            <a:r>
              <a:rPr lang="en-US" sz="2799" dirty="0">
                <a:solidFill>
                  <a:srgbClr val="000000"/>
                </a:solidFill>
                <a:latin typeface="Montserrat Classic"/>
                <a:ea typeface="Montserrat Classic"/>
                <a:cs typeface="Montserrat Classic"/>
                <a:sym typeface="Montserrat Classic"/>
              </a:rPr>
              <a:t> med </a:t>
            </a:r>
            <a:r>
              <a:rPr lang="en-US" sz="2799" dirty="0" err="1">
                <a:solidFill>
                  <a:srgbClr val="000000"/>
                </a:solidFill>
                <a:latin typeface="Montserrat Classic"/>
                <a:ea typeface="Montserrat Classic"/>
                <a:cs typeface="Montserrat Classic"/>
                <a:sym typeface="Montserrat Classic"/>
              </a:rPr>
              <a:t>računalniki</a:t>
            </a:r>
            <a:r>
              <a:rPr lang="en-US" sz="2799" dirty="0">
                <a:solidFill>
                  <a:srgbClr val="000000"/>
                </a:solidFill>
                <a:latin typeface="Montserrat Classic"/>
                <a:ea typeface="Montserrat Classic"/>
                <a:cs typeface="Montserrat Classic"/>
                <a:sym typeface="Montserrat Classic"/>
              </a:rPr>
              <a:t> in </a:t>
            </a:r>
            <a:r>
              <a:rPr lang="en-US" sz="2799" dirty="0" err="1">
                <a:solidFill>
                  <a:srgbClr val="000000"/>
                </a:solidFill>
                <a:latin typeface="Montserrat Classic"/>
                <a:ea typeface="Montserrat Classic"/>
                <a:cs typeface="Montserrat Classic"/>
                <a:sym typeface="Montserrat Classic"/>
              </a:rPr>
              <a:t>človeškim</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jezikom</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Cilj</a:t>
            </a:r>
            <a:r>
              <a:rPr lang="en-US" sz="2799" dirty="0">
                <a:solidFill>
                  <a:srgbClr val="000000"/>
                </a:solidFill>
                <a:latin typeface="Montserrat Classic"/>
                <a:ea typeface="Montserrat Classic"/>
                <a:cs typeface="Montserrat Classic"/>
                <a:sym typeface="Montserrat Classic"/>
              </a:rPr>
              <a:t> NLP je </a:t>
            </a:r>
            <a:r>
              <a:rPr lang="en-US" sz="2799" dirty="0" err="1">
                <a:solidFill>
                  <a:srgbClr val="000000"/>
                </a:solidFill>
                <a:latin typeface="Montserrat Classic"/>
                <a:ea typeface="Montserrat Classic"/>
                <a:cs typeface="Montserrat Classic"/>
                <a:sym typeface="Montserrat Classic"/>
              </a:rPr>
              <a:t>omogočiti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računalnikom</a:t>
            </a:r>
            <a:r>
              <a:rPr lang="en-US" sz="2799" dirty="0">
                <a:solidFill>
                  <a:srgbClr val="000000"/>
                </a:solidFill>
                <a:latin typeface="Montserrat Classic"/>
                <a:ea typeface="Montserrat Classic"/>
                <a:cs typeface="Montserrat Classic"/>
                <a:sym typeface="Montserrat Classic"/>
              </a:rPr>
              <a:t>, da </a:t>
            </a:r>
            <a:r>
              <a:rPr lang="en-US" sz="2799" dirty="0" err="1">
                <a:solidFill>
                  <a:srgbClr val="000000"/>
                </a:solidFill>
                <a:latin typeface="Montserrat Classic"/>
                <a:ea typeface="Montserrat Classic"/>
                <a:cs typeface="Montserrat Classic"/>
                <a:sym typeface="Montserrat Classic"/>
              </a:rPr>
              <a:t>razumejo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interpretirajo</a:t>
            </a:r>
            <a:r>
              <a:rPr lang="en-US" sz="2799" dirty="0">
                <a:solidFill>
                  <a:srgbClr val="000000"/>
                </a:solidFill>
                <a:latin typeface="Montserrat Classic"/>
                <a:ea typeface="Montserrat Classic"/>
                <a:cs typeface="Montserrat Classic"/>
                <a:sym typeface="Montserrat Classic"/>
              </a:rPr>
              <a:t> in </a:t>
            </a:r>
            <a:r>
              <a:rPr lang="en-US" sz="2799" dirty="0" err="1">
                <a:solidFill>
                  <a:srgbClr val="000000"/>
                </a:solidFill>
                <a:latin typeface="Montserrat Classic"/>
                <a:ea typeface="Montserrat Classic"/>
                <a:cs typeface="Montserrat Classic"/>
                <a:sym typeface="Montserrat Classic"/>
              </a:rPr>
              <a:t>generirajo</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človeški</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jezik</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na</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način</a:t>
            </a:r>
            <a:r>
              <a:rPr lang="en-US" sz="2799" dirty="0">
                <a:solidFill>
                  <a:srgbClr val="000000"/>
                </a:solidFill>
                <a:latin typeface="Montserrat Classic"/>
                <a:ea typeface="Montserrat Classic"/>
                <a:cs typeface="Montserrat Classic"/>
                <a:sym typeface="Montserrat Classic"/>
              </a:rPr>
              <a:t>, </a:t>
            </a:r>
            <a:r>
              <a:rPr lang="en-US" sz="2799" dirty="0" err="1">
                <a:solidFill>
                  <a:srgbClr val="000000"/>
                </a:solidFill>
                <a:latin typeface="Montserrat Classic"/>
                <a:ea typeface="Montserrat Classic"/>
                <a:cs typeface="Montserrat Classic"/>
                <a:sym typeface="Montserrat Classic"/>
              </a:rPr>
              <a:t>ki</a:t>
            </a:r>
            <a:r>
              <a:rPr lang="en-US" sz="2799" dirty="0">
                <a:solidFill>
                  <a:srgbClr val="000000"/>
                </a:solidFill>
                <a:latin typeface="Montserrat Classic"/>
                <a:ea typeface="Montserrat Classic"/>
                <a:cs typeface="Montserrat Classic"/>
                <a:sym typeface="Montserrat Classic"/>
              </a:rPr>
              <a:t> je </a:t>
            </a:r>
            <a:r>
              <a:rPr lang="en-US" sz="2799" dirty="0" err="1">
                <a:solidFill>
                  <a:srgbClr val="000000"/>
                </a:solidFill>
                <a:latin typeface="Montserrat Classic"/>
                <a:ea typeface="Montserrat Classic"/>
                <a:cs typeface="Montserrat Classic"/>
                <a:sym typeface="Montserrat Classic"/>
              </a:rPr>
              <a:t>smiseln</a:t>
            </a:r>
            <a:r>
              <a:rPr lang="en-US" sz="2799" dirty="0">
                <a:solidFill>
                  <a:srgbClr val="000000"/>
                </a:solidFill>
                <a:latin typeface="Montserrat Classic"/>
                <a:ea typeface="Montserrat Classic"/>
                <a:cs typeface="Montserrat Classic"/>
                <a:sym typeface="Montserrat Classic"/>
              </a:rPr>
              <a:t> in </a:t>
            </a:r>
            <a:r>
              <a:rPr lang="en-US" sz="2799" dirty="0" err="1">
                <a:solidFill>
                  <a:srgbClr val="000000"/>
                </a:solidFill>
                <a:latin typeface="Montserrat Classic"/>
                <a:ea typeface="Montserrat Classic"/>
                <a:cs typeface="Montserrat Classic"/>
                <a:sym typeface="Montserrat Classic"/>
              </a:rPr>
              <a:t>uporaben</a:t>
            </a:r>
            <a:r>
              <a:rPr lang="en-US" sz="2799" dirty="0">
                <a:solidFill>
                  <a:srgbClr val="000000"/>
                </a:solidFill>
                <a:latin typeface="Montserrat Classic"/>
                <a:ea typeface="Montserrat Classic"/>
                <a:cs typeface="Montserrat Classic"/>
                <a:sym typeface="Montserrat Classic"/>
              </a:rPr>
              <a:t>. </a:t>
            </a:r>
          </a:p>
        </p:txBody>
      </p:sp>
      <p:sp>
        <p:nvSpPr>
          <p:cNvPr id="8" name="TextBox 8"/>
          <p:cNvSpPr txBox="1"/>
          <p:nvPr/>
        </p:nvSpPr>
        <p:spPr>
          <a:xfrm>
            <a:off x="1707806" y="739521"/>
            <a:ext cx="5690310" cy="3308598"/>
          </a:xfrm>
          <a:prstGeom prst="rect">
            <a:avLst/>
          </a:prstGeom>
        </p:spPr>
        <p:txBody>
          <a:bodyPr lIns="0" tIns="0" rIns="0" bIns="0" rtlCol="0" anchor="t">
            <a:spAutoFit/>
          </a:bodyPr>
          <a:lstStyle/>
          <a:p>
            <a:pPr algn="ctr">
              <a:lnSpc>
                <a:spcPts val="8584"/>
              </a:lnSpc>
            </a:pPr>
            <a:r>
              <a:rPr lang="sl-SI" sz="8499" b="1" dirty="0" smtClean="0">
                <a:solidFill>
                  <a:srgbClr val="000000"/>
                </a:solidFill>
                <a:latin typeface="Bebas Neue Bold"/>
                <a:ea typeface="Bebas Neue Bold"/>
                <a:cs typeface="Bebas Neue Bold"/>
                <a:sym typeface="Bebas Neue Bold"/>
              </a:rPr>
              <a:t>OBDELAVA</a:t>
            </a:r>
          </a:p>
          <a:p>
            <a:pPr algn="ctr">
              <a:lnSpc>
                <a:spcPts val="8584"/>
              </a:lnSpc>
            </a:pPr>
            <a:r>
              <a:rPr lang="sl-SI" sz="8499" b="1" dirty="0" smtClean="0">
                <a:solidFill>
                  <a:srgbClr val="000000"/>
                </a:solidFill>
                <a:latin typeface="Bebas Neue Bold"/>
                <a:ea typeface="Bebas Neue Bold"/>
                <a:cs typeface="Bebas Neue Bold"/>
                <a:sym typeface="Bebas Neue Bold"/>
              </a:rPr>
              <a:t>NARAVNEGA</a:t>
            </a:r>
          </a:p>
          <a:p>
            <a:pPr algn="ctr">
              <a:lnSpc>
                <a:spcPts val="8584"/>
              </a:lnSpc>
            </a:pPr>
            <a:r>
              <a:rPr lang="sl-SI" sz="8499" b="1" dirty="0" smtClean="0">
                <a:solidFill>
                  <a:srgbClr val="000000"/>
                </a:solidFill>
                <a:latin typeface="Bebas Neue Bold"/>
                <a:ea typeface="Bebas Neue Bold"/>
                <a:cs typeface="Bebas Neue Bold"/>
                <a:sym typeface="Bebas Neue Bold"/>
              </a:rPr>
              <a:t>JEZIKA</a:t>
            </a:r>
            <a:endParaRPr lang="en-US" sz="8499" b="1" dirty="0">
              <a:solidFill>
                <a:srgbClr val="000000"/>
              </a:solidFill>
              <a:latin typeface="Bebas Neue Bold"/>
              <a:ea typeface="Bebas Neue Bold"/>
              <a:cs typeface="Bebas Neue Bold"/>
              <a:sym typeface="Bebas Neue Bold"/>
            </a:endParaRPr>
          </a:p>
        </p:txBody>
      </p:sp>
      <p:sp>
        <p:nvSpPr>
          <p:cNvPr id="9" name="TextBox 9"/>
          <p:cNvSpPr txBox="1"/>
          <p:nvPr/>
        </p:nvSpPr>
        <p:spPr>
          <a:xfrm>
            <a:off x="652724" y="8251876"/>
            <a:ext cx="7800474" cy="1692771"/>
          </a:xfrm>
          <a:prstGeom prst="rect">
            <a:avLst/>
          </a:prstGeom>
        </p:spPr>
        <p:txBody>
          <a:bodyPr lIns="0" tIns="0" rIns="0" bIns="0" rtlCol="0" anchor="t">
            <a:spAutoFit/>
          </a:bodyPr>
          <a:lstStyle/>
          <a:p>
            <a:pPr algn="ctr">
              <a:lnSpc>
                <a:spcPts val="3299"/>
              </a:lnSpc>
            </a:pPr>
            <a:r>
              <a:rPr lang="en-US" sz="2199" dirty="0" err="1">
                <a:solidFill>
                  <a:srgbClr val="000000"/>
                </a:solidFill>
                <a:latin typeface="Montserrat Classic"/>
                <a:ea typeface="Montserrat Classic"/>
                <a:cs typeface="Montserrat Classic"/>
                <a:sym typeface="Montserrat Classic"/>
              </a:rPr>
              <a:t>Primeri</a:t>
            </a:r>
            <a:r>
              <a:rPr lang="en-US" sz="2199" dirty="0">
                <a:solidFill>
                  <a:srgbClr val="000000"/>
                </a:solidFill>
                <a:latin typeface="Montserrat Classic"/>
                <a:ea typeface="Montserrat Classic"/>
                <a:cs typeface="Montserrat Classic"/>
                <a:sym typeface="Montserrat Classic"/>
              </a:rPr>
              <a:t>:</a:t>
            </a:r>
          </a:p>
          <a:p>
            <a:pPr algn="ctr">
              <a:lnSpc>
                <a:spcPts val="3299"/>
              </a:lnSpc>
            </a:pPr>
            <a:r>
              <a:rPr lang="en-US" sz="2199" dirty="0" err="1">
                <a:solidFill>
                  <a:srgbClr val="000000"/>
                </a:solidFill>
                <a:latin typeface="Montserrat Classic"/>
                <a:ea typeface="Montserrat Classic"/>
                <a:cs typeface="Montserrat Classic"/>
                <a:sym typeface="Montserrat Classic"/>
              </a:rPr>
              <a:t>Virtualni</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asistenti</a:t>
            </a:r>
            <a:r>
              <a:rPr lang="en-US" sz="2199" dirty="0">
                <a:solidFill>
                  <a:srgbClr val="000000"/>
                </a:solidFill>
                <a:latin typeface="Montserrat Classic"/>
                <a:ea typeface="Montserrat Classic"/>
                <a:cs typeface="Montserrat Classic"/>
                <a:sym typeface="Montserrat Classic"/>
              </a:rPr>
              <a:t> - Siri, Google assistant, Alexa</a:t>
            </a:r>
          </a:p>
          <a:p>
            <a:pPr algn="ctr">
              <a:lnSpc>
                <a:spcPts val="3299"/>
              </a:lnSpc>
            </a:pPr>
            <a:r>
              <a:rPr lang="en-US" sz="2199" dirty="0" err="1">
                <a:solidFill>
                  <a:srgbClr val="000000"/>
                </a:solidFill>
                <a:latin typeface="Montserrat Classic"/>
                <a:ea typeface="Montserrat Classic"/>
                <a:cs typeface="Montserrat Classic"/>
                <a:sym typeface="Montserrat Classic"/>
              </a:rPr>
              <a:t>Samodejno</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dopolnjevanje</a:t>
            </a:r>
            <a:r>
              <a:rPr lang="en-US" sz="2199" dirty="0">
                <a:solidFill>
                  <a:srgbClr val="000000"/>
                </a:solidFill>
                <a:latin typeface="Montserrat Classic"/>
                <a:ea typeface="Montserrat Classic"/>
                <a:cs typeface="Montserrat Classic"/>
                <a:sym typeface="Montserrat Classic"/>
              </a:rPr>
              <a:t> </a:t>
            </a:r>
            <a:r>
              <a:rPr lang="en-US" sz="2199" dirty="0" err="1">
                <a:solidFill>
                  <a:srgbClr val="000000"/>
                </a:solidFill>
                <a:latin typeface="Montserrat Classic"/>
                <a:ea typeface="Montserrat Classic"/>
                <a:cs typeface="Montserrat Classic"/>
                <a:sym typeface="Montserrat Classic"/>
              </a:rPr>
              <a:t>besedil</a:t>
            </a:r>
            <a:r>
              <a:rPr lang="en-US" sz="2199" dirty="0">
                <a:solidFill>
                  <a:srgbClr val="000000"/>
                </a:solidFill>
                <a:latin typeface="Montserrat Classic"/>
                <a:ea typeface="Montserrat Classic"/>
                <a:cs typeface="Montserrat Classic"/>
                <a:sym typeface="Montserrat Classic"/>
              </a:rPr>
              <a:t> </a:t>
            </a:r>
            <a:r>
              <a:rPr lang="sl-SI" sz="2199" dirty="0" smtClean="0">
                <a:solidFill>
                  <a:srgbClr val="000000"/>
                </a:solidFill>
                <a:latin typeface="Montserrat Classic"/>
                <a:ea typeface="Montserrat Classic"/>
                <a:cs typeface="Montserrat Classic"/>
                <a:sym typeface="Montserrat Classic"/>
              </a:rPr>
              <a:t>v </a:t>
            </a:r>
            <a:r>
              <a:rPr lang="en-US" sz="2199" dirty="0" smtClean="0">
                <a:solidFill>
                  <a:srgbClr val="000000"/>
                </a:solidFill>
                <a:latin typeface="Montserrat Classic"/>
                <a:ea typeface="Montserrat Classic"/>
                <a:cs typeface="Montserrat Classic"/>
                <a:sym typeface="Montserrat Classic"/>
              </a:rPr>
              <a:t>e-</a:t>
            </a:r>
            <a:r>
              <a:rPr lang="en-US" sz="2199" dirty="0" err="1" smtClean="0">
                <a:solidFill>
                  <a:srgbClr val="000000"/>
                </a:solidFill>
                <a:latin typeface="Montserrat Classic"/>
                <a:ea typeface="Montserrat Classic"/>
                <a:cs typeface="Montserrat Classic"/>
                <a:sym typeface="Montserrat Classic"/>
              </a:rPr>
              <a:t>mailih</a:t>
            </a:r>
            <a:endParaRPr lang="en-US" sz="2199" dirty="0">
              <a:solidFill>
                <a:srgbClr val="000000"/>
              </a:solidFill>
              <a:latin typeface="Montserrat Classic"/>
              <a:ea typeface="Montserrat Classic"/>
              <a:cs typeface="Montserrat Classic"/>
              <a:sym typeface="Montserrat Classic"/>
            </a:endParaRPr>
          </a:p>
          <a:p>
            <a:pPr algn="ctr">
              <a:lnSpc>
                <a:spcPts val="3299"/>
              </a:lnSpc>
              <a:spcBef>
                <a:spcPct val="0"/>
              </a:spcBef>
            </a:pPr>
            <a:endParaRPr lang="en-US" sz="2199" dirty="0">
              <a:solidFill>
                <a:srgbClr val="000000"/>
              </a:solidFill>
              <a:latin typeface="Montserrat Classic"/>
              <a:ea typeface="Montserrat Classic"/>
              <a:cs typeface="Montserrat Classic"/>
              <a:sym typeface="Montserrat Classic"/>
            </a:endParaRPr>
          </a:p>
        </p:txBody>
      </p:sp>
      <p:sp>
        <p:nvSpPr>
          <p:cNvPr id="10" name="Freeform 6"/>
          <p:cNvSpPr/>
          <p:nvPr/>
        </p:nvSpPr>
        <p:spPr>
          <a:xfrm>
            <a:off x="14020800" y="7295329"/>
            <a:ext cx="4461293" cy="3006580"/>
          </a:xfrm>
          <a:custGeom>
            <a:avLst/>
            <a:gdLst/>
            <a:ahLst/>
            <a:cxnLst/>
            <a:rect l="l" t="t" r="r" b="b"/>
            <a:pathLst>
              <a:path w="9338093" h="5486129">
                <a:moveTo>
                  <a:pt x="0" y="0"/>
                </a:moveTo>
                <a:lnTo>
                  <a:pt x="9338093" y="0"/>
                </a:lnTo>
                <a:lnTo>
                  <a:pt x="9338093" y="5486129"/>
                </a:lnTo>
                <a:lnTo>
                  <a:pt x="0" y="5486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6" name="Slika 5"/>
          <p:cNvPicPr>
            <a:picLocks noChangeAspect="1"/>
          </p:cNvPicPr>
          <p:nvPr/>
        </p:nvPicPr>
        <p:blipFill>
          <a:blip r:embed="rId9"/>
          <a:stretch>
            <a:fillRect/>
          </a:stretch>
        </p:blipFill>
        <p:spPr>
          <a:xfrm>
            <a:off x="9619010" y="2095500"/>
            <a:ext cx="8358554" cy="4724400"/>
          </a:xfrm>
          <a:prstGeom prst="rect">
            <a:avLst/>
          </a:prstGeom>
        </p:spPr>
      </p:pic>
      <p:pic>
        <p:nvPicPr>
          <p:cNvPr id="11" name="Obdelava naravnega jezi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3222" y="2724873"/>
            <a:ext cx="859004" cy="8590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9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sp>
        <p:nvSpPr>
          <p:cNvPr id="2" name="Freeform 2"/>
          <p:cNvSpPr/>
          <p:nvPr/>
        </p:nvSpPr>
        <p:spPr>
          <a:xfrm>
            <a:off x="1289073" y="2519232"/>
            <a:ext cx="5881193" cy="5851787"/>
          </a:xfrm>
          <a:custGeom>
            <a:avLst/>
            <a:gdLst/>
            <a:ahLst/>
            <a:cxnLst/>
            <a:rect l="l" t="t" r="r" b="b"/>
            <a:pathLst>
              <a:path w="5881193" h="5851787">
                <a:moveTo>
                  <a:pt x="0" y="0"/>
                </a:moveTo>
                <a:lnTo>
                  <a:pt x="5881193" y="0"/>
                </a:lnTo>
                <a:lnTo>
                  <a:pt x="5881193" y="5851787"/>
                </a:lnTo>
                <a:lnTo>
                  <a:pt x="0" y="58517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TextBox 3"/>
          <p:cNvSpPr txBox="1"/>
          <p:nvPr/>
        </p:nvSpPr>
        <p:spPr>
          <a:xfrm>
            <a:off x="8187832" y="2385277"/>
            <a:ext cx="7958219" cy="2181225"/>
          </a:xfrm>
          <a:prstGeom prst="rect">
            <a:avLst/>
          </a:prstGeom>
        </p:spPr>
        <p:txBody>
          <a:bodyPr lIns="0" tIns="0" rIns="0" bIns="0" rtlCol="0" anchor="t">
            <a:spAutoFit/>
          </a:bodyPr>
          <a:lstStyle/>
          <a:p>
            <a:pPr algn="ctr">
              <a:lnSpc>
                <a:spcPts val="9000"/>
              </a:lnSpc>
            </a:pPr>
            <a:r>
              <a:rPr lang="en-US" sz="4500" dirty="0" err="1">
                <a:solidFill>
                  <a:srgbClr val="000000"/>
                </a:solidFill>
                <a:latin typeface="Montserrat Classic"/>
                <a:ea typeface="Montserrat Classic"/>
                <a:cs typeface="Montserrat Classic"/>
                <a:sym typeface="Montserrat Classic"/>
              </a:rPr>
              <a:t>Primeri</a:t>
            </a:r>
            <a:r>
              <a:rPr lang="en-US" sz="4500" dirty="0">
                <a:solidFill>
                  <a:srgbClr val="000000"/>
                </a:solidFill>
                <a:latin typeface="Montserrat Classic"/>
                <a:ea typeface="Montserrat Classic"/>
                <a:cs typeface="Montserrat Classic"/>
                <a:sym typeface="Montserrat Classic"/>
              </a:rPr>
              <a:t> </a:t>
            </a:r>
            <a:r>
              <a:rPr lang="en-US" sz="4500" dirty="0" err="1">
                <a:solidFill>
                  <a:srgbClr val="000000"/>
                </a:solidFill>
                <a:latin typeface="Montserrat Classic"/>
                <a:ea typeface="Montserrat Classic"/>
                <a:cs typeface="Montserrat Classic"/>
                <a:sym typeface="Montserrat Classic"/>
              </a:rPr>
              <a:t>uporabe</a:t>
            </a:r>
            <a:r>
              <a:rPr lang="en-US" sz="4500" dirty="0">
                <a:solidFill>
                  <a:srgbClr val="000000"/>
                </a:solidFill>
                <a:latin typeface="Montserrat Classic"/>
                <a:ea typeface="Montserrat Classic"/>
                <a:cs typeface="Montserrat Classic"/>
                <a:sym typeface="Montserrat Classic"/>
              </a:rPr>
              <a:t> UI v </a:t>
            </a:r>
            <a:r>
              <a:rPr lang="en-US" sz="4500" dirty="0" err="1">
                <a:solidFill>
                  <a:srgbClr val="000000"/>
                </a:solidFill>
                <a:latin typeface="Montserrat Classic"/>
                <a:ea typeface="Montserrat Classic"/>
                <a:cs typeface="Montserrat Classic"/>
                <a:sym typeface="Montserrat Classic"/>
              </a:rPr>
              <a:t>vsakdanjem</a:t>
            </a:r>
            <a:r>
              <a:rPr lang="en-US" sz="4500" dirty="0">
                <a:solidFill>
                  <a:srgbClr val="000000"/>
                </a:solidFill>
                <a:latin typeface="Montserrat Classic"/>
                <a:ea typeface="Montserrat Classic"/>
                <a:cs typeface="Montserrat Classic"/>
                <a:sym typeface="Montserrat Classic"/>
              </a:rPr>
              <a:t> </a:t>
            </a:r>
            <a:r>
              <a:rPr lang="en-US" sz="4500" dirty="0" err="1">
                <a:solidFill>
                  <a:srgbClr val="000000"/>
                </a:solidFill>
                <a:latin typeface="Montserrat Classic"/>
                <a:ea typeface="Montserrat Classic"/>
                <a:cs typeface="Montserrat Classic"/>
                <a:sym typeface="Montserrat Classic"/>
              </a:rPr>
              <a:t>življenju</a:t>
            </a:r>
            <a:endParaRPr lang="en-US" sz="4500" dirty="0">
              <a:solidFill>
                <a:srgbClr val="000000"/>
              </a:solidFill>
              <a:latin typeface="Montserrat Classic"/>
              <a:ea typeface="Montserrat Classic"/>
              <a:cs typeface="Montserrat Classic"/>
              <a:sym typeface="Montserrat Classic"/>
            </a:endParaRPr>
          </a:p>
        </p:txBody>
      </p:sp>
      <p:sp>
        <p:nvSpPr>
          <p:cNvPr id="4" name="TextBox 4"/>
          <p:cNvSpPr txBox="1"/>
          <p:nvPr/>
        </p:nvSpPr>
        <p:spPr>
          <a:xfrm>
            <a:off x="7314092" y="5845065"/>
            <a:ext cx="9705699" cy="1692275"/>
          </a:xfrm>
          <a:prstGeom prst="rect">
            <a:avLst/>
          </a:prstGeom>
        </p:spPr>
        <p:txBody>
          <a:bodyPr lIns="0" tIns="0" rIns="0" bIns="0" rtlCol="0" anchor="t">
            <a:spAutoFit/>
          </a:bodyPr>
          <a:lstStyle/>
          <a:p>
            <a:pPr algn="ctr">
              <a:lnSpc>
                <a:spcPts val="7000"/>
              </a:lnSpc>
            </a:pPr>
            <a:r>
              <a:rPr lang="en-US" sz="3500">
                <a:solidFill>
                  <a:srgbClr val="000000"/>
                </a:solidFill>
                <a:latin typeface="Montserrat Classic"/>
                <a:ea typeface="Montserrat Classic"/>
                <a:cs typeface="Montserrat Classic"/>
                <a:sym typeface="Montserrat Classic"/>
              </a:rPr>
              <a:t>Kje mislite, da se UI že uporablja v vsakdanjem življenju?</a:t>
            </a:r>
          </a:p>
        </p:txBody>
      </p:sp>
      <p:sp>
        <p:nvSpPr>
          <p:cNvPr id="5" name="TextBox 5"/>
          <p:cNvSpPr txBox="1"/>
          <p:nvPr/>
        </p:nvSpPr>
        <p:spPr>
          <a:xfrm>
            <a:off x="8187832" y="4599114"/>
            <a:ext cx="7958219" cy="1038225"/>
          </a:xfrm>
          <a:prstGeom prst="rect">
            <a:avLst/>
          </a:prstGeom>
        </p:spPr>
        <p:txBody>
          <a:bodyPr lIns="0" tIns="0" rIns="0" bIns="0" rtlCol="0" anchor="t">
            <a:spAutoFit/>
          </a:bodyPr>
          <a:lstStyle/>
          <a:p>
            <a:pPr algn="ctr">
              <a:lnSpc>
                <a:spcPts val="9000"/>
              </a:lnSpc>
            </a:pPr>
            <a:r>
              <a:rPr lang="en-US" sz="4500">
                <a:solidFill>
                  <a:srgbClr val="000000"/>
                </a:solidFill>
                <a:latin typeface="Montserrat Classic"/>
                <a:ea typeface="Montserrat Classic"/>
                <a:cs typeface="Montserrat Classic"/>
                <a:sym typeface="Montserrat Classic"/>
              </a:rPr>
              <a:t>-</a:t>
            </a:r>
          </a:p>
        </p:txBody>
      </p:sp>
      <p:pic>
        <p:nvPicPr>
          <p:cNvPr id="6" name="Primeri uporabe 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495300"/>
            <a:ext cx="1075585" cy="10755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sp>
        <p:nvSpPr>
          <p:cNvPr id="2" name="Freeform 2"/>
          <p:cNvSpPr/>
          <p:nvPr/>
        </p:nvSpPr>
        <p:spPr>
          <a:xfrm>
            <a:off x="1289073" y="2519232"/>
            <a:ext cx="5881193" cy="5851787"/>
          </a:xfrm>
          <a:custGeom>
            <a:avLst/>
            <a:gdLst/>
            <a:ahLst/>
            <a:cxnLst/>
            <a:rect l="l" t="t" r="r" b="b"/>
            <a:pathLst>
              <a:path w="5881193" h="5851787">
                <a:moveTo>
                  <a:pt x="0" y="0"/>
                </a:moveTo>
                <a:lnTo>
                  <a:pt x="5881193" y="0"/>
                </a:lnTo>
                <a:lnTo>
                  <a:pt x="5881193" y="5851787"/>
                </a:lnTo>
                <a:lnTo>
                  <a:pt x="0" y="58517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7170266" y="295273"/>
            <a:ext cx="10711324" cy="1720850"/>
          </a:xfrm>
          <a:prstGeom prst="rect">
            <a:avLst/>
          </a:prstGeom>
        </p:spPr>
        <p:txBody>
          <a:bodyPr lIns="0" tIns="0" rIns="0" bIns="0" rtlCol="0" anchor="t">
            <a:spAutoFit/>
          </a:bodyPr>
          <a:lstStyle/>
          <a:p>
            <a:pPr algn="ctr">
              <a:lnSpc>
                <a:spcPts val="7999"/>
              </a:lnSpc>
            </a:pPr>
            <a:r>
              <a:rPr lang="en-US" sz="3999" b="1">
                <a:solidFill>
                  <a:srgbClr val="000000"/>
                </a:solidFill>
                <a:latin typeface="Montserrat Classic Bold"/>
                <a:ea typeface="Montserrat Classic Bold"/>
                <a:cs typeface="Montserrat Classic Bold"/>
                <a:sym typeface="Montserrat Classic Bold"/>
              </a:rPr>
              <a:t>Zdravstvo</a:t>
            </a:r>
            <a:r>
              <a:rPr lang="en-US" sz="3999">
                <a:solidFill>
                  <a:srgbClr val="000000"/>
                </a:solidFill>
                <a:latin typeface="Montserrat Classic"/>
                <a:ea typeface="Montserrat Classic"/>
                <a:cs typeface="Montserrat Classic"/>
                <a:sym typeface="Montserrat Classic"/>
              </a:rPr>
              <a:t> </a:t>
            </a:r>
          </a:p>
          <a:p>
            <a:pPr algn="ctr">
              <a:lnSpc>
                <a:spcPts val="6000"/>
              </a:lnSpc>
            </a:pPr>
            <a:r>
              <a:rPr lang="en-US" sz="3000">
                <a:solidFill>
                  <a:srgbClr val="000000"/>
                </a:solidFill>
                <a:latin typeface="Montserrat Classic"/>
                <a:ea typeface="Montserrat Classic"/>
                <a:cs typeface="Montserrat Classic"/>
                <a:sym typeface="Montserrat Classic"/>
              </a:rPr>
              <a:t>(diagnoza bolezni, pomoč pri operacijah, administraciji)</a:t>
            </a:r>
          </a:p>
        </p:txBody>
      </p:sp>
      <p:sp>
        <p:nvSpPr>
          <p:cNvPr id="4" name="TextBox 4"/>
          <p:cNvSpPr txBox="1"/>
          <p:nvPr/>
        </p:nvSpPr>
        <p:spPr>
          <a:xfrm>
            <a:off x="8060491" y="2463800"/>
            <a:ext cx="8930873" cy="2679700"/>
          </a:xfrm>
          <a:prstGeom prst="rect">
            <a:avLst/>
          </a:prstGeom>
        </p:spPr>
        <p:txBody>
          <a:bodyPr lIns="0" tIns="0" rIns="0" bIns="0" rtlCol="0" anchor="t">
            <a:spAutoFit/>
          </a:bodyPr>
          <a:lstStyle/>
          <a:p>
            <a:pPr algn="ctr">
              <a:lnSpc>
                <a:spcPts val="7999"/>
              </a:lnSpc>
            </a:pPr>
            <a:r>
              <a:rPr lang="en-US" sz="3999" b="1">
                <a:solidFill>
                  <a:srgbClr val="000000"/>
                </a:solidFill>
                <a:latin typeface="Montserrat Classic Bold"/>
                <a:ea typeface="Montserrat Classic Bold"/>
                <a:cs typeface="Montserrat Classic Bold"/>
                <a:sym typeface="Montserrat Classic Bold"/>
              </a:rPr>
              <a:t>Avtomobilska industrija</a:t>
            </a:r>
          </a:p>
          <a:p>
            <a:pPr algn="ctr">
              <a:lnSpc>
                <a:spcPts val="6000"/>
              </a:lnSpc>
            </a:pPr>
            <a:r>
              <a:rPr lang="en-US" sz="3000">
                <a:solidFill>
                  <a:srgbClr val="000000"/>
                </a:solidFill>
                <a:latin typeface="Montserrat Classic"/>
                <a:ea typeface="Montserrat Classic"/>
                <a:cs typeface="Montserrat Classic"/>
                <a:sym typeface="Montserrat Classic"/>
              </a:rPr>
              <a:t>(samovozeča vozila, barvanje, sestavljanje)</a:t>
            </a:r>
          </a:p>
          <a:p>
            <a:pPr algn="ctr">
              <a:lnSpc>
                <a:spcPts val="7999"/>
              </a:lnSpc>
            </a:pPr>
            <a:endParaRPr lang="en-US" sz="3000">
              <a:solidFill>
                <a:srgbClr val="000000"/>
              </a:solidFill>
              <a:latin typeface="Montserrat Classic"/>
              <a:ea typeface="Montserrat Classic"/>
              <a:cs typeface="Montserrat Classic"/>
              <a:sym typeface="Montserrat Classic"/>
            </a:endParaRPr>
          </a:p>
        </p:txBody>
      </p:sp>
      <p:sp>
        <p:nvSpPr>
          <p:cNvPr id="5" name="TextBox 5"/>
          <p:cNvSpPr txBox="1"/>
          <p:nvPr/>
        </p:nvSpPr>
        <p:spPr>
          <a:xfrm>
            <a:off x="7794381" y="4712061"/>
            <a:ext cx="9463095" cy="1720850"/>
          </a:xfrm>
          <a:prstGeom prst="rect">
            <a:avLst/>
          </a:prstGeom>
        </p:spPr>
        <p:txBody>
          <a:bodyPr lIns="0" tIns="0" rIns="0" bIns="0" rtlCol="0" anchor="t">
            <a:spAutoFit/>
          </a:bodyPr>
          <a:lstStyle/>
          <a:p>
            <a:pPr algn="ctr">
              <a:lnSpc>
                <a:spcPts val="7999"/>
              </a:lnSpc>
            </a:pPr>
            <a:r>
              <a:rPr lang="en-US" sz="3999" b="1">
                <a:solidFill>
                  <a:srgbClr val="000000"/>
                </a:solidFill>
                <a:latin typeface="Montserrat Classic Bold"/>
                <a:ea typeface="Montserrat Classic Bold"/>
                <a:cs typeface="Montserrat Classic Bold"/>
                <a:sym typeface="Montserrat Classic Bold"/>
              </a:rPr>
              <a:t>Finančni sektor</a:t>
            </a:r>
          </a:p>
          <a:p>
            <a:pPr algn="ctr">
              <a:lnSpc>
                <a:spcPts val="6000"/>
              </a:lnSpc>
            </a:pPr>
            <a:r>
              <a:rPr lang="en-US" sz="3000">
                <a:solidFill>
                  <a:srgbClr val="000000"/>
                </a:solidFill>
                <a:latin typeface="Montserrat Classic"/>
                <a:ea typeface="Montserrat Classic"/>
                <a:cs typeface="Montserrat Classic"/>
                <a:sym typeface="Montserrat Classic"/>
              </a:rPr>
              <a:t>(odkrivanje prevar, napovedovanje tržnih trendov)</a:t>
            </a:r>
          </a:p>
        </p:txBody>
      </p:sp>
      <p:sp>
        <p:nvSpPr>
          <p:cNvPr id="6" name="TextBox 6"/>
          <p:cNvSpPr txBox="1"/>
          <p:nvPr/>
        </p:nvSpPr>
        <p:spPr>
          <a:xfrm>
            <a:off x="8060491" y="6977194"/>
            <a:ext cx="9463095" cy="2482850"/>
          </a:xfrm>
          <a:prstGeom prst="rect">
            <a:avLst/>
          </a:prstGeom>
        </p:spPr>
        <p:txBody>
          <a:bodyPr lIns="0" tIns="0" rIns="0" bIns="0" rtlCol="0" anchor="t">
            <a:spAutoFit/>
          </a:bodyPr>
          <a:lstStyle/>
          <a:p>
            <a:pPr algn="ctr">
              <a:lnSpc>
                <a:spcPts val="7999"/>
              </a:lnSpc>
            </a:pPr>
            <a:r>
              <a:rPr lang="en-US" sz="3999" b="1">
                <a:solidFill>
                  <a:srgbClr val="000000"/>
                </a:solidFill>
                <a:latin typeface="Montserrat Classic Bold"/>
                <a:ea typeface="Montserrat Classic Bold"/>
                <a:cs typeface="Montserrat Classic Bold"/>
                <a:sym typeface="Montserrat Classic Bold"/>
              </a:rPr>
              <a:t>Računalniške igre</a:t>
            </a:r>
          </a:p>
          <a:p>
            <a:pPr algn="ctr">
              <a:lnSpc>
                <a:spcPts val="6000"/>
              </a:lnSpc>
            </a:pPr>
            <a:r>
              <a:rPr lang="en-US" sz="3000">
                <a:solidFill>
                  <a:srgbClr val="000000"/>
                </a:solidFill>
                <a:latin typeface="Montserrat Classic"/>
                <a:ea typeface="Montserrat Classic"/>
                <a:cs typeface="Montserrat Classic"/>
                <a:sym typeface="Montserrat Classic"/>
              </a:rPr>
              <a:t>(nasprotniki, ki se prilagajajo glede na vedenjske vzorce igralca)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B9FF"/>
        </a:solidFill>
        <a:effectLst/>
      </p:bgPr>
    </p:bg>
    <p:spTree>
      <p:nvGrpSpPr>
        <p:cNvPr id="1" name=""/>
        <p:cNvGrpSpPr/>
        <p:nvPr/>
      </p:nvGrpSpPr>
      <p:grpSpPr>
        <a:xfrm>
          <a:off x="0" y="0"/>
          <a:ext cx="0" cy="0"/>
          <a:chOff x="0" y="0"/>
          <a:chExt cx="0" cy="0"/>
        </a:xfrm>
      </p:grpSpPr>
      <p:grpSp>
        <p:nvGrpSpPr>
          <p:cNvPr id="2" name="Group 2"/>
          <p:cNvGrpSpPr/>
          <p:nvPr/>
        </p:nvGrpSpPr>
        <p:grpSpPr>
          <a:xfrm>
            <a:off x="0" y="6937877"/>
            <a:ext cx="18288000" cy="3349123"/>
            <a:chOff x="0" y="0"/>
            <a:chExt cx="4816593" cy="882074"/>
          </a:xfrm>
        </p:grpSpPr>
        <p:sp>
          <p:nvSpPr>
            <p:cNvPr id="3" name="Freeform 3"/>
            <p:cNvSpPr/>
            <p:nvPr/>
          </p:nvSpPr>
          <p:spPr>
            <a:xfrm>
              <a:off x="0" y="0"/>
              <a:ext cx="4816592" cy="882073"/>
            </a:xfrm>
            <a:custGeom>
              <a:avLst/>
              <a:gdLst/>
              <a:ahLst/>
              <a:cxnLst/>
              <a:rect l="l" t="t" r="r" b="b"/>
              <a:pathLst>
                <a:path w="4816592" h="882073">
                  <a:moveTo>
                    <a:pt x="0" y="0"/>
                  </a:moveTo>
                  <a:lnTo>
                    <a:pt x="4816592" y="0"/>
                  </a:lnTo>
                  <a:lnTo>
                    <a:pt x="4816592" y="882073"/>
                  </a:lnTo>
                  <a:lnTo>
                    <a:pt x="0" y="882073"/>
                  </a:lnTo>
                  <a:close/>
                </a:path>
              </a:pathLst>
            </a:custGeom>
            <a:solidFill>
              <a:srgbClr val="FFFFFF"/>
            </a:solidFill>
          </p:spPr>
        </p:sp>
        <p:sp>
          <p:nvSpPr>
            <p:cNvPr id="4" name="TextBox 4"/>
            <p:cNvSpPr txBox="1"/>
            <p:nvPr/>
          </p:nvSpPr>
          <p:spPr>
            <a:xfrm>
              <a:off x="0" y="-38100"/>
              <a:ext cx="4816593" cy="92017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128059" y="0"/>
            <a:ext cx="7315200" cy="2332736"/>
          </a:xfrm>
          <a:custGeom>
            <a:avLst/>
            <a:gdLst/>
            <a:ahLst/>
            <a:cxnLst/>
            <a:rect l="l" t="t" r="r" b="b"/>
            <a:pathLst>
              <a:path w="7315200" h="2332736">
                <a:moveTo>
                  <a:pt x="0" y="0"/>
                </a:moveTo>
                <a:lnTo>
                  <a:pt x="7315200" y="0"/>
                </a:lnTo>
                <a:lnTo>
                  <a:pt x="7315200" y="2332736"/>
                </a:lnTo>
                <a:lnTo>
                  <a:pt x="0" y="23327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8949907" y="4800871"/>
            <a:ext cx="9338093" cy="5486129"/>
          </a:xfrm>
          <a:custGeom>
            <a:avLst/>
            <a:gdLst/>
            <a:ahLst/>
            <a:cxnLst/>
            <a:rect l="l" t="t" r="r" b="b"/>
            <a:pathLst>
              <a:path w="9338093" h="5486129">
                <a:moveTo>
                  <a:pt x="0" y="0"/>
                </a:moveTo>
                <a:lnTo>
                  <a:pt x="9338093" y="0"/>
                </a:lnTo>
                <a:lnTo>
                  <a:pt x="9338093" y="5486129"/>
                </a:lnTo>
                <a:lnTo>
                  <a:pt x="0" y="548612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2952257" y="3007826"/>
            <a:ext cx="12383486" cy="2838450"/>
          </a:xfrm>
          <a:prstGeom prst="rect">
            <a:avLst/>
          </a:prstGeom>
        </p:spPr>
        <p:txBody>
          <a:bodyPr lIns="0" tIns="0" rIns="0" bIns="0" rtlCol="0" anchor="t">
            <a:spAutoFit/>
          </a:bodyPr>
          <a:lstStyle/>
          <a:p>
            <a:pPr algn="ctr">
              <a:lnSpc>
                <a:spcPts val="4500"/>
              </a:lnSpc>
              <a:spcBef>
                <a:spcPct val="0"/>
              </a:spcBef>
            </a:pPr>
            <a:r>
              <a:rPr lang="en-US" sz="3000">
                <a:solidFill>
                  <a:srgbClr val="000000"/>
                </a:solidFill>
                <a:latin typeface="Montserrat Classic"/>
                <a:ea typeface="Montserrat Classic"/>
                <a:cs typeface="Montserrat Classic"/>
                <a:sym typeface="Montserrat Classic"/>
              </a:rPr>
              <a:t>Napreden jezikovni model, ki ga je razvilo podjetje OpenAI. Uporablja umetno inteligenco, da razume in generira človeški jezik, kar omogoča naravno in tekočo komunikacijo z uporabniki. Lahko odgovarja na vprašanja, ponuja nasvete, pomaga pri učenju in ustvarja besedila na podlagi podanih navodil.</a:t>
            </a:r>
          </a:p>
        </p:txBody>
      </p:sp>
      <p:sp>
        <p:nvSpPr>
          <p:cNvPr id="8" name="TextBox 8"/>
          <p:cNvSpPr txBox="1"/>
          <p:nvPr/>
        </p:nvSpPr>
        <p:spPr>
          <a:xfrm>
            <a:off x="6298845" y="1006710"/>
            <a:ext cx="5690310" cy="1424940"/>
          </a:xfrm>
          <a:prstGeom prst="rect">
            <a:avLst/>
          </a:prstGeom>
        </p:spPr>
        <p:txBody>
          <a:bodyPr lIns="0" tIns="0" rIns="0" bIns="0" rtlCol="0" anchor="t">
            <a:spAutoFit/>
          </a:bodyPr>
          <a:lstStyle/>
          <a:p>
            <a:pPr marL="0" lvl="0" indent="0" algn="ctr">
              <a:lnSpc>
                <a:spcPts val="10605"/>
              </a:lnSpc>
            </a:pPr>
            <a:r>
              <a:rPr lang="en-US" sz="10500" b="1">
                <a:solidFill>
                  <a:srgbClr val="000000"/>
                </a:solidFill>
                <a:latin typeface="Bebas Neue Bold"/>
                <a:ea typeface="Bebas Neue Bold"/>
                <a:cs typeface="Bebas Neue Bold"/>
                <a:sym typeface="Bebas Neue Bold"/>
              </a:rPr>
              <a:t>CHATGPT</a:t>
            </a:r>
          </a:p>
        </p:txBody>
      </p:sp>
      <p:pic>
        <p:nvPicPr>
          <p:cNvPr id="9" name="Chatgp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2728647"/>
            <a:ext cx="967053" cy="96705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1623</Words>
  <Application>Microsoft Office PowerPoint</Application>
  <PresentationFormat>Po meri</PresentationFormat>
  <Paragraphs>118</Paragraphs>
  <Slides>17</Slides>
  <Notes>10</Notes>
  <HiddenSlides>0</HiddenSlides>
  <MMClips>10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17</vt:i4>
      </vt:variant>
    </vt:vector>
  </HeadingPairs>
  <TitlesOfParts>
    <vt:vector size="25" baseType="lpstr">
      <vt:lpstr>Montserrat Classic</vt:lpstr>
      <vt:lpstr>Open Sans Italics</vt:lpstr>
      <vt:lpstr>Arial</vt:lpstr>
      <vt:lpstr>Bebas Neue Bold</vt:lpstr>
      <vt:lpstr>Montserrat Classic Bold</vt:lpstr>
      <vt:lpstr>Calibri</vt:lpstr>
      <vt:lpstr>Open Sans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Delavnica chatGPT za dijake - Urška in Urša</dc:title>
  <cp:lastModifiedBy>Skeniranje</cp:lastModifiedBy>
  <cp:revision>38</cp:revision>
  <dcterms:created xsi:type="dcterms:W3CDTF">2006-08-16T00:00:00Z</dcterms:created>
  <dcterms:modified xsi:type="dcterms:W3CDTF">2025-01-31T09:36:04Z</dcterms:modified>
  <dc:identifier>DAGF82RcNpI</dc:identifier>
</cp:coreProperties>
</file>