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rimo" panose="020B0604020202020204" charset="0"/>
      <p:regular r:id="rId20"/>
    </p:embeddedFont>
    <p:embeddedFont>
      <p:font typeface="Arimo Bold" panose="020B0604020202020204" charset="0"/>
      <p:regular r:id="rId21"/>
    </p:embeddedFont>
    <p:embeddedFont>
      <p:font typeface="Cosmic Octo Medium" panose="020B0604020202020204" charset="-18"/>
      <p:regular r:id="rId22"/>
    </p:embeddedFont>
    <p:embeddedFont>
      <p:font typeface="Glacial Indifference" panose="020B0604020202020204" charset="0"/>
      <p:regular r:id="rId23"/>
    </p:embeddedFont>
    <p:embeddedFont>
      <p:font typeface="Glacial Indifference Bold" panose="020B0604020202020204" charset="0"/>
      <p:regular r:id="rId24"/>
    </p:embeddedFont>
    <p:embeddedFont>
      <p:font typeface="Glacial Indifference Bold Italics" panose="020B0604020202020204" charset="0"/>
      <p:regular r:id="rId25"/>
    </p:embeddedFont>
    <p:embeddedFont>
      <p:font typeface="Gliker Bold" panose="020B0604020202020204" charset="-18"/>
      <p:regular r:id="rId26"/>
    </p:embeddedFont>
    <p:embeddedFont>
      <p:font typeface="Gliker Semi-Bold" panose="020B0604020202020204" charset="-18"/>
      <p:regular r:id="rId27"/>
    </p:embeddedFont>
    <p:embeddedFont>
      <p:font typeface="Gruppo" panose="020B0604020202020204" charset="-18"/>
      <p:regular r:id="rId28"/>
    </p:embeddedFont>
    <p:embeddedFont>
      <p:font typeface="News Cycle" panose="020B0604020202020204" charset="2"/>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7C0F0-AB95-4991-AE70-D045C715F487}" v="57" dt="2024-09-05T10:08:49.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8" d="100"/>
          <a:sy n="48" d="100"/>
        </p:scale>
        <p:origin x="109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jaša Č." userId="e3cad7673beb55a5" providerId="LiveId" clId="{BF67C0F0-AB95-4991-AE70-D045C715F487}"/>
    <pc:docChg chg="undo custSel modSld">
      <pc:chgData name="Tjaša Č." userId="e3cad7673beb55a5" providerId="LiveId" clId="{BF67C0F0-AB95-4991-AE70-D045C715F487}" dt="2024-09-05T10:08:49.840" v="71"/>
      <pc:docMkLst>
        <pc:docMk/>
      </pc:docMkLst>
      <pc:sldChg chg="addSp delSp modSp mod delAnim modAnim">
        <pc:chgData name="Tjaša Č." userId="e3cad7673beb55a5" providerId="LiveId" clId="{BF67C0F0-AB95-4991-AE70-D045C715F487}" dt="2024-09-05T09:37:51.313" v="59"/>
        <pc:sldMkLst>
          <pc:docMk/>
          <pc:sldMk cId="0" sldId="256"/>
        </pc:sldMkLst>
        <pc:picChg chg="del">
          <ac:chgData name="Tjaša Č." userId="e3cad7673beb55a5" providerId="LiveId" clId="{BF67C0F0-AB95-4991-AE70-D045C715F487}" dt="2024-09-05T09:05:39.303" v="0" actId="21"/>
          <ac:picMkLst>
            <pc:docMk/>
            <pc:sldMk cId="0" sldId="256"/>
            <ac:picMk id="15" creationId="{00000000-0000-0000-0000-000000000000}"/>
          </ac:picMkLst>
        </pc:picChg>
        <pc:picChg chg="add del mod">
          <ac:chgData name="Tjaša Č." userId="e3cad7673beb55a5" providerId="LiveId" clId="{BF67C0F0-AB95-4991-AE70-D045C715F487}" dt="2024-09-05T09:08:25.778" v="4" actId="34307"/>
          <ac:picMkLst>
            <pc:docMk/>
            <pc:sldMk cId="0" sldId="256"/>
            <ac:picMk id="16" creationId="{9A071AFE-E2A4-7BDC-2317-59472AB9049B}"/>
          </ac:picMkLst>
        </pc:picChg>
        <pc:picChg chg="add mod">
          <ac:chgData name="Tjaša Č." userId="e3cad7673beb55a5" providerId="LiveId" clId="{BF67C0F0-AB95-4991-AE70-D045C715F487}" dt="2024-09-05T09:10:31.947" v="6" actId="1076"/>
          <ac:picMkLst>
            <pc:docMk/>
            <pc:sldMk cId="0" sldId="256"/>
            <ac:picMk id="17" creationId="{CCF4667D-DAB5-D6FB-754B-1FA9AE55C488}"/>
          </ac:picMkLst>
        </pc:picChg>
      </pc:sldChg>
      <pc:sldChg chg="addSp modSp mod modAnim modNotes">
        <pc:chgData name="Tjaša Č." userId="e3cad7673beb55a5" providerId="LiveId" clId="{BF67C0F0-AB95-4991-AE70-D045C715F487}" dt="2024-09-05T09:11:17.335" v="11"/>
        <pc:sldMkLst>
          <pc:docMk/>
          <pc:sldMk cId="0" sldId="258"/>
        </pc:sldMkLst>
        <pc:picChg chg="add mod">
          <ac:chgData name="Tjaša Č." userId="e3cad7673beb55a5" providerId="LiveId" clId="{BF67C0F0-AB95-4991-AE70-D045C715F487}" dt="2024-09-05T09:11:10.858" v="10" actId="1076"/>
          <ac:picMkLst>
            <pc:docMk/>
            <pc:sldMk cId="0" sldId="258"/>
            <ac:picMk id="11" creationId="{C4053517-E293-8251-E9AC-C057EBD589C0}"/>
          </ac:picMkLst>
        </pc:picChg>
      </pc:sldChg>
      <pc:sldChg chg="addSp modSp mod modAnim modNotes">
        <pc:chgData name="Tjaša Č." userId="e3cad7673beb55a5" providerId="LiveId" clId="{BF67C0F0-AB95-4991-AE70-D045C715F487}" dt="2024-09-05T09:38:10.814" v="60"/>
        <pc:sldMkLst>
          <pc:docMk/>
          <pc:sldMk cId="0" sldId="259"/>
        </pc:sldMkLst>
        <pc:picChg chg="add mod">
          <ac:chgData name="Tjaša Č." userId="e3cad7673beb55a5" providerId="LiveId" clId="{BF67C0F0-AB95-4991-AE70-D045C715F487}" dt="2024-09-05T09:12:58.561" v="13" actId="1076"/>
          <ac:picMkLst>
            <pc:docMk/>
            <pc:sldMk cId="0" sldId="259"/>
            <ac:picMk id="10" creationId="{83A8D843-18DF-8C60-A704-7E608EAEB100}"/>
          </ac:picMkLst>
        </pc:picChg>
      </pc:sldChg>
      <pc:sldChg chg="addSp modSp mod modAnim modNotes">
        <pc:chgData name="Tjaša Č." userId="e3cad7673beb55a5" providerId="LiveId" clId="{BF67C0F0-AB95-4991-AE70-D045C715F487}" dt="2024-09-05T09:38:17.321" v="61"/>
        <pc:sldMkLst>
          <pc:docMk/>
          <pc:sldMk cId="0" sldId="260"/>
        </pc:sldMkLst>
        <pc:picChg chg="add mod">
          <ac:chgData name="Tjaša Č." userId="e3cad7673beb55a5" providerId="LiveId" clId="{BF67C0F0-AB95-4991-AE70-D045C715F487}" dt="2024-09-05T09:13:37.985" v="17" actId="1076"/>
          <ac:picMkLst>
            <pc:docMk/>
            <pc:sldMk cId="0" sldId="260"/>
            <ac:picMk id="15" creationId="{788634B6-7F5E-60D0-1110-5B2D48308393}"/>
          </ac:picMkLst>
        </pc:picChg>
      </pc:sldChg>
      <pc:sldChg chg="addSp modSp mod modAnim modNotes">
        <pc:chgData name="Tjaša Č." userId="e3cad7673beb55a5" providerId="LiveId" clId="{BF67C0F0-AB95-4991-AE70-D045C715F487}" dt="2024-09-05T09:38:23.664" v="62"/>
        <pc:sldMkLst>
          <pc:docMk/>
          <pc:sldMk cId="0" sldId="261"/>
        </pc:sldMkLst>
        <pc:picChg chg="add mod">
          <ac:chgData name="Tjaša Č." userId="e3cad7673beb55a5" providerId="LiveId" clId="{BF67C0F0-AB95-4991-AE70-D045C715F487}" dt="2024-09-05T09:14:18.252" v="21" actId="1076"/>
          <ac:picMkLst>
            <pc:docMk/>
            <pc:sldMk cId="0" sldId="261"/>
            <ac:picMk id="8" creationId="{E4A9AAD8-F0E0-5B69-97D2-E280518470B2}"/>
          </ac:picMkLst>
        </pc:picChg>
      </pc:sldChg>
      <pc:sldChg chg="addSp modSp mod modAnim modNotes">
        <pc:chgData name="Tjaša Č." userId="e3cad7673beb55a5" providerId="LiveId" clId="{BF67C0F0-AB95-4991-AE70-D045C715F487}" dt="2024-09-05T09:38:37.231" v="63"/>
        <pc:sldMkLst>
          <pc:docMk/>
          <pc:sldMk cId="0" sldId="262"/>
        </pc:sldMkLst>
        <pc:picChg chg="add mod">
          <ac:chgData name="Tjaša Č." userId="e3cad7673beb55a5" providerId="LiveId" clId="{BF67C0F0-AB95-4991-AE70-D045C715F487}" dt="2024-09-05T09:31:07.830" v="25" actId="1076"/>
          <ac:picMkLst>
            <pc:docMk/>
            <pc:sldMk cId="0" sldId="262"/>
            <ac:picMk id="11" creationId="{5A6715ED-24B6-2289-4095-7979E0AFC5E1}"/>
          </ac:picMkLst>
        </pc:picChg>
      </pc:sldChg>
      <pc:sldChg chg="addSp modSp mod modAnim modNotes">
        <pc:chgData name="Tjaša Č." userId="e3cad7673beb55a5" providerId="LiveId" clId="{BF67C0F0-AB95-4991-AE70-D045C715F487}" dt="2024-09-05T09:38:44.479" v="64"/>
        <pc:sldMkLst>
          <pc:docMk/>
          <pc:sldMk cId="0" sldId="265"/>
        </pc:sldMkLst>
        <pc:picChg chg="add mod">
          <ac:chgData name="Tjaša Č." userId="e3cad7673beb55a5" providerId="LiveId" clId="{BF67C0F0-AB95-4991-AE70-D045C715F487}" dt="2024-09-05T09:32:04.376" v="29" actId="1076"/>
          <ac:picMkLst>
            <pc:docMk/>
            <pc:sldMk cId="0" sldId="265"/>
            <ac:picMk id="13" creationId="{F348929C-7E4A-C298-6CEB-EB6308D95C78}"/>
          </ac:picMkLst>
        </pc:picChg>
      </pc:sldChg>
      <pc:sldChg chg="addSp modSp mod modAnim modNotes">
        <pc:chgData name="Tjaša Č." userId="e3cad7673beb55a5" providerId="LiveId" clId="{BF67C0F0-AB95-4991-AE70-D045C715F487}" dt="2024-09-05T09:32:51.253" v="34" actId="1076"/>
        <pc:sldMkLst>
          <pc:docMk/>
          <pc:sldMk cId="0" sldId="266"/>
        </pc:sldMkLst>
        <pc:spChg chg="mod">
          <ac:chgData name="Tjaša Č." userId="e3cad7673beb55a5" providerId="LiveId" clId="{BF67C0F0-AB95-4991-AE70-D045C715F487}" dt="2024-09-05T09:32:51.253" v="34" actId="1076"/>
          <ac:spMkLst>
            <pc:docMk/>
            <pc:sldMk cId="0" sldId="266"/>
            <ac:spMk id="5" creationId="{00000000-0000-0000-0000-000000000000}"/>
          </ac:spMkLst>
        </pc:spChg>
        <pc:picChg chg="add mod">
          <ac:chgData name="Tjaša Č." userId="e3cad7673beb55a5" providerId="LiveId" clId="{BF67C0F0-AB95-4991-AE70-D045C715F487}" dt="2024-09-05T09:32:45.074" v="33" actId="1076"/>
          <ac:picMkLst>
            <pc:docMk/>
            <pc:sldMk cId="0" sldId="266"/>
            <ac:picMk id="7" creationId="{5E7C2EB0-2787-E86B-3B03-67CE85247D3E}"/>
          </ac:picMkLst>
        </pc:picChg>
      </pc:sldChg>
      <pc:sldChg chg="addSp modSp mod modAnim modNotes">
        <pc:chgData name="Tjaša Č." userId="e3cad7673beb55a5" providerId="LiveId" clId="{BF67C0F0-AB95-4991-AE70-D045C715F487}" dt="2024-09-05T09:39:01.049" v="65"/>
        <pc:sldMkLst>
          <pc:docMk/>
          <pc:sldMk cId="0" sldId="267"/>
        </pc:sldMkLst>
        <pc:picChg chg="add mod">
          <ac:chgData name="Tjaša Č." userId="e3cad7673beb55a5" providerId="LiveId" clId="{BF67C0F0-AB95-4991-AE70-D045C715F487}" dt="2024-09-05T09:34:14.953" v="43" actId="1076"/>
          <ac:picMkLst>
            <pc:docMk/>
            <pc:sldMk cId="0" sldId="267"/>
            <ac:picMk id="5" creationId="{81EF5EBB-2375-07E8-A1C2-646D08AAE793}"/>
          </ac:picMkLst>
        </pc:picChg>
      </pc:sldChg>
      <pc:sldChg chg="addSp modSp mod modAnim modNotes">
        <pc:chgData name="Tjaša Č." userId="e3cad7673beb55a5" providerId="LiveId" clId="{BF67C0F0-AB95-4991-AE70-D045C715F487}" dt="2024-09-05T10:08:43.241" v="70"/>
        <pc:sldMkLst>
          <pc:docMk/>
          <pc:sldMk cId="0" sldId="268"/>
        </pc:sldMkLst>
        <pc:picChg chg="add mod">
          <ac:chgData name="Tjaša Č." userId="e3cad7673beb55a5" providerId="LiveId" clId="{BF67C0F0-AB95-4991-AE70-D045C715F487}" dt="2024-09-05T09:34:03.145" v="41" actId="1076"/>
          <ac:picMkLst>
            <pc:docMk/>
            <pc:sldMk cId="0" sldId="268"/>
            <ac:picMk id="13" creationId="{555E35EB-56A3-A9F3-942B-244E4845A3A1}"/>
          </ac:picMkLst>
        </pc:picChg>
      </pc:sldChg>
      <pc:sldChg chg="addSp modSp mod modAnim modNotes">
        <pc:chgData name="Tjaša Č." userId="e3cad7673beb55a5" providerId="LiveId" clId="{BF67C0F0-AB95-4991-AE70-D045C715F487}" dt="2024-09-05T10:08:49.840" v="71"/>
        <pc:sldMkLst>
          <pc:docMk/>
          <pc:sldMk cId="0" sldId="269"/>
        </pc:sldMkLst>
        <pc:spChg chg="mod">
          <ac:chgData name="Tjaša Č." userId="e3cad7673beb55a5" providerId="LiveId" clId="{BF67C0F0-AB95-4991-AE70-D045C715F487}" dt="2024-09-05T09:35:11.004" v="48" actId="1076"/>
          <ac:spMkLst>
            <pc:docMk/>
            <pc:sldMk cId="0" sldId="269"/>
            <ac:spMk id="3" creationId="{00000000-0000-0000-0000-000000000000}"/>
          </ac:spMkLst>
        </pc:spChg>
        <pc:picChg chg="add mod">
          <ac:chgData name="Tjaša Č." userId="e3cad7673beb55a5" providerId="LiveId" clId="{BF67C0F0-AB95-4991-AE70-D045C715F487}" dt="2024-09-05T09:35:03.008" v="47" actId="1076"/>
          <ac:picMkLst>
            <pc:docMk/>
            <pc:sldMk cId="0" sldId="269"/>
            <ac:picMk id="5" creationId="{4ABE8772-9F6A-4D67-FECF-E8DE103135C0}"/>
          </ac:picMkLst>
        </pc:picChg>
      </pc:sldChg>
      <pc:sldChg chg="addSp modSp mod modAnim modNotes">
        <pc:chgData name="Tjaša Č." userId="e3cad7673beb55a5" providerId="LiveId" clId="{BF67C0F0-AB95-4991-AE70-D045C715F487}" dt="2024-09-05T09:39:24.877" v="68"/>
        <pc:sldMkLst>
          <pc:docMk/>
          <pc:sldMk cId="0" sldId="270"/>
        </pc:sldMkLst>
        <pc:spChg chg="mod">
          <ac:chgData name="Tjaša Č." userId="e3cad7673beb55a5" providerId="LiveId" clId="{BF67C0F0-AB95-4991-AE70-D045C715F487}" dt="2024-09-05T09:35:50.278" v="53" actId="1076"/>
          <ac:spMkLst>
            <pc:docMk/>
            <pc:sldMk cId="0" sldId="270"/>
            <ac:spMk id="6" creationId="{00000000-0000-0000-0000-000000000000}"/>
          </ac:spMkLst>
        </pc:spChg>
        <pc:picChg chg="add mod">
          <ac:chgData name="Tjaša Č." userId="e3cad7673beb55a5" providerId="LiveId" clId="{BF67C0F0-AB95-4991-AE70-D045C715F487}" dt="2024-09-05T09:35:53.629" v="54" actId="1076"/>
          <ac:picMkLst>
            <pc:docMk/>
            <pc:sldMk cId="0" sldId="270"/>
            <ac:picMk id="8" creationId="{00D6581E-F46D-6011-474D-3310BD072F7A}"/>
          </ac:picMkLst>
        </pc:picChg>
      </pc:sldChg>
      <pc:sldChg chg="addSp modSp mod modAnim modNotes">
        <pc:chgData name="Tjaša Č." userId="e3cad7673beb55a5" providerId="LiveId" clId="{BF67C0F0-AB95-4991-AE70-D045C715F487}" dt="2024-09-05T09:39:36.768" v="69"/>
        <pc:sldMkLst>
          <pc:docMk/>
          <pc:sldMk cId="0" sldId="271"/>
        </pc:sldMkLst>
        <pc:picChg chg="add mod">
          <ac:chgData name="Tjaša Č." userId="e3cad7673beb55a5" providerId="LiveId" clId="{BF67C0F0-AB95-4991-AE70-D045C715F487}" dt="2024-09-05T09:36:14.956" v="56" actId="1076"/>
          <ac:picMkLst>
            <pc:docMk/>
            <pc:sldMk cId="0" sldId="271"/>
            <ac:picMk id="11" creationId="{E3A59A73-34C9-B19D-BCDB-078AC4C6AF4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Pozdravljeni! Danes bomo skupaj raziskovali svet medijev in zakaj je pomembno, da ga razumemo. Naš cilj je, da postanemo bolj kritični in zavestni porabniki medijskih vsebin.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Oglejmo si sliko, ki prikazuje lastništvo medijev.</a:t>
            </a:r>
          </a:p>
          <a:p>
            <a:endParaRPr lang="en-US"/>
          </a:p>
          <a:p>
            <a:r>
              <a:rPr lang="en-US"/>
              <a:t>Najprej opazimo, da je medijsko lastništvo zelo koncentrirano. Večina svetovnih novic in informacij prihaja iz nekaj velikih korporacij, kot so Disney, Comcast, AT&amp;T, Warner Media, Fox Corporation in News Corp.</a:t>
            </a:r>
          </a:p>
          <a:p>
            <a:endParaRPr lang="en-US"/>
          </a:p>
          <a:p>
            <a:r>
              <a:rPr lang="en-US"/>
              <a:t>Drugič, ta podjetja imajo v lasti številne blagovne znamke in platforme. Na primer, Disney poleg svojih tematskih parkov in filmskega studia upravlja tudi ABC, ESPN in FX Networks. Ta raznolikost blagovnih znamk pod enim lastnikom kaže na obsežno moč in vpliv, ki ga ima eno podjetje.</a:t>
            </a:r>
          </a:p>
          <a:p>
            <a:endParaRPr lang="en-US"/>
          </a:p>
          <a:p>
            <a:r>
              <a:rPr lang="en-US"/>
              <a:t>Tretjič, ta velika podjetja delujejo globalno, kar pomeni, da lahko ena korporacija vpliva na informacije in javno mnenje po vsem svetu. To vključuje tako tradicionalne medije, kot so televizijski kanali in tiskane publikacije, kot tudi digitalne platforme.</a:t>
            </a:r>
          </a:p>
          <a:p>
            <a:endParaRPr lang="en-US"/>
          </a:p>
          <a:p>
            <a:r>
              <a:rPr lang="en-US"/>
              <a:t>Četrtič, nekatere medijske korporacije so povezane z drugimi industrijami, kot so telekomunikacije in tehnologija. Na primer, AT&amp;T ima v lasti Warner Media, Microsoft pa ima tudi delež v medijih. Te povezave lahko vplivajo na način, kako se informacije proizvajajo in distribuirajo.</a:t>
            </a:r>
          </a:p>
          <a:p>
            <a:endParaRPr lang="en-US"/>
          </a:p>
          <a:p>
            <a:r>
              <a:rPr lang="en-US"/>
              <a:t>Petič, lastništvo medijev lahko vpliva na uredniško politiko in politično agendo. Velika podjetja imajo lahko svoje komercialne interese, kar vpliva na poročanje in način, kako se informacije predstavljajo javnosti. Pomembno je, da se zavedamo teh vplivov in kritično presojamo informacije, ki jih prejemamo.</a:t>
            </a:r>
          </a:p>
          <a:p>
            <a:endParaRPr lang="en-US"/>
          </a:p>
          <a:p>
            <a:r>
              <a:rPr lang="en-US"/>
              <a:t>In končno, oglaševanje in sponzorstvo igrata ključno vlogo pri financiranju medijskih vsebin. To lahko vpliva na neodvisnost in objektivnost novic, saj so mediji lahko pod vplivom svojih oglaševalcev in sponzorjev.</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Uredniška politika so pravila in smernice, ki jih uredniki in novinarji upoštevajo pri izbiri in predstavitvi novic. Te smernice poskrbijo, da so novice točne, nepristranske in relevantne za občinstvo. Vključujejo preverjanje virov in informacij, da se prepreči širjenje napačnih podatkov, ter določajo postopke za popravljanje napak. Prav tako se morajo novinarji držati zakonov in spoštovati pravice posameznikov.</a:t>
            </a:r>
          </a:p>
          <a:p>
            <a:endParaRPr lang="en-US"/>
          </a:p>
          <a:p>
            <a:r>
              <a:rPr lang="en-US"/>
              <a:t>Predstavljajmo si uredniško ekipo, ki odloča, katere zgodbe bodo objavljene. Če imajo navodila, da morajo privabiti čim več bralcev, bodo verjetno izbirali senzacionalistične in privlačne naslove ter teme, kot so škandali, nesreče ali slavne osebnosti. To pomeni, da bodo morda zanemarili pomembne, a manj privlačne teme. Uredniška politika torej vpliva na to, kaj in kako se poroča, in pomaga ohranjati integriteto in verodostojnost medija.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 se kdaj vprašali, zakaj na svojih najljubših spletnih straneh, YouTube videih ali družbenih omrežjih vidite toliko oglasov? Oglaševanje in sponzorstva so glavni način, kako mediji služijo denar. To pomeni, da imajo sponzorji veliko besedo pri tem, kaj mediji objavljajo.</a:t>
            </a:r>
          </a:p>
          <a:p>
            <a:endParaRPr lang="en-US"/>
          </a:p>
          <a:p>
            <a:r>
              <a:rPr lang="en-US"/>
              <a:t>Predstavljajte si, da obiščete priljubljen spletni portal, ki je poln oglasov za najnovejše mobilne telefone. Oglaševalci, ki plačujejo za te oglase, pričakujejo, da bodo njihovi izdelki prikazani v najboljši možni luči. Če bi isti medij objavil članek o nevarnostih uporabe mobilnih telefonov, bi lahko oglaševalci prenehali plačevati za oglase na tem portalu. Zaradi tega se mediji pogosto trudijo najti ravnotežje med tem, da privabijo čim več bralcev in zadovoljijo oglaševalce.</a:t>
            </a:r>
          </a:p>
          <a:p>
            <a:endParaRPr lang="en-US"/>
          </a:p>
          <a:p>
            <a:r>
              <a:rPr lang="en-US"/>
              <a:t>Pomislite tudi na vplivneže na Instagramu. Če nekdo sponzorira njihove vsebine, bodo verjetno bolj poudarjali pozitivne strani izdelkov. Recimo, da proizvajalec športne opreme sponzorira športni dogodek. Medijski pokrovitelj tega dogodka bo verjetno izpostavljal pozitivne vidike te znamke in mogoče celo predstavljal njihove izdelke med prenosom dogodka. Verjetno pa ne bo govoril o slabih delovnih pogojih v tovarnah, kjer izdelujejo te izdelke.</a:t>
            </a:r>
          </a:p>
          <a:p>
            <a:endParaRPr lang="en-US"/>
          </a:p>
          <a:p>
            <a:r>
              <a:rPr lang="en-US"/>
              <a:t>Ko gledamo televizijo, brskamo po spletu ali spremljamo vplivneže, pogosto ne opazimo, kako zelo oglasi in sponzorstva vplivajo na vsebino.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Lestvica prikazuje, kako neodvisni so mediji po svetu in koliko podpore dobijo, da lahko spremljajo in nadzorujejo delovanje vlade ter javnih uradnikov.</a:t>
            </a:r>
          </a:p>
          <a:p>
            <a:endParaRPr lang="en-US"/>
          </a:p>
          <a:p>
            <a:r>
              <a:rPr lang="en-US"/>
              <a:t>Vprašanje: Na katerem mestu mislite, da se nahaja Slovenija?</a:t>
            </a:r>
          </a:p>
          <a:p>
            <a:r>
              <a:rPr lang="en-US"/>
              <a:t>-&gt; Odgovor: na 42. mestu</a:t>
            </a:r>
          </a:p>
          <a:p>
            <a:endParaRPr lang="en-US"/>
          </a:p>
          <a:p>
            <a:r>
              <a:rPr lang="en-US"/>
              <a:t>Slika 2: V državah, kjer je medijska svoboda kršena ali omejena, je delo novinarjev zelo težko in nevarno. Novinarji v teh državah se soočajo s cenzuro, grožnjami, nasiljem in celo zaporom. Vlade in močne interesne skupine pogosto poskušajo utišati kritične glasove in preprečiti objavljanje informacij, ki bi lahko škodovale njihovemu ugledu ali položaju.</a:t>
            </a:r>
          </a:p>
          <a:p>
            <a:endParaRPr lang="en-US"/>
          </a:p>
          <a:p>
            <a:r>
              <a:rPr lang="en-US"/>
              <a:t>Na primer, v državah, kot so Eritreja, Severna Koreja, Turkmenistan in Iran, so novinarji pod stalnim pritiskom. V Eritreji so mediji popolnoma pod nadzorom vlade, novinarji pa tvegajo aretacije in dolgotrajne zaporne kazni, če poročajo o temah, ki so kritične do oblasti. V Severni Koreji ni prostora za neodvisno novinarstvo, saj so vsi mediji državni in služijo kot orodje za propagando.</a:t>
            </a:r>
          </a:p>
          <a:p>
            <a:endParaRPr lang="en-US"/>
          </a:p>
          <a:p>
            <a:r>
              <a:rPr lang="en-US"/>
              <a:t>Tudi v državah, kjer je medijska svoboda formalno zagotovljena, se novinarji soočajo z različnimi oblikami pritiska. V Rusiji in na Kitajskem so novinarji pogosto tarče ustrahovanja, cenzure in nasilja. Mnogi novinarji so bili v teh državah aretirani, pretepeni ali celo ubiti zaradi svojega dela. V takšnih okoljih je težko poročati resnico in obveščati javnost o pomembnih dogodkih.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Naučili smo se, da je ključno razvijati kritično mišljenje in se zavedati, kdo stoji za mediji, ki jih spremljamo. Preverimo, kdo si lasti medije, in razmislimo, kako uredniška politika in komercialni interesi vplivajo na vsebine. Bodimo pozorni na oglase in sponzorstva ter razmišljajmo, kako ti vplivajo na poročanje.</a:t>
            </a:r>
          </a:p>
          <a:p>
            <a:endParaRPr lang="en-US"/>
          </a:p>
          <a:p>
            <a:r>
              <a:rPr lang="en-US"/>
              <a:t>Delimo svoja spoznanja s prijatelji in družino ter jih spodbudimo k kritičnemu ocenjevanju medijskih vsebin. Z izobraževanjem in ozaveščanjem lahko postanemo odgovorni medijski potrošniki, ki podpirajo neodvisno in pošteno novinarstvo.</a:t>
            </a:r>
          </a:p>
          <a:p>
            <a:endParaRPr lang="en-US"/>
          </a:p>
          <a:p>
            <a:r>
              <a:rPr lang="en-US"/>
              <a:t>Pomembno je, da se zavzamemo za pravice novinarjev in podpiramo organizacije, ki se borijo za svobodo medijev. Podprimo novinarje tako, da beremo in delimo njihovo delo, predvsem tiste, ki si prizadevajo za resnico in integriteto.</a:t>
            </a:r>
          </a:p>
          <a:p>
            <a:endParaRPr lang="en-US"/>
          </a:p>
          <a:p>
            <a:r>
              <a:rPr lang="en-US"/>
              <a:t>Kot posamezniki imamo moč vplivati na medijsko krajino. Z zahtevanjem kakovostnega in neodvisnega novinarstva prispevamo k bolj pregledni in pošteni družbi. Naj bo naše vsakodnevno dejanje iskanje resnice in podpora tistim, ki se zanjo borijo.</a:t>
            </a:r>
          </a:p>
          <a:p>
            <a:endParaRPr lang="en-US"/>
          </a:p>
          <a:p>
            <a:r>
              <a:rPr lang="en-US"/>
              <a:t>Hvala, ker ste nam prisluhnili.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Medijska pismenost pomeni, da znaš uporabljati medije in razumeš, kaj pomeni, ko nekaj vidiš ali prebereš v medijih. </a:t>
            </a:r>
          </a:p>
          <a:p>
            <a:r>
              <a:rPr lang="en-US"/>
              <a:t>Vključuje veščine, znanja in razumevanje, ki ti pomagajo učinkovito in varno uporabljati medije. Pomembno je, da razumeš, kako delujejo mediji, kako vplivajo na nas in na naše odločitve. Medijska pismenost vključuje:</a:t>
            </a:r>
          </a:p>
          <a:p>
            <a:r>
              <a:rPr lang="en-US"/>
              <a:t>1. uporabo medijev, kar pomeni, da znaš uporabljati različne naprave in aplikacije; </a:t>
            </a:r>
          </a:p>
          <a:p>
            <a:r>
              <a:rPr lang="en-US"/>
              <a:t>2. kritično mišljenje, kjer se vprašaš, kdo je ustvaril vsebino, ki jo gledaš ali bereš, in zakaj;</a:t>
            </a:r>
          </a:p>
          <a:p>
            <a:r>
              <a:rPr lang="en-US"/>
              <a:t>3. ustvarjanje vsebin, kar pomeni, da znaš tudi sam ustvariti medijske vsebine, ki so poštene in resnične. Mediji močno vplivajo na naše dojemanje sveta. Pogosto ne opazimo, kako nas oglasi prepričajo, da nekaj potrebujemo, ali kako novice oblikujejo naše mnenje. Zato je pomembno, da znamo kritično oceniti, kar vidimo in slišimo. </a:t>
            </a:r>
          </a:p>
          <a:p>
            <a:r>
              <a:rPr lang="en-US"/>
              <a:t>Mediji namreč niso tukaj le zato, da nas zabavajo, ampak tudi vplivajo na to, kako razmišljamo in kaj kupujemo. Medijska pismenost ti pomaga, da postaneš boljši uporabnik medijev. Znaš prepoznati, kaj je resnično in kaj ne, razumeš, zakaj so določene vsebine ustvarjene, in znaš ustvarjati lastne medijske vsebine.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Medijska pismenost nam pomaga razumeti, kako mediji oblikujejo naše dojemanje sveta. Ko postanemo medijsko pismeni, se naučimo kritično ocenjevati informacije, ki jih prejemamo, in se zavestno odločati o tem, kaj bomo delili in v kaj bomo verjeli. V sodobnem svetu, kjer smo nenehno obdani z množico informacij, je ta sposobnost ključnega pomena.</a:t>
            </a:r>
          </a:p>
          <a:p>
            <a:endParaRPr lang="en-US"/>
          </a:p>
          <a:p>
            <a:r>
              <a:rPr lang="en-US"/>
              <a:t>Ključna vidika medijske pismenosti sta kritično razmišljanje in zavestno odločanje.</a:t>
            </a:r>
          </a:p>
          <a:p>
            <a:endParaRPr lang="en-US"/>
          </a:p>
          <a:p>
            <a:r>
              <a:rPr lang="en-US"/>
              <a:t>Kritično razmišljanje pomeni, da se naučimo dvomiti v informacije in jih preverjati, preden jih sprejmemo kot resnične. To vključuje iskanje verodostojnih virov, primerjanje različnih perspektiv in prepoznavanje morebitnih pristranskosti ali manipulacij.</a:t>
            </a:r>
          </a:p>
          <a:p>
            <a:endParaRPr lang="en-US"/>
          </a:p>
          <a:p>
            <a:r>
              <a:rPr lang="en-US"/>
              <a:t>Zavestno odločanje pa se nanaša na razumevanje, kako mediji vplivajo na naše odločitve in vedenje. Z zavestnim odločanjem prepoznamo, kako nas mediji lahko usmerjajo k določenim sklepom ali dejanjem, in se temu prilagodimo, da ohranimo neodvisno razmišljanje.</a:t>
            </a:r>
          </a:p>
          <a:p>
            <a:endParaRPr lang="en-US"/>
          </a:p>
          <a:p>
            <a:r>
              <a:rPr lang="en-US"/>
              <a:t>Pomislite na primer, kako oglasi na Instagramu vplivajo na vaše želje in potrebe. Oglasi so zasnovani tako, da pritegnejo našo pozornost in nas spodbudijo k nakupu izdelkov, ki jih morda ne bi potrebovali. Z medijsko pismenostjo se lahko naučimo prepoznati te vplive in se zavestno odločimo, ali bomo tem vplivom podlegli ali 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Mediji z vsebino, tonom poročanja in izbiro informacij oblikujejo naše mnenje o določenih temah, posameznikih ali skupinah. Pogosto uporabljajo čustvene pristope, da nas pritegnejo. S tem, ko v nas vzbudijo močna čustva, kot so jeza, veselje ali strah, nas lažje pritegnejo k spremljanju določene vsebine in nas prepričajo v svoje sporočilo.</a:t>
            </a:r>
          </a:p>
          <a:p>
            <a:endParaRPr lang="en-US"/>
          </a:p>
          <a:p>
            <a:r>
              <a:rPr lang="en-US"/>
              <a:t>Vodila za diskusijo:</a:t>
            </a:r>
          </a:p>
          <a:p>
            <a:endParaRPr lang="en-US"/>
          </a:p>
          <a:p>
            <a:r>
              <a:rPr lang="en-US"/>
              <a:t>Premislite o primerih iz medijev, kjer ste opazili trend oblikovanja mnenj. Kateri dogodki ali kampanje so to spodbudili? Kako so ti trendi vplivali na javno mnenje ali vedenje ljudi? Razmislite, ali za temi trendi stojijo določene politične ali družbene agende. Kdo ima korist od teh trendov in kako se odražajo v širšem družbenem kontekstu?</a:t>
            </a:r>
          </a:p>
          <a:p>
            <a:endParaRPr lang="en-US"/>
          </a:p>
          <a:p>
            <a:r>
              <a:rPr lang="en-US"/>
              <a:t>Prepoznajte, ali trend temelji na sprožanju močnih čustev, kot so jeza, veselje ali gnus. Ugotovite, ali mediji uporabljajo čustvene pristope za krepitev določenih trendov. Kako močna čustva vplivajo na vaše dojemanje informacij in vaša prepričanja?</a:t>
            </a:r>
          </a:p>
          <a:p>
            <a:endParaRPr lang="en-US"/>
          </a:p>
          <a:p>
            <a:r>
              <a:rPr lang="en-US"/>
              <a:t>Sledite razvoju trenda od njegovega začetka do trenutne priljubljenosti. Kateri mediji ali vplivneži so bili ključni pri širjenju tega trenda?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 bi kritično vrednotili informacije, je pomembno, da najprej preverimo vire. Vedno se vprašajmo, od kod prihaja informacija. Pomembno je vedeti, kdo je avtor vsebine, kakšna je njegova strokovnost in ali je informacija objavljena na zaupanja vrednem spletnem mestu ali medijskem portalu. Preverimo, ali je avtor strokovnjak na svojem področju, ali je članek recenziran ali potrjen s strani neodvisnih strokovnjakov in ali so navedeni viri zanesljivi.</a:t>
            </a:r>
          </a:p>
          <a:p>
            <a:endParaRPr lang="en-US"/>
          </a:p>
          <a:p>
            <a:r>
              <a:rPr lang="en-US"/>
              <a:t>Naslednji korak je analiza tehnik, ki jih mediji uporabljajo. Pogosto uporabljajo manipulacijo s čustvi, statistiko in vizualne tehnike, da pritegnejo našo pozornost. Senzacionalistični naslovi ali slike, ki izzovejo močne čustvene reakcije, so pogost pojav. Prav tako je pomembno preveriti, kako so predstavljeni statistični podatki – ali so iz konteksta ali prirejeni, da podpirajo določeno stališče. Vizualne tehnike, kot so grafike, slike in videoposnetki, lahko močno vplivajo na naše dojemanje, zato jih moramo analizirati kritično.</a:t>
            </a:r>
          </a:p>
          <a:p>
            <a:endParaRPr lang="en-US"/>
          </a:p>
          <a:p>
            <a:r>
              <a:rPr lang="en-US"/>
              <a:t>Vedno preverite več virov. Če več neodvisnih virov potrjuje isto informacijo, obstaja večja verjetnost, da je informacija resnična. Bodimo pozorni na pristranskost, saj imajo vsi mediji določeno stopnjo pristranskosti. Pomembno je, da jo prepoznamo in upoštevamo pri vrednotenju informacij.</a:t>
            </a:r>
          </a:p>
          <a:p>
            <a:endParaRPr lang="en-US"/>
          </a:p>
          <a:p>
            <a:r>
              <a:rPr lang="en-US"/>
              <a:t>Prav tako je koristno preverjati verodostojnost trditev, ki jih najdemo v člankih ali objavah na družbenih omrežjih, z uporabo spletnih orodij za preverjanje dejstev, kot so Oštro, FactCheck.org ali Snopes.</a:t>
            </a:r>
          </a:p>
          <a:p>
            <a:endParaRPr lang="en-US"/>
          </a:p>
          <a:p>
            <a:r>
              <a:rPr lang="en-US"/>
              <a:t>Na koncu pa razmislimo, zakaj je bila vsebina ustvarjena. Ali je njen namen informirati, zabavati, prepričati ali nekaj prodati? Namen vsebine lahko močno vpliva na njeno objektivnost in natančnost.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Tradicionalni mediji, kot so televizija, radio, časopisi in revije, so že dolgo ključni viri informacij za javnost. Ti mediji običajno delujejo po vzpostavljenih novinarskih standardih in praksah, ki vključujejo preverjanje dejstev, urejanje in zagotavljanje objektivnosti. Novinarji v teh medijih so pogosto usposobljeni za etično poročanje in imajo dostop do zanesljivih virov informacij, kar jim omogoča pripravo natančnih in verodostojnih novic. Kljub temu pa tudi tradicionalni mediji niso imuni na pristranskost ali napake, kar je pomembno upoštevati.</a:t>
            </a:r>
          </a:p>
          <a:p>
            <a:endParaRPr lang="en-US"/>
          </a:p>
          <a:p>
            <a:r>
              <a:rPr lang="en-US"/>
              <a:t>Sodobni mediji, kot so družbena omrežja, spletni portali, blogi in vlogi, so prinesli povsem novo dinamiko dostopa do informacij. Platforme, kot so Instagram, TikTok, Facebook in Twitter, omogočajo uporabnikom, da hitro delijo informacije, ki se širijo v realnem času in dosegajo široko občinstvo. Ena od prednosti teh medijev je interaktivnost in možnost, da uporabniki aktivno sodelujejo pri ustvarjanju vsebine.</a:t>
            </a:r>
          </a:p>
          <a:p>
            <a:endParaRPr lang="en-US"/>
          </a:p>
          <a:p>
            <a:r>
              <a:rPr lang="en-US"/>
              <a:t>Vendar pa so sodobni mediji pogosto manj regulirani, kar pomeni, da vsebina ni vedno preverjena ali natančna. Na družbenih omrežjih se lahko pojavljajo nepreverjene informacije, pristranske objave ali celo dezinformacije, saj ustvarjalci vsebine nimajo vedno enakega usposabljanja kot profesionalni novinarji.</a:t>
            </a:r>
          </a:p>
          <a:p>
            <a:endParaRPr lang="en-US"/>
          </a:p>
          <a:p>
            <a:r>
              <a:rPr lang="en-US"/>
              <a:t>Razlika med novicami na televiziji in tistimi na Instagramu je pogosto očitna. Televizijske novice so običajno strukturirane, preverjene in jih pripravljajo novinarji z določenim standardom poročanja. Na Instagramu pa so novice lahko bolj neformalne, osebne in brez temeljitega preverjanja dejstev. To lahko vodi do širjenja pristranskih ali celo zavajajočih informacij.</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Ogledali si bomo oglas, ki ga je pripravila ameriška vojska, da bi pritegnila nove rekrute.  Bodite pozorni na elemente, kot so čustva, ritem, izbira besed.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 drugem delu delavnice bomo obravnavali lastništvo in nadzor nad mediji, uredniško politiko in komercialne interese ter vlogo oglaševanja in sponzorstva v medijih. Raziskali bomo, kako ti dejavniki oblikujejo informacije, ki jih prejemamo, in kako lahko bolje razumemo ter kritično ocenimo medijske vsebine.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Lastništvo nad mediji določa, kdo upravlja in nadzoruje določeno medijsko podjetje, kar močno vpliva na uredniško politiko. Lastniki pogosto odločajo, katere novice se objavijo, kakšen je njihov ton in katere teme naj bodo izpostavljene.</a:t>
            </a:r>
          </a:p>
          <a:p>
            <a:endParaRPr lang="en-US"/>
          </a:p>
          <a:p>
            <a:r>
              <a:rPr lang="en-US"/>
              <a:t>Predstavljajmo si novičarsko spletno stran. Če bi bila v lasti vlade, bi bolj poudarjali zgodbe, ki podpirajo vladno politiko in manj tiste, ki so kritične do nje. </a:t>
            </a:r>
          </a:p>
          <a:p>
            <a:r>
              <a:rPr lang="en-US"/>
              <a:t>Če bi neko spletno stran zakupilo podjetje, ki se ukvarja s kriptovalutami, bi v prispevkih prikazovali predvsem pozitivno plat kriptovalut, medtem ko bi tveganja pri nakupu in trgovanju spregledali ali minimalizirali.</a:t>
            </a:r>
          </a:p>
          <a:p>
            <a:endParaRPr lang="en-US"/>
          </a:p>
          <a:p>
            <a:r>
              <a:rPr lang="en-US"/>
              <a:t>Zato je pomembno, da vemo, kdo stoji za mediji, ki jih spremljamo. Tako lahko bolje razumemo, zakaj so nekatere zgodbe predstavljene na določen način in se izognemo pristranskemu razumevanju sveta.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18" Type="http://schemas.openxmlformats.org/officeDocument/2006/relationships/image" Target="../media/image14.svg"/><Relationship Id="rId3" Type="http://schemas.openxmlformats.org/officeDocument/2006/relationships/slideLayout" Target="../slideLayouts/slideLayout7.xml"/><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svg"/><Relationship Id="rId17" Type="http://schemas.openxmlformats.org/officeDocument/2006/relationships/image" Target="../media/image13.png"/><Relationship Id="rId2" Type="http://schemas.openxmlformats.org/officeDocument/2006/relationships/audio" Target="../media/media1.m4a"/><Relationship Id="rId16" Type="http://schemas.openxmlformats.org/officeDocument/2006/relationships/image" Target="../media/image12.svg"/><Relationship Id="rId20" Type="http://schemas.openxmlformats.org/officeDocument/2006/relationships/image" Target="../media/image16.svg"/><Relationship Id="rId1" Type="http://schemas.microsoft.com/office/2007/relationships/media" Target="../media/media1.m4a"/><Relationship Id="rId6" Type="http://schemas.openxmlformats.org/officeDocument/2006/relationships/image" Target="../media/image2.svg"/><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jpeg"/><Relationship Id="rId10" Type="http://schemas.openxmlformats.org/officeDocument/2006/relationships/image" Target="../media/image6.svg"/><Relationship Id="rId19"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svg"/><Relationship Id="rId22" Type="http://schemas.openxmlformats.org/officeDocument/2006/relationships/image" Target="../media/image18.svg"/></Relationships>
</file>

<file path=ppt/slides/_rels/slide1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jpeg"/><Relationship Id="rId3" Type="http://schemas.openxmlformats.org/officeDocument/2006/relationships/slideLayout" Target="../slideLayouts/slideLayout7.xml"/><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notesSlide" Target="../notesSlides/notesSlide8.xml"/><Relationship Id="rId9" Type="http://schemas.openxmlformats.org/officeDocument/2006/relationships/image" Target="../media/image70.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77.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7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3" Type="http://schemas.microsoft.com/office/2007/relationships/media" Target="../media/media12.m4a"/><Relationship Id="rId21" Type="http://schemas.openxmlformats.org/officeDocument/2006/relationships/image" Target="../media/image93.svg"/><Relationship Id="rId7" Type="http://schemas.openxmlformats.org/officeDocument/2006/relationships/image" Target="../media/image79.jpeg"/><Relationship Id="rId12" Type="http://schemas.openxmlformats.org/officeDocument/2006/relationships/image" Target="../media/image84.png"/><Relationship Id="rId17" Type="http://schemas.openxmlformats.org/officeDocument/2006/relationships/image" Target="../media/image89.svg"/><Relationship Id="rId2" Type="http://schemas.openxmlformats.org/officeDocument/2006/relationships/video" Target="../media/media11.mp4"/><Relationship Id="rId16" Type="http://schemas.openxmlformats.org/officeDocument/2006/relationships/image" Target="../media/image88.png"/><Relationship Id="rId20" Type="http://schemas.openxmlformats.org/officeDocument/2006/relationships/image" Target="../media/image92.png"/><Relationship Id="rId1" Type="http://schemas.microsoft.com/office/2007/relationships/media" Target="../media/media11.mp4"/><Relationship Id="rId6" Type="http://schemas.openxmlformats.org/officeDocument/2006/relationships/notesSlide" Target="../notesSlides/notesSlide11.xml"/><Relationship Id="rId11" Type="http://schemas.openxmlformats.org/officeDocument/2006/relationships/image" Target="../media/image83.svg"/><Relationship Id="rId5" Type="http://schemas.openxmlformats.org/officeDocument/2006/relationships/slideLayout" Target="../slideLayouts/slideLayout7.xml"/><Relationship Id="rId15" Type="http://schemas.openxmlformats.org/officeDocument/2006/relationships/image" Target="../media/image87.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audio" Target="../media/media12.m4a"/><Relationship Id="rId9" Type="http://schemas.openxmlformats.org/officeDocument/2006/relationships/image" Target="../media/image81.svg"/><Relationship Id="rId14" Type="http://schemas.openxmlformats.org/officeDocument/2006/relationships/image" Target="../media/image86.png"/><Relationship Id="rId22"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4.m4a"/><Relationship Id="rId7" Type="http://schemas.openxmlformats.org/officeDocument/2006/relationships/image" Target="../media/image94.jpe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2.svg"/><Relationship Id="rId3" Type="http://schemas.openxmlformats.org/officeDocument/2006/relationships/slideLayout" Target="../slideLayouts/slideLayout7.xml"/><Relationship Id="rId7" Type="http://schemas.openxmlformats.org/officeDocument/2006/relationships/image" Target="../media/image68.png"/><Relationship Id="rId12" Type="http://schemas.openxmlformats.org/officeDocument/2006/relationships/image" Target="../media/image10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8.svg"/><Relationship Id="rId11" Type="http://schemas.openxmlformats.org/officeDocument/2006/relationships/image" Target="../media/image71.svg"/><Relationship Id="rId5" Type="http://schemas.openxmlformats.org/officeDocument/2006/relationships/image" Target="../media/image97.png"/><Relationship Id="rId15" Type="http://schemas.openxmlformats.org/officeDocument/2006/relationships/image" Target="../media/image20.png"/><Relationship Id="rId10" Type="http://schemas.openxmlformats.org/officeDocument/2006/relationships/image" Target="../media/image70.png"/><Relationship Id="rId4" Type="http://schemas.openxmlformats.org/officeDocument/2006/relationships/notesSlide" Target="../notesSlides/notesSlide14.xml"/><Relationship Id="rId9" Type="http://schemas.openxmlformats.org/officeDocument/2006/relationships/image" Target="../media/image100.svg"/><Relationship Id="rId14" Type="http://schemas.openxmlformats.org/officeDocument/2006/relationships/image" Target="../media/image74.jpeg"/></Relationships>
</file>

<file path=ppt/slides/_rels/slide17.xml.rels><?xml version="1.0" encoding="UTF-8" standalone="yes"?>
<Relationships xmlns="http://schemas.openxmlformats.org/package/2006/relationships"><Relationship Id="rId3" Type="http://schemas.openxmlformats.org/officeDocument/2006/relationships/hyperlink" Target="https://ssrn.com/abstract=3048994" TargetMode="External"/><Relationship Id="rId2" Type="http://schemas.openxmlformats.org/officeDocument/2006/relationships/hyperlink" Target="http://portal.unesco.org/ci/en/files/27508/12212271723Teacher-Training_Curriculum_for_MIL_final_report.doc/Teacher-Training%2BCurriculum%2Bfor%2BMIL%2B-%2Bfinal%2Breport.doc" TargetMode="External"/><Relationship Id="rId1" Type="http://schemas.openxmlformats.org/officeDocument/2006/relationships/slideLayout" Target="../slideLayouts/slideLayout7.xml"/><Relationship Id="rId4" Type="http://schemas.openxmlformats.org/officeDocument/2006/relationships/hyperlink" Target="http://dx.doi.org/10.2139/ssrn.3048994"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3.xml"/><Relationship Id="rId18" Type="http://schemas.openxmlformats.org/officeDocument/2006/relationships/slide" Target="slide15.xml"/><Relationship Id="rId3" Type="http://schemas.openxmlformats.org/officeDocument/2006/relationships/image" Target="../media/image22.svg"/><Relationship Id="rId21" Type="http://schemas.openxmlformats.org/officeDocument/2006/relationships/slide" Target="slide17.xml"/><Relationship Id="rId7" Type="http://schemas.openxmlformats.org/officeDocument/2006/relationships/image" Target="../media/image26.svg"/><Relationship Id="rId12" Type="http://schemas.openxmlformats.org/officeDocument/2006/relationships/slide" Target="slide9.xml"/><Relationship Id="rId17" Type="http://schemas.openxmlformats.org/officeDocument/2006/relationships/slide" Target="slide14.xml"/><Relationship Id="rId2" Type="http://schemas.openxmlformats.org/officeDocument/2006/relationships/image" Target="../media/image21.png"/><Relationship Id="rId16" Type="http://schemas.openxmlformats.org/officeDocument/2006/relationships/slide" Target="slide13.xml"/><Relationship Id="rId20"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slide" Target="slide8.xml"/><Relationship Id="rId5" Type="http://schemas.openxmlformats.org/officeDocument/2006/relationships/image" Target="../media/image24.svg"/><Relationship Id="rId15" Type="http://schemas.openxmlformats.org/officeDocument/2006/relationships/slide" Target="slide11.xml"/><Relationship Id="rId10" Type="http://schemas.openxmlformats.org/officeDocument/2006/relationships/slide" Target="slide7.xml"/><Relationship Id="rId19" Type="http://schemas.openxmlformats.org/officeDocument/2006/relationships/slide" Target="slide16.xml"/><Relationship Id="rId4" Type="http://schemas.openxmlformats.org/officeDocument/2006/relationships/image" Target="../media/image23.png"/><Relationship Id="rId9" Type="http://schemas.openxmlformats.org/officeDocument/2006/relationships/slide" Target="slide6.xml"/><Relationship Id="rId14"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31.svg"/></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36.gif"/></Relationships>
</file>

<file path=ppt/slides/_rels/slide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20.png"/><Relationship Id="rId4" Type="http://schemas.openxmlformats.org/officeDocument/2006/relationships/notesSlide" Target="../notesSlides/notesSlide4.xml"/><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notesSlide" Target="../notesSlides/notesSlide5.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7.xml"/><Relationship Id="rId7" Type="http://schemas.openxmlformats.org/officeDocument/2006/relationships/image" Target="../media/image4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7.jpeg"/><Relationship Id="rId11" Type="http://schemas.openxmlformats.org/officeDocument/2006/relationships/image" Target="../media/image20.pn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notesSlide" Target="../notesSlides/notesSlide6.xml"/><Relationship Id="rId9"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52.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2854"/>
        </a:solidFill>
        <a:effectLst/>
      </p:bgPr>
    </p:bg>
    <p:spTree>
      <p:nvGrpSpPr>
        <p:cNvPr id="1" name=""/>
        <p:cNvGrpSpPr/>
        <p:nvPr/>
      </p:nvGrpSpPr>
      <p:grpSpPr>
        <a:xfrm>
          <a:off x="0" y="0"/>
          <a:ext cx="0" cy="0"/>
          <a:chOff x="0" y="0"/>
          <a:chExt cx="0" cy="0"/>
        </a:xfrm>
      </p:grpSpPr>
      <p:grpSp>
        <p:nvGrpSpPr>
          <p:cNvPr id="2" name="Group 2"/>
          <p:cNvGrpSpPr/>
          <p:nvPr/>
        </p:nvGrpSpPr>
        <p:grpSpPr>
          <a:xfrm>
            <a:off x="10481007" y="-451041"/>
            <a:ext cx="9092853" cy="11189082"/>
            <a:chOff x="0" y="0"/>
            <a:chExt cx="12123804" cy="14918776"/>
          </a:xfrm>
        </p:grpSpPr>
        <p:sp>
          <p:nvSpPr>
            <p:cNvPr id="3" name="Freeform 3"/>
            <p:cNvSpPr/>
            <p:nvPr/>
          </p:nvSpPr>
          <p:spPr>
            <a:xfrm>
              <a:off x="3137800" y="485247"/>
              <a:ext cx="8414996" cy="6747297"/>
            </a:xfrm>
            <a:custGeom>
              <a:avLst/>
              <a:gdLst/>
              <a:ahLst/>
              <a:cxnLst/>
              <a:rect l="l" t="t" r="r" b="b"/>
              <a:pathLst>
                <a:path w="8414996" h="6747297">
                  <a:moveTo>
                    <a:pt x="0" y="0"/>
                  </a:moveTo>
                  <a:lnTo>
                    <a:pt x="8414995" y="0"/>
                  </a:lnTo>
                  <a:lnTo>
                    <a:pt x="8414995" y="6747297"/>
                  </a:lnTo>
                  <a:lnTo>
                    <a:pt x="0" y="67472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4" name="Freeform 4"/>
            <p:cNvSpPr/>
            <p:nvPr/>
          </p:nvSpPr>
          <p:spPr>
            <a:xfrm flipH="1">
              <a:off x="0" y="0"/>
              <a:ext cx="4864579" cy="5175084"/>
            </a:xfrm>
            <a:custGeom>
              <a:avLst/>
              <a:gdLst/>
              <a:ahLst/>
              <a:cxnLst/>
              <a:rect l="l" t="t" r="r" b="b"/>
              <a:pathLst>
                <a:path w="4864579" h="5175084">
                  <a:moveTo>
                    <a:pt x="4864579" y="0"/>
                  </a:moveTo>
                  <a:lnTo>
                    <a:pt x="0" y="0"/>
                  </a:lnTo>
                  <a:lnTo>
                    <a:pt x="0" y="5175084"/>
                  </a:lnTo>
                  <a:lnTo>
                    <a:pt x="4864579" y="5175084"/>
                  </a:lnTo>
                  <a:lnTo>
                    <a:pt x="486457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l-SI"/>
            </a:p>
          </p:txBody>
        </p:sp>
        <p:sp>
          <p:nvSpPr>
            <p:cNvPr id="5" name="Freeform 5"/>
            <p:cNvSpPr/>
            <p:nvPr/>
          </p:nvSpPr>
          <p:spPr>
            <a:xfrm>
              <a:off x="2301923" y="11342282"/>
              <a:ext cx="5418929" cy="3576493"/>
            </a:xfrm>
            <a:custGeom>
              <a:avLst/>
              <a:gdLst/>
              <a:ahLst/>
              <a:cxnLst/>
              <a:rect l="l" t="t" r="r" b="b"/>
              <a:pathLst>
                <a:path w="5418929" h="3576493">
                  <a:moveTo>
                    <a:pt x="0" y="0"/>
                  </a:moveTo>
                  <a:lnTo>
                    <a:pt x="5418929" y="0"/>
                  </a:lnTo>
                  <a:lnTo>
                    <a:pt x="5418929" y="3576494"/>
                  </a:lnTo>
                  <a:lnTo>
                    <a:pt x="0" y="35764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l-SI"/>
            </a:p>
          </p:txBody>
        </p:sp>
        <p:sp>
          <p:nvSpPr>
            <p:cNvPr id="6" name="Freeform 6"/>
            <p:cNvSpPr/>
            <p:nvPr/>
          </p:nvSpPr>
          <p:spPr>
            <a:xfrm>
              <a:off x="0" y="8476952"/>
              <a:ext cx="5239206" cy="3191153"/>
            </a:xfrm>
            <a:custGeom>
              <a:avLst/>
              <a:gdLst/>
              <a:ahLst/>
              <a:cxnLst/>
              <a:rect l="l" t="t" r="r" b="b"/>
              <a:pathLst>
                <a:path w="5239206" h="3191153">
                  <a:moveTo>
                    <a:pt x="0" y="0"/>
                  </a:moveTo>
                  <a:lnTo>
                    <a:pt x="5239206" y="0"/>
                  </a:lnTo>
                  <a:lnTo>
                    <a:pt x="5239206" y="3191153"/>
                  </a:lnTo>
                  <a:lnTo>
                    <a:pt x="0" y="3191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sl-SI"/>
            </a:p>
          </p:txBody>
        </p:sp>
        <p:sp>
          <p:nvSpPr>
            <p:cNvPr id="7" name="Freeform 7"/>
            <p:cNvSpPr/>
            <p:nvPr/>
          </p:nvSpPr>
          <p:spPr>
            <a:xfrm>
              <a:off x="5011387" y="7092611"/>
              <a:ext cx="7112417" cy="4435562"/>
            </a:xfrm>
            <a:custGeom>
              <a:avLst/>
              <a:gdLst/>
              <a:ahLst/>
              <a:cxnLst/>
              <a:rect l="l" t="t" r="r" b="b"/>
              <a:pathLst>
                <a:path w="7112417" h="4435562">
                  <a:moveTo>
                    <a:pt x="0" y="0"/>
                  </a:moveTo>
                  <a:lnTo>
                    <a:pt x="7112417" y="0"/>
                  </a:lnTo>
                  <a:lnTo>
                    <a:pt x="7112417" y="4435562"/>
                  </a:lnTo>
                  <a:lnTo>
                    <a:pt x="0" y="44355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sl-SI"/>
            </a:p>
          </p:txBody>
        </p:sp>
        <p:sp>
          <p:nvSpPr>
            <p:cNvPr id="8" name="Freeform 8"/>
            <p:cNvSpPr/>
            <p:nvPr/>
          </p:nvSpPr>
          <p:spPr>
            <a:xfrm>
              <a:off x="0" y="5927384"/>
              <a:ext cx="3352873" cy="2078781"/>
            </a:xfrm>
            <a:custGeom>
              <a:avLst/>
              <a:gdLst/>
              <a:ahLst/>
              <a:cxnLst/>
              <a:rect l="l" t="t" r="r" b="b"/>
              <a:pathLst>
                <a:path w="3352873" h="2078781">
                  <a:moveTo>
                    <a:pt x="0" y="0"/>
                  </a:moveTo>
                  <a:lnTo>
                    <a:pt x="3352873" y="0"/>
                  </a:lnTo>
                  <a:lnTo>
                    <a:pt x="3352873" y="2078782"/>
                  </a:lnTo>
                  <a:lnTo>
                    <a:pt x="0" y="2078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sl-SI"/>
            </a:p>
          </p:txBody>
        </p:sp>
        <p:sp>
          <p:nvSpPr>
            <p:cNvPr id="9" name="Freeform 9"/>
            <p:cNvSpPr/>
            <p:nvPr/>
          </p:nvSpPr>
          <p:spPr>
            <a:xfrm>
              <a:off x="8038532" y="11807620"/>
              <a:ext cx="3054512" cy="2393627"/>
            </a:xfrm>
            <a:custGeom>
              <a:avLst/>
              <a:gdLst/>
              <a:ahLst/>
              <a:cxnLst/>
              <a:rect l="l" t="t" r="r" b="b"/>
              <a:pathLst>
                <a:path w="3054512" h="2393627">
                  <a:moveTo>
                    <a:pt x="0" y="0"/>
                  </a:moveTo>
                  <a:lnTo>
                    <a:pt x="3054513" y="0"/>
                  </a:lnTo>
                  <a:lnTo>
                    <a:pt x="3054513" y="2393627"/>
                  </a:lnTo>
                  <a:lnTo>
                    <a:pt x="0" y="23936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sl-SI"/>
            </a:p>
          </p:txBody>
        </p:sp>
        <p:sp>
          <p:nvSpPr>
            <p:cNvPr id="10" name="Freeform 10"/>
            <p:cNvSpPr/>
            <p:nvPr/>
          </p:nvSpPr>
          <p:spPr>
            <a:xfrm>
              <a:off x="3457741" y="7343247"/>
              <a:ext cx="1406838" cy="1056407"/>
            </a:xfrm>
            <a:custGeom>
              <a:avLst/>
              <a:gdLst/>
              <a:ahLst/>
              <a:cxnLst/>
              <a:rect l="l" t="t" r="r" b="b"/>
              <a:pathLst>
                <a:path w="1406838" h="1056407">
                  <a:moveTo>
                    <a:pt x="0" y="0"/>
                  </a:moveTo>
                  <a:lnTo>
                    <a:pt x="1406838" y="0"/>
                  </a:lnTo>
                  <a:lnTo>
                    <a:pt x="1406838" y="1056408"/>
                  </a:lnTo>
                  <a:lnTo>
                    <a:pt x="0" y="105640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sl-SI"/>
            </a:p>
          </p:txBody>
        </p:sp>
        <p:sp>
          <p:nvSpPr>
            <p:cNvPr id="11" name="Freeform 11"/>
            <p:cNvSpPr/>
            <p:nvPr/>
          </p:nvSpPr>
          <p:spPr>
            <a:xfrm>
              <a:off x="0" y="12242045"/>
              <a:ext cx="1653100" cy="1175204"/>
            </a:xfrm>
            <a:custGeom>
              <a:avLst/>
              <a:gdLst/>
              <a:ahLst/>
              <a:cxnLst/>
              <a:rect l="l" t="t" r="r" b="b"/>
              <a:pathLst>
                <a:path w="1653100" h="1175204">
                  <a:moveTo>
                    <a:pt x="0" y="0"/>
                  </a:moveTo>
                  <a:lnTo>
                    <a:pt x="1653100" y="0"/>
                  </a:lnTo>
                  <a:lnTo>
                    <a:pt x="1653100" y="1175204"/>
                  </a:lnTo>
                  <a:lnTo>
                    <a:pt x="0" y="117520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sl-SI"/>
            </a:p>
          </p:txBody>
        </p:sp>
      </p:grpSp>
      <p:sp>
        <p:nvSpPr>
          <p:cNvPr id="12" name="Freeform 12"/>
          <p:cNvSpPr/>
          <p:nvPr/>
        </p:nvSpPr>
        <p:spPr>
          <a:xfrm>
            <a:off x="3639924" y="8992818"/>
            <a:ext cx="4068712" cy="1002969"/>
          </a:xfrm>
          <a:custGeom>
            <a:avLst/>
            <a:gdLst/>
            <a:ahLst/>
            <a:cxnLst/>
            <a:rect l="l" t="t" r="r" b="b"/>
            <a:pathLst>
              <a:path w="4068712" h="1002969">
                <a:moveTo>
                  <a:pt x="0" y="0"/>
                </a:moveTo>
                <a:lnTo>
                  <a:pt x="4068711" y="0"/>
                </a:lnTo>
                <a:lnTo>
                  <a:pt x="4068711" y="1002970"/>
                </a:lnTo>
                <a:lnTo>
                  <a:pt x="0" y="1002970"/>
                </a:lnTo>
                <a:lnTo>
                  <a:pt x="0" y="0"/>
                </a:lnTo>
                <a:close/>
              </a:path>
            </a:pathLst>
          </a:custGeom>
          <a:blipFill>
            <a:blip r:embed="rId23"/>
            <a:stretch>
              <a:fillRect/>
            </a:stretch>
          </a:blipFill>
        </p:spPr>
        <p:txBody>
          <a:bodyPr/>
          <a:lstStyle/>
          <a:p>
            <a:endParaRPr lang="sl-SI"/>
          </a:p>
        </p:txBody>
      </p:sp>
      <p:sp>
        <p:nvSpPr>
          <p:cNvPr id="13" name="TextBox 13"/>
          <p:cNvSpPr txBox="1"/>
          <p:nvPr/>
        </p:nvSpPr>
        <p:spPr>
          <a:xfrm>
            <a:off x="1028700" y="4267448"/>
            <a:ext cx="8756204" cy="1799730"/>
          </a:xfrm>
          <a:prstGeom prst="rect">
            <a:avLst/>
          </a:prstGeom>
        </p:spPr>
        <p:txBody>
          <a:bodyPr lIns="0" tIns="0" rIns="0" bIns="0" rtlCol="0" anchor="t">
            <a:spAutoFit/>
          </a:bodyPr>
          <a:lstStyle/>
          <a:p>
            <a:pPr algn="ctr">
              <a:lnSpc>
                <a:spcPts val="7060"/>
              </a:lnSpc>
            </a:pPr>
            <a:r>
              <a:rPr lang="en-US" sz="6361" b="1">
                <a:solidFill>
                  <a:srgbClr val="FFFFFF"/>
                </a:solidFill>
                <a:latin typeface="Cosmic Octo Medium"/>
                <a:ea typeface="Cosmic Octo Medium"/>
                <a:cs typeface="Cosmic Octo Medium"/>
                <a:sym typeface="Cosmic Octo Medium"/>
              </a:rPr>
              <a:t>uvod v medijsko pismenost</a:t>
            </a:r>
          </a:p>
        </p:txBody>
      </p:sp>
      <p:sp>
        <p:nvSpPr>
          <p:cNvPr id="14" name="TextBox 14"/>
          <p:cNvSpPr txBox="1"/>
          <p:nvPr/>
        </p:nvSpPr>
        <p:spPr>
          <a:xfrm>
            <a:off x="2204559" y="7779933"/>
            <a:ext cx="6939441" cy="823424"/>
          </a:xfrm>
          <a:prstGeom prst="rect">
            <a:avLst/>
          </a:prstGeom>
        </p:spPr>
        <p:txBody>
          <a:bodyPr lIns="0" tIns="0" rIns="0" bIns="0" rtlCol="0" anchor="t">
            <a:spAutoFit/>
          </a:bodyPr>
          <a:lstStyle/>
          <a:p>
            <a:pPr algn="ctr">
              <a:lnSpc>
                <a:spcPts val="3190"/>
              </a:lnSpc>
              <a:spcBef>
                <a:spcPct val="0"/>
              </a:spcBef>
            </a:pPr>
            <a:r>
              <a:rPr lang="en-US" sz="2873">
                <a:solidFill>
                  <a:srgbClr val="FFFFFF"/>
                </a:solidFill>
                <a:latin typeface="Gruppo"/>
                <a:ea typeface="Gruppo"/>
                <a:cs typeface="Gruppo"/>
                <a:sym typeface="Gruppo"/>
              </a:rPr>
              <a:t>Pripravila: Tjaša Jazbec, koordinatorica območnih nalog</a:t>
            </a:r>
          </a:p>
        </p:txBody>
      </p:sp>
      <p:pic>
        <p:nvPicPr>
          <p:cNvPr id="17" name="New Recording 52">
            <a:hlinkClick r:id="" action="ppaction://media"/>
            <a:extLst>
              <a:ext uri="{FF2B5EF4-FFF2-40B4-BE49-F238E27FC236}">
                <a16:creationId xmlns:a16="http://schemas.microsoft.com/office/drawing/2014/main" id="{CCF4667D-DAB5-D6FB-754B-1FA9AE55C488}"/>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541337" y="4953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cmd cmd="playFrom(0.0)">
              <p:cBhvr>
                <p:cTn id="7"/>
                <p:tgtEl>
                  <p:sldTgt/>
                </p:tgtEl>
              </p:cBhvr>
            </p:cmd>
            <p:audio>
              <p:cMediaNode vol="100000">
                <p:cTn id="8"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937966"/>
            <a:ext cx="16230600" cy="8411068"/>
          </a:xfrm>
          <a:custGeom>
            <a:avLst/>
            <a:gdLst/>
            <a:ahLst/>
            <a:cxnLst/>
            <a:rect l="l" t="t" r="r" b="b"/>
            <a:pathLst>
              <a:path w="16230600" h="8411068">
                <a:moveTo>
                  <a:pt x="0" y="0"/>
                </a:moveTo>
                <a:lnTo>
                  <a:pt x="16230600" y="0"/>
                </a:lnTo>
                <a:lnTo>
                  <a:pt x="16230600" y="8411068"/>
                </a:lnTo>
                <a:lnTo>
                  <a:pt x="0" y="84110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grpSp>
        <p:nvGrpSpPr>
          <p:cNvPr id="3" name="Group 3"/>
          <p:cNvGrpSpPr/>
          <p:nvPr/>
        </p:nvGrpSpPr>
        <p:grpSpPr>
          <a:xfrm>
            <a:off x="2000281" y="2274999"/>
            <a:ext cx="14287439" cy="4822011"/>
            <a:chOff x="0" y="0"/>
            <a:chExt cx="19049919" cy="6429348"/>
          </a:xfrm>
        </p:grpSpPr>
        <p:sp>
          <p:nvSpPr>
            <p:cNvPr id="4" name="Freeform 4"/>
            <p:cNvSpPr/>
            <p:nvPr/>
          </p:nvSpPr>
          <p:spPr>
            <a:xfrm>
              <a:off x="0" y="0"/>
              <a:ext cx="19049873" cy="6429375"/>
            </a:xfrm>
            <a:custGeom>
              <a:avLst/>
              <a:gdLst/>
              <a:ahLst/>
              <a:cxnLst/>
              <a:rect l="l" t="t" r="r" b="b"/>
              <a:pathLst>
                <a:path w="19049873" h="6429375">
                  <a:moveTo>
                    <a:pt x="0" y="0"/>
                  </a:moveTo>
                  <a:lnTo>
                    <a:pt x="19049873" y="0"/>
                  </a:lnTo>
                  <a:lnTo>
                    <a:pt x="19049873" y="6429375"/>
                  </a:lnTo>
                  <a:lnTo>
                    <a:pt x="0" y="6429375"/>
                  </a:lnTo>
                  <a:lnTo>
                    <a:pt x="0" y="0"/>
                  </a:lnTo>
                  <a:close/>
                </a:path>
              </a:pathLst>
            </a:custGeom>
            <a:blipFill>
              <a:blip r:embed="rId7"/>
              <a:stretch>
                <a:fillRect t="-52" b="-52"/>
              </a:stretch>
            </a:blipFill>
          </p:spPr>
          <p:txBody>
            <a:bodyPr/>
            <a:lstStyle/>
            <a:p>
              <a:endParaRPr lang="sl-SI"/>
            </a:p>
          </p:txBody>
        </p:sp>
      </p:grpSp>
      <p:grpSp>
        <p:nvGrpSpPr>
          <p:cNvPr id="5" name="Group 5"/>
          <p:cNvGrpSpPr/>
          <p:nvPr/>
        </p:nvGrpSpPr>
        <p:grpSpPr>
          <a:xfrm>
            <a:off x="7735263" y="1419768"/>
            <a:ext cx="2817474" cy="1250254"/>
            <a:chOff x="0" y="0"/>
            <a:chExt cx="3756632" cy="1667005"/>
          </a:xfrm>
        </p:grpSpPr>
        <p:sp>
          <p:nvSpPr>
            <p:cNvPr id="6" name="Freeform 6"/>
            <p:cNvSpPr/>
            <p:nvPr/>
          </p:nvSpPr>
          <p:spPr>
            <a:xfrm>
              <a:off x="0" y="0"/>
              <a:ext cx="3756660" cy="1667002"/>
            </a:xfrm>
            <a:custGeom>
              <a:avLst/>
              <a:gdLst/>
              <a:ahLst/>
              <a:cxnLst/>
              <a:rect l="l" t="t" r="r" b="b"/>
              <a:pathLst>
                <a:path w="3756660" h="1667002">
                  <a:moveTo>
                    <a:pt x="0" y="0"/>
                  </a:moveTo>
                  <a:lnTo>
                    <a:pt x="3756660" y="0"/>
                  </a:lnTo>
                  <a:lnTo>
                    <a:pt x="3756660" y="1667002"/>
                  </a:lnTo>
                  <a:lnTo>
                    <a:pt x="0" y="1667002"/>
                  </a:lnTo>
                  <a:lnTo>
                    <a:pt x="0" y="0"/>
                  </a:lnTo>
                  <a:close/>
                </a:path>
              </a:pathLst>
            </a:custGeom>
            <a:blipFill>
              <a:blip r:embed="rId8"/>
              <a:stretch>
                <a:fillRect t="-2" b="-2"/>
              </a:stretch>
            </a:blipFill>
          </p:spPr>
          <p:txBody>
            <a:bodyPr/>
            <a:lstStyle/>
            <a:p>
              <a:endParaRPr lang="sl-SI"/>
            </a:p>
          </p:txBody>
        </p:sp>
      </p:grpSp>
      <p:sp>
        <p:nvSpPr>
          <p:cNvPr id="7" name="TextBox 7"/>
          <p:cNvSpPr txBox="1"/>
          <p:nvPr/>
        </p:nvSpPr>
        <p:spPr>
          <a:xfrm>
            <a:off x="4839179" y="4137436"/>
            <a:ext cx="8309047" cy="1516236"/>
          </a:xfrm>
          <a:prstGeom prst="rect">
            <a:avLst/>
          </a:prstGeom>
        </p:spPr>
        <p:txBody>
          <a:bodyPr lIns="0" tIns="0" rIns="0" bIns="0" rtlCol="0" anchor="t">
            <a:spAutoFit/>
          </a:bodyPr>
          <a:lstStyle/>
          <a:p>
            <a:pPr algn="ctr">
              <a:lnSpc>
                <a:spcPts val="6566"/>
              </a:lnSpc>
            </a:pPr>
            <a:r>
              <a:rPr lang="en-US" sz="7296" b="1">
                <a:solidFill>
                  <a:srgbClr val="FFFFFF"/>
                </a:solidFill>
                <a:latin typeface="Gliker Bold"/>
                <a:ea typeface="Gliker Bold"/>
                <a:cs typeface="Gliker Bold"/>
                <a:sym typeface="Gliker Bold"/>
              </a:rPr>
              <a:t>Medijske vsebine in vpliv</a:t>
            </a:r>
          </a:p>
        </p:txBody>
      </p:sp>
      <p:sp>
        <p:nvSpPr>
          <p:cNvPr id="8" name="Freeform 8"/>
          <p:cNvSpPr/>
          <p:nvPr/>
        </p:nvSpPr>
        <p:spPr>
          <a:xfrm flipH="1">
            <a:off x="11347481" y="3541295"/>
            <a:ext cx="7559180" cy="6555870"/>
          </a:xfrm>
          <a:custGeom>
            <a:avLst/>
            <a:gdLst/>
            <a:ahLst/>
            <a:cxnLst/>
            <a:rect l="l" t="t" r="r" b="b"/>
            <a:pathLst>
              <a:path w="7559180" h="6555870">
                <a:moveTo>
                  <a:pt x="7559180" y="0"/>
                </a:moveTo>
                <a:lnTo>
                  <a:pt x="0" y="0"/>
                </a:lnTo>
                <a:lnTo>
                  <a:pt x="0" y="6555870"/>
                </a:lnTo>
                <a:lnTo>
                  <a:pt x="7559180" y="6555870"/>
                </a:lnTo>
                <a:lnTo>
                  <a:pt x="7559180" y="0"/>
                </a:lnTo>
                <a:close/>
              </a:path>
            </a:pathLst>
          </a:custGeom>
          <a:blipFill>
            <a:blip r:embed="rId9">
              <a:extLst>
                <a:ext uri="{96DAC541-7B7A-43D3-8B79-37D633B846F1}">
                  <asvg:svgBlip xmlns:asvg="http://schemas.microsoft.com/office/drawing/2016/SVG/main" r:embed="rId10"/>
                </a:ext>
              </a:extLst>
            </a:blip>
            <a:stretch>
              <a:fillRect t="-27" b="-27"/>
            </a:stretch>
          </a:blipFill>
        </p:spPr>
        <p:txBody>
          <a:bodyPr/>
          <a:lstStyle/>
          <a:p>
            <a:endParaRPr lang="sl-SI"/>
          </a:p>
        </p:txBody>
      </p:sp>
      <p:sp>
        <p:nvSpPr>
          <p:cNvPr id="9" name="Freeform 9"/>
          <p:cNvSpPr/>
          <p:nvPr/>
        </p:nvSpPr>
        <p:spPr>
          <a:xfrm>
            <a:off x="-192551" y="9258300"/>
            <a:ext cx="18673102" cy="1245333"/>
          </a:xfrm>
          <a:custGeom>
            <a:avLst/>
            <a:gdLst/>
            <a:ahLst/>
            <a:cxnLst/>
            <a:rect l="l" t="t" r="r" b="b"/>
            <a:pathLst>
              <a:path w="18673102" h="1245333">
                <a:moveTo>
                  <a:pt x="0" y="0"/>
                </a:moveTo>
                <a:lnTo>
                  <a:pt x="18673102" y="0"/>
                </a:lnTo>
                <a:lnTo>
                  <a:pt x="18673102" y="1245333"/>
                </a:lnTo>
                <a:lnTo>
                  <a:pt x="0" y="12453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sl-SI"/>
          </a:p>
        </p:txBody>
      </p:sp>
      <p:grpSp>
        <p:nvGrpSpPr>
          <p:cNvPr id="10" name="Group 10"/>
          <p:cNvGrpSpPr/>
          <p:nvPr/>
        </p:nvGrpSpPr>
        <p:grpSpPr>
          <a:xfrm>
            <a:off x="7452951" y="9349034"/>
            <a:ext cx="3382097" cy="833713"/>
            <a:chOff x="0" y="0"/>
            <a:chExt cx="4509463" cy="1111617"/>
          </a:xfrm>
        </p:grpSpPr>
        <p:sp>
          <p:nvSpPr>
            <p:cNvPr id="11" name="Freeform 11"/>
            <p:cNvSpPr/>
            <p:nvPr/>
          </p:nvSpPr>
          <p:spPr>
            <a:xfrm>
              <a:off x="0" y="0"/>
              <a:ext cx="4509516" cy="1111631"/>
            </a:xfrm>
            <a:custGeom>
              <a:avLst/>
              <a:gdLst/>
              <a:ahLst/>
              <a:cxnLst/>
              <a:rect l="l" t="t" r="r" b="b"/>
              <a:pathLst>
                <a:path w="4509516" h="1111631">
                  <a:moveTo>
                    <a:pt x="0" y="0"/>
                  </a:moveTo>
                  <a:lnTo>
                    <a:pt x="4509516" y="0"/>
                  </a:lnTo>
                  <a:lnTo>
                    <a:pt x="4509516" y="1111631"/>
                  </a:lnTo>
                  <a:lnTo>
                    <a:pt x="0" y="1111631"/>
                  </a:lnTo>
                  <a:lnTo>
                    <a:pt x="0" y="0"/>
                  </a:lnTo>
                  <a:close/>
                </a:path>
              </a:pathLst>
            </a:custGeom>
            <a:blipFill>
              <a:blip r:embed="rId13"/>
              <a:stretch>
                <a:fillRect l="-41" r="-39" b="1"/>
              </a:stretch>
            </a:blipFill>
          </p:spPr>
          <p:txBody>
            <a:bodyPr/>
            <a:lstStyle/>
            <a:p>
              <a:endParaRPr lang="sl-SI"/>
            </a:p>
          </p:txBody>
        </p:sp>
      </p:grpSp>
      <p:sp>
        <p:nvSpPr>
          <p:cNvPr id="12" name="TextBox 12"/>
          <p:cNvSpPr txBox="1"/>
          <p:nvPr/>
        </p:nvSpPr>
        <p:spPr>
          <a:xfrm>
            <a:off x="372801" y="9580363"/>
            <a:ext cx="6687592" cy="382245"/>
          </a:xfrm>
          <a:prstGeom prst="rect">
            <a:avLst/>
          </a:prstGeom>
        </p:spPr>
        <p:txBody>
          <a:bodyPr lIns="0" tIns="0" rIns="0" bIns="0" rtlCol="0" anchor="t">
            <a:spAutoFit/>
          </a:bodyPr>
          <a:lstStyle/>
          <a:p>
            <a:pPr algn="ctr">
              <a:lnSpc>
                <a:spcPts val="3078"/>
              </a:lnSpc>
            </a:pPr>
            <a:r>
              <a:rPr lang="en-US" sz="2199">
                <a:solidFill>
                  <a:srgbClr val="000000"/>
                </a:solidFill>
                <a:latin typeface="Glacial Indifference"/>
                <a:ea typeface="Glacial Indifference"/>
                <a:cs typeface="Glacial Indifference"/>
                <a:sym typeface="Glacial Indifference"/>
              </a:rPr>
              <a:t>Pripravila: Tjaša Jazbec, koordinatorica območnih nalog</a:t>
            </a:r>
          </a:p>
        </p:txBody>
      </p:sp>
      <p:pic>
        <p:nvPicPr>
          <p:cNvPr id="13" name="New Recording 59">
            <a:hlinkClick r:id="" action="ppaction://media"/>
            <a:extLst>
              <a:ext uri="{FF2B5EF4-FFF2-40B4-BE49-F238E27FC236}">
                <a16:creationId xmlns:a16="http://schemas.microsoft.com/office/drawing/2014/main" id="{F348929C-7E4A-C298-6CEB-EB6308D95C7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12918" y="158837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3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sp>
        <p:nvSpPr>
          <p:cNvPr id="2" name="Freeform 2"/>
          <p:cNvSpPr/>
          <p:nvPr/>
        </p:nvSpPr>
        <p:spPr>
          <a:xfrm>
            <a:off x="-192551" y="9258300"/>
            <a:ext cx="18673102" cy="1245333"/>
          </a:xfrm>
          <a:custGeom>
            <a:avLst/>
            <a:gdLst/>
            <a:ahLst/>
            <a:cxnLst/>
            <a:rect l="l" t="t" r="r" b="b"/>
            <a:pathLst>
              <a:path w="18673102" h="1245333">
                <a:moveTo>
                  <a:pt x="0" y="0"/>
                </a:moveTo>
                <a:lnTo>
                  <a:pt x="18673102" y="0"/>
                </a:lnTo>
                <a:lnTo>
                  <a:pt x="18673102" y="1245333"/>
                </a:lnTo>
                <a:lnTo>
                  <a:pt x="0" y="1245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grpSp>
        <p:nvGrpSpPr>
          <p:cNvPr id="3" name="Group 3"/>
          <p:cNvGrpSpPr/>
          <p:nvPr/>
        </p:nvGrpSpPr>
        <p:grpSpPr>
          <a:xfrm>
            <a:off x="0" y="2116078"/>
            <a:ext cx="13973010" cy="7142222"/>
            <a:chOff x="0" y="0"/>
            <a:chExt cx="18630680" cy="9522963"/>
          </a:xfrm>
        </p:grpSpPr>
        <p:sp>
          <p:nvSpPr>
            <p:cNvPr id="4" name="Freeform 4"/>
            <p:cNvSpPr/>
            <p:nvPr/>
          </p:nvSpPr>
          <p:spPr>
            <a:xfrm>
              <a:off x="0" y="0"/>
              <a:ext cx="18630646" cy="9522968"/>
            </a:xfrm>
            <a:custGeom>
              <a:avLst/>
              <a:gdLst/>
              <a:ahLst/>
              <a:cxnLst/>
              <a:rect l="l" t="t" r="r" b="b"/>
              <a:pathLst>
                <a:path w="18630646" h="9522968">
                  <a:moveTo>
                    <a:pt x="0" y="0"/>
                  </a:moveTo>
                  <a:lnTo>
                    <a:pt x="18630646" y="0"/>
                  </a:lnTo>
                  <a:lnTo>
                    <a:pt x="18630646" y="9522968"/>
                  </a:lnTo>
                  <a:lnTo>
                    <a:pt x="0" y="9522968"/>
                  </a:lnTo>
                  <a:lnTo>
                    <a:pt x="0" y="0"/>
                  </a:lnTo>
                  <a:close/>
                </a:path>
              </a:pathLst>
            </a:custGeom>
            <a:blipFill>
              <a:blip r:embed="rId7"/>
              <a:stretch>
                <a:fillRect/>
              </a:stretch>
            </a:blipFill>
          </p:spPr>
          <p:txBody>
            <a:bodyPr/>
            <a:lstStyle/>
            <a:p>
              <a:endParaRPr lang="sl-SI"/>
            </a:p>
          </p:txBody>
        </p:sp>
      </p:grpSp>
      <p:sp>
        <p:nvSpPr>
          <p:cNvPr id="5" name="TextBox 5"/>
          <p:cNvSpPr txBox="1"/>
          <p:nvPr/>
        </p:nvSpPr>
        <p:spPr>
          <a:xfrm>
            <a:off x="1447800" y="424687"/>
            <a:ext cx="12673382" cy="1476769"/>
          </a:xfrm>
          <a:prstGeom prst="rect">
            <a:avLst/>
          </a:prstGeom>
        </p:spPr>
        <p:txBody>
          <a:bodyPr lIns="0" tIns="0" rIns="0" bIns="0" rtlCol="0" anchor="t">
            <a:spAutoFit/>
          </a:bodyPr>
          <a:lstStyle/>
          <a:p>
            <a:pPr algn="ctr">
              <a:lnSpc>
                <a:spcPts val="6309"/>
              </a:lnSpc>
            </a:pPr>
            <a:r>
              <a:rPr lang="en-US" sz="7009" b="1" dirty="0" err="1">
                <a:solidFill>
                  <a:srgbClr val="1D1B23"/>
                </a:solidFill>
                <a:latin typeface="Gliker Semi-Bold"/>
                <a:ea typeface="Gliker Semi-Bold"/>
                <a:cs typeface="Gliker Semi-Bold"/>
                <a:sym typeface="Gliker Semi-Bold"/>
              </a:rPr>
              <a:t>Lastništvo</a:t>
            </a:r>
            <a:r>
              <a:rPr lang="en-US" sz="7009" b="1" dirty="0">
                <a:solidFill>
                  <a:srgbClr val="1D1B23"/>
                </a:solidFill>
                <a:latin typeface="Gliker Semi-Bold"/>
                <a:ea typeface="Gliker Semi-Bold"/>
                <a:cs typeface="Gliker Semi-Bold"/>
                <a:sym typeface="Gliker Semi-Bold"/>
              </a:rPr>
              <a:t> in </a:t>
            </a:r>
            <a:r>
              <a:rPr lang="en-US" sz="7009" b="1" dirty="0" err="1">
                <a:solidFill>
                  <a:srgbClr val="1D1B23"/>
                </a:solidFill>
                <a:latin typeface="Gliker Semi-Bold"/>
                <a:ea typeface="Gliker Semi-Bold"/>
                <a:cs typeface="Gliker Semi-Bold"/>
                <a:sym typeface="Gliker Semi-Bold"/>
              </a:rPr>
              <a:t>nadzor</a:t>
            </a:r>
            <a:r>
              <a:rPr lang="en-US" sz="7009" b="1" dirty="0">
                <a:solidFill>
                  <a:srgbClr val="1D1B23"/>
                </a:solidFill>
                <a:latin typeface="Gliker Semi-Bold"/>
                <a:ea typeface="Gliker Semi-Bold"/>
                <a:cs typeface="Gliker Semi-Bold"/>
                <a:sym typeface="Gliker Semi-Bold"/>
              </a:rPr>
              <a:t> </a:t>
            </a:r>
            <a:r>
              <a:rPr lang="en-US" sz="7009" b="1" dirty="0" err="1">
                <a:solidFill>
                  <a:srgbClr val="1D1B23"/>
                </a:solidFill>
                <a:latin typeface="Gliker Semi-Bold"/>
                <a:ea typeface="Gliker Semi-Bold"/>
                <a:cs typeface="Gliker Semi-Bold"/>
                <a:sym typeface="Gliker Semi-Bold"/>
              </a:rPr>
              <a:t>nad</a:t>
            </a:r>
            <a:r>
              <a:rPr lang="en-US" sz="7009" b="1" dirty="0">
                <a:solidFill>
                  <a:srgbClr val="1D1B23"/>
                </a:solidFill>
                <a:latin typeface="Gliker Semi-Bold"/>
                <a:ea typeface="Gliker Semi-Bold"/>
                <a:cs typeface="Gliker Semi-Bold"/>
                <a:sym typeface="Gliker Semi-Bold"/>
              </a:rPr>
              <a:t> </a:t>
            </a:r>
            <a:r>
              <a:rPr lang="en-US" sz="7009" b="1" dirty="0" err="1">
                <a:solidFill>
                  <a:srgbClr val="1D1B23"/>
                </a:solidFill>
                <a:latin typeface="Gliker Semi-Bold"/>
                <a:ea typeface="Gliker Semi-Bold"/>
                <a:cs typeface="Gliker Semi-Bold"/>
                <a:sym typeface="Gliker Semi-Bold"/>
              </a:rPr>
              <a:t>mediji</a:t>
            </a:r>
            <a:endParaRPr lang="en-US" sz="7009" b="1" dirty="0">
              <a:solidFill>
                <a:srgbClr val="1D1B23"/>
              </a:solidFill>
              <a:latin typeface="Gliker Semi-Bold"/>
              <a:ea typeface="Gliker Semi-Bold"/>
              <a:cs typeface="Gliker Semi-Bold"/>
              <a:sym typeface="Gliker Semi-Bold"/>
            </a:endParaRPr>
          </a:p>
        </p:txBody>
      </p:sp>
      <p:sp>
        <p:nvSpPr>
          <p:cNvPr id="6" name="TextBox 6"/>
          <p:cNvSpPr txBox="1"/>
          <p:nvPr/>
        </p:nvSpPr>
        <p:spPr>
          <a:xfrm>
            <a:off x="13805314" y="3088897"/>
            <a:ext cx="4349089" cy="4185407"/>
          </a:xfrm>
          <a:prstGeom prst="rect">
            <a:avLst/>
          </a:prstGeom>
        </p:spPr>
        <p:txBody>
          <a:bodyPr lIns="0" tIns="0" rIns="0" bIns="0" rtlCol="0" anchor="t">
            <a:spAutoFit/>
          </a:bodyPr>
          <a:lstStyle/>
          <a:p>
            <a:pPr marL="646729" lvl="2" indent="-215576" algn="l">
              <a:lnSpc>
                <a:spcPts val="2913"/>
              </a:lnSpc>
              <a:buFont typeface="Arial"/>
              <a:buChar char="⚬"/>
            </a:pPr>
            <a:r>
              <a:rPr lang="en-US" sz="2829" spc="-96">
                <a:solidFill>
                  <a:srgbClr val="1D1B23"/>
                </a:solidFill>
                <a:latin typeface="Glacial Indifference"/>
                <a:ea typeface="Glacial Indifference"/>
                <a:cs typeface="Glacial Indifference"/>
                <a:sym typeface="Glacial Indifference"/>
              </a:rPr>
              <a:t>Lastništvo nad mediji določa, kdo upravlja in nadzoruje medijsko podjetje, kar močno vpliva na uredniško politiko. </a:t>
            </a:r>
          </a:p>
          <a:p>
            <a:pPr marL="646729" lvl="2" indent="-215576" algn="l">
              <a:lnSpc>
                <a:spcPts val="2913"/>
              </a:lnSpc>
            </a:pPr>
            <a:endParaRPr lang="en-US" sz="2829" spc="-96">
              <a:solidFill>
                <a:srgbClr val="1D1B23"/>
              </a:solidFill>
              <a:latin typeface="Glacial Indifference"/>
              <a:ea typeface="Glacial Indifference"/>
              <a:cs typeface="Glacial Indifference"/>
              <a:sym typeface="Glacial Indifference"/>
            </a:endParaRPr>
          </a:p>
          <a:p>
            <a:pPr marL="646729" lvl="2" indent="-215576" algn="l">
              <a:lnSpc>
                <a:spcPts val="1780"/>
              </a:lnSpc>
            </a:pPr>
            <a:endParaRPr lang="en-US" sz="2829" spc="-96">
              <a:solidFill>
                <a:srgbClr val="1D1B23"/>
              </a:solidFill>
              <a:latin typeface="Glacial Indifference"/>
              <a:ea typeface="Glacial Indifference"/>
              <a:cs typeface="Glacial Indifference"/>
              <a:sym typeface="Glacial Indifference"/>
            </a:endParaRPr>
          </a:p>
          <a:p>
            <a:pPr marL="646729" lvl="2" indent="-215576" algn="l">
              <a:lnSpc>
                <a:spcPts val="2913"/>
              </a:lnSpc>
              <a:buFont typeface="Arial"/>
              <a:buChar char="⚬"/>
            </a:pPr>
            <a:r>
              <a:rPr lang="en-US" sz="2829" spc="-96">
                <a:solidFill>
                  <a:srgbClr val="1D1B23"/>
                </a:solidFill>
                <a:latin typeface="Glacial Indifference"/>
                <a:ea typeface="Glacial Indifference"/>
                <a:cs typeface="Glacial Indifference"/>
                <a:sym typeface="Glacial Indifference"/>
              </a:rPr>
              <a:t>Lastniki pogosto odločajo, katere novice se objavijo, kakšen je njihov ton in katere teme naj bodo izpostavljene.</a:t>
            </a:r>
          </a:p>
        </p:txBody>
      </p:sp>
      <p:pic>
        <p:nvPicPr>
          <p:cNvPr id="7" name="New Recording 60">
            <a:hlinkClick r:id="" action="ppaction://media"/>
            <a:extLst>
              <a:ext uri="{FF2B5EF4-FFF2-40B4-BE49-F238E27FC236}">
                <a16:creationId xmlns:a16="http://schemas.microsoft.com/office/drawing/2014/main" id="{5E7C2EB0-2787-E86B-3B03-67CE85247D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5504" y="155184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69438"/>
            <a:ext cx="16370597" cy="9511528"/>
            <a:chOff x="0" y="0"/>
            <a:chExt cx="21827463" cy="12682037"/>
          </a:xfrm>
        </p:grpSpPr>
        <p:sp>
          <p:nvSpPr>
            <p:cNvPr id="3" name="Freeform 3"/>
            <p:cNvSpPr/>
            <p:nvPr/>
          </p:nvSpPr>
          <p:spPr>
            <a:xfrm>
              <a:off x="0" y="0"/>
              <a:ext cx="21827489" cy="12682093"/>
            </a:xfrm>
            <a:custGeom>
              <a:avLst/>
              <a:gdLst/>
              <a:ahLst/>
              <a:cxnLst/>
              <a:rect l="l" t="t" r="r" b="b"/>
              <a:pathLst>
                <a:path w="21827489" h="12682093">
                  <a:moveTo>
                    <a:pt x="0" y="0"/>
                  </a:moveTo>
                  <a:lnTo>
                    <a:pt x="21827489" y="0"/>
                  </a:lnTo>
                  <a:lnTo>
                    <a:pt x="21827489" y="12682093"/>
                  </a:lnTo>
                  <a:lnTo>
                    <a:pt x="0" y="12682093"/>
                  </a:lnTo>
                  <a:lnTo>
                    <a:pt x="0" y="0"/>
                  </a:lnTo>
                  <a:close/>
                </a:path>
              </a:pathLst>
            </a:custGeom>
            <a:blipFill>
              <a:blip r:embed="rId5"/>
              <a:stretch>
                <a:fillRect t="-36056" b="-36056"/>
              </a:stretch>
            </a:blipFill>
          </p:spPr>
          <p:txBody>
            <a:bodyPr/>
            <a:lstStyle/>
            <a:p>
              <a:endParaRPr lang="sl-SI"/>
            </a:p>
          </p:txBody>
        </p:sp>
      </p:grpSp>
      <p:sp>
        <p:nvSpPr>
          <p:cNvPr id="4" name="TextBox 4"/>
          <p:cNvSpPr txBox="1"/>
          <p:nvPr/>
        </p:nvSpPr>
        <p:spPr>
          <a:xfrm>
            <a:off x="1266978" y="10125212"/>
            <a:ext cx="8482580" cy="161788"/>
          </a:xfrm>
          <a:prstGeom prst="rect">
            <a:avLst/>
          </a:prstGeom>
        </p:spPr>
        <p:txBody>
          <a:bodyPr lIns="0" tIns="0" rIns="0" bIns="0" rtlCol="0" anchor="t">
            <a:spAutoFit/>
          </a:bodyPr>
          <a:lstStyle/>
          <a:p>
            <a:pPr algn="l">
              <a:lnSpc>
                <a:spcPts val="1355"/>
              </a:lnSpc>
            </a:pPr>
            <a:r>
              <a:rPr lang="en-US" sz="1316" b="1" spc="-43">
                <a:solidFill>
                  <a:srgbClr val="1D1B23"/>
                </a:solidFill>
                <a:latin typeface="Glacial Indifference Bold"/>
                <a:ea typeface="Glacial Indifference Bold"/>
                <a:cs typeface="Glacial Indifference Bold"/>
                <a:sym typeface="Glacial Indifference Bold"/>
              </a:rPr>
              <a:t>Vir: https://vizworld.com/2019/12/24-companies-that-own-the-news-around-the-world-infographic/</a:t>
            </a:r>
          </a:p>
        </p:txBody>
      </p:sp>
      <p:pic>
        <p:nvPicPr>
          <p:cNvPr id="5" name="New Recording 62">
            <a:hlinkClick r:id="" action="ppaction://media"/>
            <a:extLst>
              <a:ext uri="{FF2B5EF4-FFF2-40B4-BE49-F238E27FC236}">
                <a16:creationId xmlns:a16="http://schemas.microsoft.com/office/drawing/2014/main" id="{81EF5EBB-2375-07E8-A1C2-646D08AAE7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4080" y="36943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r="549"/>
          <a:stretch>
            <a:fillRect/>
          </a:stretch>
        </p:blipFill>
        <p:spPr>
          <a:xfrm>
            <a:off x="149394" y="4016433"/>
            <a:ext cx="11139655" cy="5904017"/>
          </a:xfrm>
          <a:prstGeom prst="rect">
            <a:avLst/>
          </a:prstGeom>
        </p:spPr>
      </p:pic>
      <p:sp>
        <p:nvSpPr>
          <p:cNvPr id="3" name="Freeform 3"/>
          <p:cNvSpPr/>
          <p:nvPr/>
        </p:nvSpPr>
        <p:spPr>
          <a:xfrm>
            <a:off x="11832201" y="6030365"/>
            <a:ext cx="393533" cy="645136"/>
          </a:xfrm>
          <a:custGeom>
            <a:avLst/>
            <a:gdLst/>
            <a:ahLst/>
            <a:cxnLst/>
            <a:rect l="l" t="t" r="r" b="b"/>
            <a:pathLst>
              <a:path w="393533" h="645136">
                <a:moveTo>
                  <a:pt x="0" y="0"/>
                </a:moveTo>
                <a:lnTo>
                  <a:pt x="393533" y="0"/>
                </a:lnTo>
                <a:lnTo>
                  <a:pt x="393533" y="645136"/>
                </a:lnTo>
                <a:lnTo>
                  <a:pt x="0" y="645136"/>
                </a:lnTo>
                <a:lnTo>
                  <a:pt x="0" y="0"/>
                </a:lnTo>
                <a:close/>
              </a:path>
            </a:pathLst>
          </a:custGeom>
          <a:blipFill>
            <a:blip r:embed="rId8">
              <a:extLst>
                <a:ext uri="{96DAC541-7B7A-43D3-8B79-37D633B846F1}">
                  <asvg:svgBlip xmlns:asvg="http://schemas.microsoft.com/office/drawing/2016/SVG/main" r:embed="rId9"/>
                </a:ext>
              </a:extLst>
            </a:blip>
            <a:stretch>
              <a:fillRect l="-626" r="-626"/>
            </a:stretch>
          </a:blipFill>
        </p:spPr>
        <p:txBody>
          <a:bodyPr/>
          <a:lstStyle/>
          <a:p>
            <a:endParaRPr lang="sl-SI"/>
          </a:p>
        </p:txBody>
      </p:sp>
      <p:sp>
        <p:nvSpPr>
          <p:cNvPr id="4" name="Freeform 4"/>
          <p:cNvSpPr/>
          <p:nvPr/>
        </p:nvSpPr>
        <p:spPr>
          <a:xfrm>
            <a:off x="11834809" y="3001457"/>
            <a:ext cx="332614" cy="597511"/>
          </a:xfrm>
          <a:custGeom>
            <a:avLst/>
            <a:gdLst/>
            <a:ahLst/>
            <a:cxnLst/>
            <a:rect l="l" t="t" r="r" b="b"/>
            <a:pathLst>
              <a:path w="332614" h="597511">
                <a:moveTo>
                  <a:pt x="0" y="0"/>
                </a:moveTo>
                <a:lnTo>
                  <a:pt x="332614" y="0"/>
                </a:lnTo>
                <a:lnTo>
                  <a:pt x="332614" y="597511"/>
                </a:lnTo>
                <a:lnTo>
                  <a:pt x="0" y="597511"/>
                </a:lnTo>
                <a:lnTo>
                  <a:pt x="0" y="0"/>
                </a:lnTo>
                <a:close/>
              </a:path>
            </a:pathLst>
          </a:custGeom>
          <a:blipFill>
            <a:blip r:embed="rId10">
              <a:extLst>
                <a:ext uri="{96DAC541-7B7A-43D3-8B79-37D633B846F1}">
                  <asvg:svgBlip xmlns:asvg="http://schemas.microsoft.com/office/drawing/2016/SVG/main" r:embed="rId11"/>
                </a:ext>
              </a:extLst>
            </a:blip>
            <a:stretch>
              <a:fillRect t="-99" b="-99"/>
            </a:stretch>
          </a:blipFill>
        </p:spPr>
        <p:txBody>
          <a:bodyPr/>
          <a:lstStyle/>
          <a:p>
            <a:endParaRPr lang="sl-SI"/>
          </a:p>
        </p:txBody>
      </p:sp>
      <p:sp>
        <p:nvSpPr>
          <p:cNvPr id="5" name="Freeform 5"/>
          <p:cNvSpPr/>
          <p:nvPr/>
        </p:nvSpPr>
        <p:spPr>
          <a:xfrm>
            <a:off x="11834809" y="3862799"/>
            <a:ext cx="436432" cy="597511"/>
          </a:xfrm>
          <a:custGeom>
            <a:avLst/>
            <a:gdLst/>
            <a:ahLst/>
            <a:cxnLst/>
            <a:rect l="l" t="t" r="r" b="b"/>
            <a:pathLst>
              <a:path w="436432" h="597511">
                <a:moveTo>
                  <a:pt x="0" y="0"/>
                </a:moveTo>
                <a:lnTo>
                  <a:pt x="436432" y="0"/>
                </a:lnTo>
                <a:lnTo>
                  <a:pt x="436432" y="597511"/>
                </a:lnTo>
                <a:lnTo>
                  <a:pt x="0" y="597511"/>
                </a:lnTo>
                <a:lnTo>
                  <a:pt x="0" y="0"/>
                </a:lnTo>
                <a:close/>
              </a:path>
            </a:pathLst>
          </a:custGeom>
          <a:blipFill>
            <a:blip r:embed="rId12">
              <a:extLst>
                <a:ext uri="{96DAC541-7B7A-43D3-8B79-37D633B846F1}">
                  <asvg:svgBlip xmlns:asvg="http://schemas.microsoft.com/office/drawing/2016/SVG/main" r:embed="rId13"/>
                </a:ext>
              </a:extLst>
            </a:blip>
            <a:stretch>
              <a:fillRect t="-17" b="-17"/>
            </a:stretch>
          </a:blipFill>
        </p:spPr>
        <p:txBody>
          <a:bodyPr/>
          <a:lstStyle/>
          <a:p>
            <a:endParaRPr lang="sl-SI"/>
          </a:p>
        </p:txBody>
      </p:sp>
      <p:sp>
        <p:nvSpPr>
          <p:cNvPr id="6" name="Freeform 6"/>
          <p:cNvSpPr/>
          <p:nvPr/>
        </p:nvSpPr>
        <p:spPr>
          <a:xfrm>
            <a:off x="11857963" y="4881310"/>
            <a:ext cx="390125" cy="597511"/>
          </a:xfrm>
          <a:custGeom>
            <a:avLst/>
            <a:gdLst/>
            <a:ahLst/>
            <a:cxnLst/>
            <a:rect l="l" t="t" r="r" b="b"/>
            <a:pathLst>
              <a:path w="390125" h="597511">
                <a:moveTo>
                  <a:pt x="0" y="0"/>
                </a:moveTo>
                <a:lnTo>
                  <a:pt x="390125" y="0"/>
                </a:lnTo>
                <a:lnTo>
                  <a:pt x="390125" y="597511"/>
                </a:lnTo>
                <a:lnTo>
                  <a:pt x="0" y="597511"/>
                </a:lnTo>
                <a:lnTo>
                  <a:pt x="0" y="0"/>
                </a:lnTo>
                <a:close/>
              </a:path>
            </a:pathLst>
          </a:custGeom>
          <a:blipFill>
            <a:blip r:embed="rId14">
              <a:extLst>
                <a:ext uri="{96DAC541-7B7A-43D3-8B79-37D633B846F1}">
                  <asvg:svgBlip xmlns:asvg="http://schemas.microsoft.com/office/drawing/2016/SVG/main" r:embed="rId15"/>
                </a:ext>
              </a:extLst>
            </a:blip>
            <a:stretch>
              <a:fillRect t="-163" b="-163"/>
            </a:stretch>
          </a:blipFill>
        </p:spPr>
        <p:txBody>
          <a:bodyPr/>
          <a:lstStyle/>
          <a:p>
            <a:endParaRPr lang="sl-SI"/>
          </a:p>
        </p:txBody>
      </p:sp>
      <p:sp>
        <p:nvSpPr>
          <p:cNvPr id="7" name="Freeform 7"/>
          <p:cNvSpPr/>
          <p:nvPr/>
        </p:nvSpPr>
        <p:spPr>
          <a:xfrm>
            <a:off x="11874941" y="7227046"/>
            <a:ext cx="356169" cy="645136"/>
          </a:xfrm>
          <a:custGeom>
            <a:avLst/>
            <a:gdLst/>
            <a:ahLst/>
            <a:cxnLst/>
            <a:rect l="l" t="t" r="r" b="b"/>
            <a:pathLst>
              <a:path w="356169" h="645136">
                <a:moveTo>
                  <a:pt x="0" y="0"/>
                </a:moveTo>
                <a:lnTo>
                  <a:pt x="356169" y="0"/>
                </a:lnTo>
                <a:lnTo>
                  <a:pt x="356169" y="645136"/>
                </a:lnTo>
                <a:lnTo>
                  <a:pt x="0" y="645136"/>
                </a:lnTo>
                <a:lnTo>
                  <a:pt x="0" y="0"/>
                </a:lnTo>
                <a:close/>
              </a:path>
            </a:pathLst>
          </a:custGeom>
          <a:blipFill>
            <a:blip r:embed="rId16">
              <a:extLst>
                <a:ext uri="{96DAC541-7B7A-43D3-8B79-37D633B846F1}">
                  <asvg:svgBlip xmlns:asvg="http://schemas.microsoft.com/office/drawing/2016/SVG/main" r:embed="rId17"/>
                </a:ext>
              </a:extLst>
            </a:blip>
            <a:stretch>
              <a:fillRect l="-610" r="-610"/>
            </a:stretch>
          </a:blipFill>
        </p:spPr>
        <p:txBody>
          <a:bodyPr/>
          <a:lstStyle/>
          <a:p>
            <a:endParaRPr lang="sl-SI"/>
          </a:p>
        </p:txBody>
      </p:sp>
      <p:sp>
        <p:nvSpPr>
          <p:cNvPr id="8" name="Freeform 8"/>
          <p:cNvSpPr/>
          <p:nvPr/>
        </p:nvSpPr>
        <p:spPr>
          <a:xfrm>
            <a:off x="11880317" y="8320476"/>
            <a:ext cx="345416" cy="645136"/>
          </a:xfrm>
          <a:custGeom>
            <a:avLst/>
            <a:gdLst/>
            <a:ahLst/>
            <a:cxnLst/>
            <a:rect l="l" t="t" r="r" b="b"/>
            <a:pathLst>
              <a:path w="345416" h="645136">
                <a:moveTo>
                  <a:pt x="0" y="0"/>
                </a:moveTo>
                <a:lnTo>
                  <a:pt x="345416" y="0"/>
                </a:lnTo>
                <a:lnTo>
                  <a:pt x="345416" y="645136"/>
                </a:lnTo>
                <a:lnTo>
                  <a:pt x="0" y="645136"/>
                </a:lnTo>
                <a:lnTo>
                  <a:pt x="0" y="0"/>
                </a:lnTo>
                <a:close/>
              </a:path>
            </a:pathLst>
          </a:custGeom>
          <a:blipFill>
            <a:blip r:embed="rId18">
              <a:extLst>
                <a:ext uri="{96DAC541-7B7A-43D3-8B79-37D633B846F1}">
                  <asvg:svgBlip xmlns:asvg="http://schemas.microsoft.com/office/drawing/2016/SVG/main" r:embed="rId19"/>
                </a:ext>
              </a:extLst>
            </a:blip>
            <a:stretch>
              <a:fillRect l="-812" r="-812"/>
            </a:stretch>
          </a:blipFill>
        </p:spPr>
        <p:txBody>
          <a:bodyPr/>
          <a:lstStyle/>
          <a:p>
            <a:endParaRPr lang="sl-SI"/>
          </a:p>
        </p:txBody>
      </p:sp>
      <p:sp>
        <p:nvSpPr>
          <p:cNvPr id="9" name="Freeform 9"/>
          <p:cNvSpPr/>
          <p:nvPr/>
        </p:nvSpPr>
        <p:spPr>
          <a:xfrm>
            <a:off x="11850693" y="9275314"/>
            <a:ext cx="447563" cy="645136"/>
          </a:xfrm>
          <a:custGeom>
            <a:avLst/>
            <a:gdLst/>
            <a:ahLst/>
            <a:cxnLst/>
            <a:rect l="l" t="t" r="r" b="b"/>
            <a:pathLst>
              <a:path w="447563" h="645136">
                <a:moveTo>
                  <a:pt x="0" y="0"/>
                </a:moveTo>
                <a:lnTo>
                  <a:pt x="447563" y="0"/>
                </a:lnTo>
                <a:lnTo>
                  <a:pt x="447563" y="645136"/>
                </a:lnTo>
                <a:lnTo>
                  <a:pt x="0" y="645136"/>
                </a:lnTo>
                <a:lnTo>
                  <a:pt x="0" y="0"/>
                </a:lnTo>
                <a:close/>
              </a:path>
            </a:pathLst>
          </a:custGeom>
          <a:blipFill>
            <a:blip r:embed="rId20">
              <a:extLst>
                <a:ext uri="{96DAC541-7B7A-43D3-8B79-37D633B846F1}">
                  <asvg:svgBlip xmlns:asvg="http://schemas.microsoft.com/office/drawing/2016/SVG/main" r:embed="rId21"/>
                </a:ext>
              </a:extLst>
            </a:blip>
            <a:stretch>
              <a:fillRect l="-874" r="-874"/>
            </a:stretch>
          </a:blipFill>
        </p:spPr>
        <p:txBody>
          <a:bodyPr/>
          <a:lstStyle/>
          <a:p>
            <a:endParaRPr lang="sl-SI"/>
          </a:p>
        </p:txBody>
      </p:sp>
      <p:sp>
        <p:nvSpPr>
          <p:cNvPr id="10" name="TextBox 10"/>
          <p:cNvSpPr txBox="1"/>
          <p:nvPr/>
        </p:nvSpPr>
        <p:spPr>
          <a:xfrm>
            <a:off x="1267254" y="222416"/>
            <a:ext cx="8503898" cy="1336344"/>
          </a:xfrm>
          <a:prstGeom prst="rect">
            <a:avLst/>
          </a:prstGeom>
        </p:spPr>
        <p:txBody>
          <a:bodyPr lIns="0" tIns="0" rIns="0" bIns="0" rtlCol="0" anchor="t">
            <a:spAutoFit/>
          </a:bodyPr>
          <a:lstStyle/>
          <a:p>
            <a:pPr algn="ctr">
              <a:lnSpc>
                <a:spcPts val="9818"/>
              </a:lnSpc>
            </a:pPr>
            <a:r>
              <a:rPr lang="en-US" sz="7013" b="1">
                <a:solidFill>
                  <a:srgbClr val="1D1C23"/>
                </a:solidFill>
                <a:latin typeface="Gliker Semi-Bold"/>
                <a:ea typeface="Gliker Semi-Bold"/>
                <a:cs typeface="Gliker Semi-Bold"/>
                <a:sym typeface="Gliker Semi-Bold"/>
              </a:rPr>
              <a:t>Uredniška politika</a:t>
            </a:r>
          </a:p>
        </p:txBody>
      </p:sp>
      <p:sp>
        <p:nvSpPr>
          <p:cNvPr id="11" name="TextBox 11"/>
          <p:cNvSpPr txBox="1"/>
          <p:nvPr/>
        </p:nvSpPr>
        <p:spPr>
          <a:xfrm>
            <a:off x="12705107" y="1904170"/>
            <a:ext cx="5489267" cy="7787919"/>
          </a:xfrm>
          <a:prstGeom prst="rect">
            <a:avLst/>
          </a:prstGeom>
        </p:spPr>
        <p:txBody>
          <a:bodyPr lIns="0" tIns="0" rIns="0" bIns="0" rtlCol="0" anchor="t">
            <a:spAutoFit/>
          </a:bodyPr>
          <a:lstStyle/>
          <a:p>
            <a:pPr algn="l">
              <a:lnSpc>
                <a:spcPts val="2561"/>
              </a:lnSpc>
            </a:pPr>
            <a:endParaRPr/>
          </a:p>
          <a:p>
            <a:pPr algn="l">
              <a:lnSpc>
                <a:spcPts val="2561"/>
              </a:lnSpc>
            </a:pPr>
            <a:r>
              <a:rPr lang="en-US" sz="2485" b="1" spc="-83">
                <a:solidFill>
                  <a:srgbClr val="2D2B33"/>
                </a:solidFill>
                <a:latin typeface="Glacial Indifference Bold"/>
                <a:ea typeface="Glacial Indifference Bold"/>
                <a:cs typeface="Glacial Indifference Bold"/>
                <a:sym typeface="Glacial Indifference Bold"/>
              </a:rPr>
              <a:t>Uredniška politika zagotavlja:</a:t>
            </a:r>
          </a:p>
          <a:p>
            <a:pPr algn="l">
              <a:lnSpc>
                <a:spcPts val="2561"/>
              </a:lnSpc>
            </a:pPr>
            <a:endParaRPr lang="en-US" sz="2485" b="1" spc="-83">
              <a:solidFill>
                <a:srgbClr val="2D2B33"/>
              </a:solidFill>
              <a:latin typeface="Glacial Indifference Bold"/>
              <a:ea typeface="Glacial Indifference Bold"/>
              <a:cs typeface="Glacial Indifference Bold"/>
              <a:sym typeface="Glacial Indifference Bold"/>
            </a:endParaRPr>
          </a:p>
          <a:p>
            <a:pPr algn="l">
              <a:lnSpc>
                <a:spcPts val="2561"/>
              </a:lnSpc>
            </a:pPr>
            <a:endParaRPr lang="en-US" sz="2485" b="1" spc="-83">
              <a:solidFill>
                <a:srgbClr val="2D2B33"/>
              </a:solidFill>
              <a:latin typeface="Glacial Indifference Bold"/>
              <a:ea typeface="Glacial Indifference Bold"/>
              <a:cs typeface="Glacial Indifference Bold"/>
              <a:sym typeface="Glacial Indifference Bold"/>
            </a:endParaRPr>
          </a:p>
          <a:p>
            <a:pPr algn="l">
              <a:lnSpc>
                <a:spcPts val="2561"/>
              </a:lnSpc>
            </a:pPr>
            <a:r>
              <a:rPr lang="en-US" sz="2485" spc="-83">
                <a:solidFill>
                  <a:srgbClr val="2D2B33"/>
                </a:solidFill>
                <a:latin typeface="Glacial Indifference"/>
                <a:ea typeface="Glacial Indifference"/>
                <a:cs typeface="Glacial Indifference"/>
                <a:sym typeface="Glacial Indifference"/>
              </a:rPr>
              <a:t>etične standarde, </a:t>
            </a:r>
          </a:p>
          <a:p>
            <a:pPr algn="l">
              <a:lnSpc>
                <a:spcPts val="2561"/>
              </a:lnSpc>
            </a:pPr>
            <a:endParaRPr lang="en-US" sz="2485" spc="-83">
              <a:solidFill>
                <a:srgbClr val="2D2B33"/>
              </a:solidFill>
              <a:latin typeface="Glacial Indifference"/>
              <a:ea typeface="Glacial Indifference"/>
              <a:cs typeface="Glacial Indifference"/>
              <a:sym typeface="Glacial Indifference"/>
            </a:endParaRPr>
          </a:p>
          <a:p>
            <a:pPr algn="l">
              <a:lnSpc>
                <a:spcPts val="2561"/>
              </a:lnSpc>
            </a:pPr>
            <a:endParaRPr lang="en-US" sz="2485" spc="-83">
              <a:solidFill>
                <a:srgbClr val="2D2B33"/>
              </a:solidFill>
              <a:latin typeface="Glacial Indifference"/>
              <a:ea typeface="Glacial Indifference"/>
              <a:cs typeface="Glacial Indifference"/>
              <a:sym typeface="Glacial Indifference"/>
            </a:endParaRPr>
          </a:p>
          <a:p>
            <a:pPr algn="l">
              <a:lnSpc>
                <a:spcPts val="2561"/>
              </a:lnSpc>
            </a:pPr>
            <a:r>
              <a:rPr lang="en-US" sz="2485" spc="-83">
                <a:solidFill>
                  <a:srgbClr val="2D2B33"/>
                </a:solidFill>
                <a:latin typeface="Glacial Indifference"/>
                <a:ea typeface="Glacial Indifference"/>
                <a:cs typeface="Glacial Indifference"/>
                <a:sym typeface="Glacial Indifference"/>
              </a:rPr>
              <a:t>uredniške pristope in prakse,</a:t>
            </a:r>
          </a:p>
          <a:p>
            <a:pPr algn="l">
              <a:lnSpc>
                <a:spcPts val="2561"/>
              </a:lnSpc>
            </a:pPr>
            <a:endParaRPr lang="en-US" sz="2485" spc="-83">
              <a:solidFill>
                <a:srgbClr val="2D2B33"/>
              </a:solidFill>
              <a:latin typeface="Glacial Indifference"/>
              <a:ea typeface="Glacial Indifference"/>
              <a:cs typeface="Glacial Indifference"/>
              <a:sym typeface="Glacial Indifference"/>
            </a:endParaRPr>
          </a:p>
          <a:p>
            <a:pPr algn="l">
              <a:lnSpc>
                <a:spcPts val="2561"/>
              </a:lnSpc>
            </a:pPr>
            <a:endParaRPr lang="en-US" sz="2485" spc="-83">
              <a:solidFill>
                <a:srgbClr val="2D2B33"/>
              </a:solidFill>
              <a:latin typeface="Glacial Indifference"/>
              <a:ea typeface="Glacial Indifference"/>
              <a:cs typeface="Glacial Indifference"/>
              <a:sym typeface="Glacial Indifference"/>
            </a:endParaRPr>
          </a:p>
          <a:p>
            <a:pPr algn="l">
              <a:lnSpc>
                <a:spcPts val="2561"/>
              </a:lnSpc>
            </a:pPr>
            <a:r>
              <a:rPr lang="en-US" sz="2485" spc="-83">
                <a:solidFill>
                  <a:srgbClr val="2D2B33"/>
                </a:solidFill>
                <a:latin typeface="Glacial Indifference"/>
                <a:ea typeface="Glacial Indifference"/>
                <a:cs typeface="Glacial Indifference"/>
                <a:sym typeface="Glacial Indifference"/>
              </a:rPr>
              <a:t>postopke za preverjanje informacij,</a:t>
            </a:r>
          </a:p>
          <a:p>
            <a:pPr algn="l">
              <a:lnSpc>
                <a:spcPts val="2561"/>
              </a:lnSpc>
            </a:pPr>
            <a:endParaRPr lang="en-US" sz="2485" spc="-83">
              <a:solidFill>
                <a:srgbClr val="2D2B33"/>
              </a:solidFill>
              <a:latin typeface="Glacial Indifference"/>
              <a:ea typeface="Glacial Indifference"/>
              <a:cs typeface="Glacial Indifference"/>
              <a:sym typeface="Glacial Indifference"/>
            </a:endParaRPr>
          </a:p>
          <a:p>
            <a:pPr algn="l">
              <a:lnSpc>
                <a:spcPts val="2561"/>
              </a:lnSpc>
            </a:pPr>
            <a:endParaRPr lang="en-US" sz="2485" spc="-83">
              <a:solidFill>
                <a:srgbClr val="2D2B33"/>
              </a:solidFill>
              <a:latin typeface="Glacial Indifference"/>
              <a:ea typeface="Glacial Indifference"/>
              <a:cs typeface="Glacial Indifference"/>
              <a:sym typeface="Glacial Indifference"/>
            </a:endParaRPr>
          </a:p>
          <a:p>
            <a:pPr algn="l">
              <a:lnSpc>
                <a:spcPts val="2561"/>
              </a:lnSpc>
            </a:pPr>
            <a:r>
              <a:rPr lang="en-US" sz="2485" spc="-83">
                <a:solidFill>
                  <a:srgbClr val="2D2B33"/>
                </a:solidFill>
                <a:latin typeface="Glacial Indifference"/>
                <a:ea typeface="Glacial Indifference"/>
                <a:cs typeface="Glacial Indifference"/>
                <a:sym typeface="Glacial Indifference"/>
              </a:rPr>
              <a:t>določa smernica za ravnanje v primeru napak,</a:t>
            </a:r>
          </a:p>
          <a:p>
            <a:pPr algn="l">
              <a:lnSpc>
                <a:spcPts val="2561"/>
              </a:lnSpc>
            </a:pPr>
            <a:endParaRPr lang="en-US" sz="2485" spc="-83">
              <a:solidFill>
                <a:srgbClr val="2D2B33"/>
              </a:solidFill>
              <a:latin typeface="Glacial Indifference"/>
              <a:ea typeface="Glacial Indifference"/>
              <a:cs typeface="Glacial Indifference"/>
              <a:sym typeface="Glacial Indifference"/>
            </a:endParaRPr>
          </a:p>
          <a:p>
            <a:pPr algn="l">
              <a:lnSpc>
                <a:spcPts val="2561"/>
              </a:lnSpc>
            </a:pPr>
            <a:endParaRPr lang="en-US" sz="2485" spc="-83">
              <a:solidFill>
                <a:srgbClr val="2D2B33"/>
              </a:solidFill>
              <a:latin typeface="Glacial Indifference"/>
              <a:ea typeface="Glacial Indifference"/>
              <a:cs typeface="Glacial Indifference"/>
              <a:sym typeface="Glacial Indifference"/>
            </a:endParaRPr>
          </a:p>
          <a:p>
            <a:pPr algn="l">
              <a:lnSpc>
                <a:spcPts val="2561"/>
              </a:lnSpc>
            </a:pPr>
            <a:r>
              <a:rPr lang="en-US" sz="2485" spc="-83">
                <a:solidFill>
                  <a:srgbClr val="2D2B33"/>
                </a:solidFill>
                <a:latin typeface="Glacial Indifference"/>
                <a:ea typeface="Glacial Indifference"/>
                <a:cs typeface="Glacial Indifference"/>
                <a:sym typeface="Glacial Indifference"/>
              </a:rPr>
              <a:t>upošteva pravne okvirje in regulacije, </a:t>
            </a:r>
          </a:p>
          <a:p>
            <a:pPr algn="l">
              <a:lnSpc>
                <a:spcPts val="2561"/>
              </a:lnSpc>
            </a:pPr>
            <a:endParaRPr lang="en-US" sz="2485" spc="-83">
              <a:solidFill>
                <a:srgbClr val="2D2B33"/>
              </a:solidFill>
              <a:latin typeface="Glacial Indifference"/>
              <a:ea typeface="Glacial Indifference"/>
              <a:cs typeface="Glacial Indifference"/>
              <a:sym typeface="Glacial Indifference"/>
            </a:endParaRPr>
          </a:p>
          <a:p>
            <a:pPr algn="l">
              <a:lnSpc>
                <a:spcPts val="2561"/>
              </a:lnSpc>
            </a:pPr>
            <a:endParaRPr lang="en-US" sz="2485" spc="-83">
              <a:solidFill>
                <a:srgbClr val="2D2B33"/>
              </a:solidFill>
              <a:latin typeface="Glacial Indifference"/>
              <a:ea typeface="Glacial Indifference"/>
              <a:cs typeface="Glacial Indifference"/>
              <a:sym typeface="Glacial Indifference"/>
            </a:endParaRPr>
          </a:p>
          <a:p>
            <a:pPr algn="l">
              <a:lnSpc>
                <a:spcPts val="2561"/>
              </a:lnSpc>
            </a:pPr>
            <a:r>
              <a:rPr lang="en-US" sz="2485" spc="-83">
                <a:solidFill>
                  <a:srgbClr val="2D2B33"/>
                </a:solidFill>
                <a:latin typeface="Glacial Indifference"/>
                <a:ea typeface="Glacial Indifference"/>
                <a:cs typeface="Glacial Indifference"/>
                <a:sym typeface="Glacial Indifference"/>
              </a:rPr>
              <a:t>skrbi za zaščito pravic posameznikov, </a:t>
            </a:r>
          </a:p>
          <a:p>
            <a:pPr algn="l">
              <a:lnSpc>
                <a:spcPts val="2561"/>
              </a:lnSpc>
            </a:pPr>
            <a:endParaRPr lang="en-US" sz="2485" spc="-83">
              <a:solidFill>
                <a:srgbClr val="2D2B33"/>
              </a:solidFill>
              <a:latin typeface="Glacial Indifference"/>
              <a:ea typeface="Glacial Indifference"/>
              <a:cs typeface="Glacial Indifference"/>
              <a:sym typeface="Glacial Indifference"/>
            </a:endParaRPr>
          </a:p>
          <a:p>
            <a:pPr algn="l">
              <a:lnSpc>
                <a:spcPts val="2561"/>
              </a:lnSpc>
            </a:pPr>
            <a:endParaRPr lang="en-US" sz="2485" spc="-83">
              <a:solidFill>
                <a:srgbClr val="2D2B33"/>
              </a:solidFill>
              <a:latin typeface="Glacial Indifference"/>
              <a:ea typeface="Glacial Indifference"/>
              <a:cs typeface="Glacial Indifference"/>
              <a:sym typeface="Glacial Indifference"/>
            </a:endParaRPr>
          </a:p>
          <a:p>
            <a:pPr algn="l">
              <a:lnSpc>
                <a:spcPts val="2561"/>
              </a:lnSpc>
            </a:pPr>
            <a:r>
              <a:rPr lang="en-US" sz="2485" spc="-83">
                <a:solidFill>
                  <a:srgbClr val="2D2B33"/>
                </a:solidFill>
                <a:latin typeface="Glacial Indifference"/>
                <a:ea typeface="Glacial Indifference"/>
                <a:cs typeface="Glacial Indifference"/>
                <a:sym typeface="Glacial Indifference"/>
              </a:rPr>
              <a:t>zagotavlja spoštljivo poročanje.</a:t>
            </a:r>
          </a:p>
        </p:txBody>
      </p:sp>
      <p:sp>
        <p:nvSpPr>
          <p:cNvPr id="12" name="TextBox 12"/>
          <p:cNvSpPr txBox="1"/>
          <p:nvPr/>
        </p:nvSpPr>
        <p:spPr>
          <a:xfrm>
            <a:off x="1267254" y="2351180"/>
            <a:ext cx="7710327" cy="1272882"/>
          </a:xfrm>
          <a:prstGeom prst="rect">
            <a:avLst/>
          </a:prstGeom>
        </p:spPr>
        <p:txBody>
          <a:bodyPr lIns="0" tIns="0" rIns="0" bIns="0" rtlCol="0" anchor="t">
            <a:spAutoFit/>
          </a:bodyPr>
          <a:lstStyle/>
          <a:p>
            <a:pPr algn="l">
              <a:lnSpc>
                <a:spcPts val="2561"/>
              </a:lnSpc>
            </a:pPr>
            <a:r>
              <a:rPr lang="en-US" sz="2485" b="1" i="1" spc="-83">
                <a:solidFill>
                  <a:srgbClr val="2D2B33"/>
                </a:solidFill>
                <a:latin typeface="Glacial Indifference Bold Italics"/>
                <a:ea typeface="Glacial Indifference Bold Italics"/>
                <a:cs typeface="Glacial Indifference Bold Italics"/>
                <a:sym typeface="Glacial Indifference Bold Italics"/>
              </a:rPr>
              <a:t>Uredniška politika vključuje smernice in pravila, ki jim uredniki in novinarji sledijo pri izbiri in predstavljanju novic.</a:t>
            </a:r>
          </a:p>
          <a:p>
            <a:pPr algn="l">
              <a:lnSpc>
                <a:spcPts val="2561"/>
              </a:lnSpc>
            </a:pPr>
            <a:endParaRPr lang="en-US" sz="2485" b="1" i="1" spc="-83">
              <a:solidFill>
                <a:srgbClr val="2D2B33"/>
              </a:solidFill>
              <a:latin typeface="Glacial Indifference Bold Italics"/>
              <a:ea typeface="Glacial Indifference Bold Italics"/>
              <a:cs typeface="Glacial Indifference Bold Italics"/>
              <a:sym typeface="Glacial Indifference Bold Italics"/>
            </a:endParaRPr>
          </a:p>
        </p:txBody>
      </p:sp>
      <p:pic>
        <p:nvPicPr>
          <p:cNvPr id="13" name="New Recording 63">
            <a:hlinkClick r:id="" action="ppaction://media"/>
            <a:extLst>
              <a:ext uri="{FF2B5EF4-FFF2-40B4-BE49-F238E27FC236}">
                <a16:creationId xmlns:a16="http://schemas.microsoft.com/office/drawing/2014/main" id="{555E35EB-56A3-A9F3-942B-244E4845A3A1}"/>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49394" y="4032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3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100000">
                <p:cTn id="13"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r="1315"/>
          <a:stretch>
            <a:fillRect/>
          </a:stretch>
        </p:blipFill>
        <p:spPr>
          <a:xfrm>
            <a:off x="0" y="2266144"/>
            <a:ext cx="13612083" cy="7758888"/>
          </a:xfrm>
          <a:prstGeom prst="rect">
            <a:avLst/>
          </a:prstGeom>
        </p:spPr>
      </p:pic>
      <p:sp>
        <p:nvSpPr>
          <p:cNvPr id="3" name="TextBox 3"/>
          <p:cNvSpPr txBox="1"/>
          <p:nvPr/>
        </p:nvSpPr>
        <p:spPr>
          <a:xfrm>
            <a:off x="2514600" y="363863"/>
            <a:ext cx="13062917" cy="1336344"/>
          </a:xfrm>
          <a:prstGeom prst="rect">
            <a:avLst/>
          </a:prstGeom>
        </p:spPr>
        <p:txBody>
          <a:bodyPr lIns="0" tIns="0" rIns="0" bIns="0" rtlCol="0" anchor="t">
            <a:spAutoFit/>
          </a:bodyPr>
          <a:lstStyle/>
          <a:p>
            <a:pPr algn="ctr">
              <a:lnSpc>
                <a:spcPts val="9818"/>
              </a:lnSpc>
            </a:pPr>
            <a:r>
              <a:rPr lang="en-US" sz="7013" b="1" dirty="0" err="1">
                <a:solidFill>
                  <a:srgbClr val="1D1C23"/>
                </a:solidFill>
                <a:latin typeface="Gliker Semi-Bold"/>
                <a:ea typeface="Gliker Semi-Bold"/>
                <a:cs typeface="Gliker Semi-Bold"/>
                <a:sym typeface="Gliker Semi-Bold"/>
              </a:rPr>
              <a:t>Oglaševanje</a:t>
            </a:r>
            <a:r>
              <a:rPr lang="en-US" sz="7013" b="1" dirty="0">
                <a:solidFill>
                  <a:srgbClr val="1D1C23"/>
                </a:solidFill>
                <a:latin typeface="Gliker Semi-Bold"/>
                <a:ea typeface="Gliker Semi-Bold"/>
                <a:cs typeface="Gliker Semi-Bold"/>
                <a:sym typeface="Gliker Semi-Bold"/>
              </a:rPr>
              <a:t> in </a:t>
            </a:r>
            <a:r>
              <a:rPr lang="en-US" sz="7013" b="1" dirty="0" err="1">
                <a:solidFill>
                  <a:srgbClr val="1D1C23"/>
                </a:solidFill>
                <a:latin typeface="Gliker Semi-Bold"/>
                <a:ea typeface="Gliker Semi-Bold"/>
                <a:cs typeface="Gliker Semi-Bold"/>
                <a:sym typeface="Gliker Semi-Bold"/>
              </a:rPr>
              <a:t>sponzorstvo</a:t>
            </a:r>
            <a:endParaRPr lang="en-US" sz="7013" b="1" dirty="0">
              <a:solidFill>
                <a:srgbClr val="1D1C23"/>
              </a:solidFill>
              <a:latin typeface="Gliker Semi-Bold"/>
              <a:ea typeface="Gliker Semi-Bold"/>
              <a:cs typeface="Gliker Semi-Bold"/>
              <a:sym typeface="Gliker Semi-Bold"/>
            </a:endParaRPr>
          </a:p>
        </p:txBody>
      </p:sp>
      <p:sp>
        <p:nvSpPr>
          <p:cNvPr id="4" name="TextBox 4"/>
          <p:cNvSpPr txBox="1"/>
          <p:nvPr/>
        </p:nvSpPr>
        <p:spPr>
          <a:xfrm>
            <a:off x="13461786" y="4885089"/>
            <a:ext cx="4721080" cy="1596732"/>
          </a:xfrm>
          <a:prstGeom prst="rect">
            <a:avLst/>
          </a:prstGeom>
        </p:spPr>
        <p:txBody>
          <a:bodyPr lIns="0" tIns="0" rIns="0" bIns="0" rtlCol="0" anchor="t">
            <a:spAutoFit/>
          </a:bodyPr>
          <a:lstStyle/>
          <a:p>
            <a:pPr algn="l">
              <a:lnSpc>
                <a:spcPts val="2561"/>
              </a:lnSpc>
            </a:pPr>
            <a:r>
              <a:rPr lang="en-US" sz="2485" b="1" i="1" spc="-83">
                <a:solidFill>
                  <a:srgbClr val="2D2B33"/>
                </a:solidFill>
                <a:latin typeface="Glacial Indifference Bold Italics"/>
                <a:ea typeface="Glacial Indifference Bold Italics"/>
                <a:cs typeface="Glacial Indifference Bold Italics"/>
                <a:sym typeface="Glacial Indifference Bold Italics"/>
              </a:rPr>
              <a:t>Oglaševanje in sponzorstva so glavni način, kako mediji služijo denar. To pomeni, da imajo sponzorji veliko besedo pri tem, kaj mediji objavljajo.</a:t>
            </a:r>
          </a:p>
        </p:txBody>
      </p:sp>
      <p:pic>
        <p:nvPicPr>
          <p:cNvPr id="5" name="New Recording 65">
            <a:hlinkClick r:id="" action="ppaction://media"/>
            <a:extLst>
              <a:ext uri="{FF2B5EF4-FFF2-40B4-BE49-F238E27FC236}">
                <a16:creationId xmlns:a16="http://schemas.microsoft.com/office/drawing/2014/main" id="{4ABE8772-9F6A-4D67-FECF-E8DE103135C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2101" y="64690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100000">
                <p:cTn id="13"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grpSp>
        <p:nvGrpSpPr>
          <p:cNvPr id="2" name="Group 2"/>
          <p:cNvGrpSpPr/>
          <p:nvPr/>
        </p:nvGrpSpPr>
        <p:grpSpPr>
          <a:xfrm>
            <a:off x="244800" y="1150428"/>
            <a:ext cx="9888358" cy="8973685"/>
            <a:chOff x="0" y="0"/>
            <a:chExt cx="13184477" cy="11964913"/>
          </a:xfrm>
        </p:grpSpPr>
        <p:sp>
          <p:nvSpPr>
            <p:cNvPr id="3" name="Freeform 3"/>
            <p:cNvSpPr/>
            <p:nvPr/>
          </p:nvSpPr>
          <p:spPr>
            <a:xfrm>
              <a:off x="0" y="0"/>
              <a:ext cx="13184505" cy="11964924"/>
            </a:xfrm>
            <a:custGeom>
              <a:avLst/>
              <a:gdLst/>
              <a:ahLst/>
              <a:cxnLst/>
              <a:rect l="l" t="t" r="r" b="b"/>
              <a:pathLst>
                <a:path w="13184505" h="11964924">
                  <a:moveTo>
                    <a:pt x="0" y="0"/>
                  </a:moveTo>
                  <a:lnTo>
                    <a:pt x="13184505" y="0"/>
                  </a:lnTo>
                  <a:lnTo>
                    <a:pt x="13184505" y="11964924"/>
                  </a:lnTo>
                  <a:lnTo>
                    <a:pt x="0" y="11964924"/>
                  </a:lnTo>
                  <a:lnTo>
                    <a:pt x="0" y="0"/>
                  </a:lnTo>
                  <a:close/>
                </a:path>
              </a:pathLst>
            </a:custGeom>
            <a:blipFill>
              <a:blip r:embed="rId5"/>
              <a:stretch>
                <a:fillRect/>
              </a:stretch>
            </a:blipFill>
          </p:spPr>
          <p:txBody>
            <a:bodyPr/>
            <a:lstStyle/>
            <a:p>
              <a:endParaRPr lang="sl-SI"/>
            </a:p>
          </p:txBody>
        </p:sp>
      </p:grpSp>
      <p:grpSp>
        <p:nvGrpSpPr>
          <p:cNvPr id="4" name="Group 4"/>
          <p:cNvGrpSpPr/>
          <p:nvPr/>
        </p:nvGrpSpPr>
        <p:grpSpPr>
          <a:xfrm>
            <a:off x="10133159" y="1903793"/>
            <a:ext cx="8154841" cy="7380131"/>
            <a:chOff x="0" y="0"/>
            <a:chExt cx="10873121" cy="9840175"/>
          </a:xfrm>
        </p:grpSpPr>
        <p:sp>
          <p:nvSpPr>
            <p:cNvPr id="5" name="Freeform 5"/>
            <p:cNvSpPr/>
            <p:nvPr/>
          </p:nvSpPr>
          <p:spPr>
            <a:xfrm>
              <a:off x="0" y="0"/>
              <a:ext cx="10873105" cy="9840214"/>
            </a:xfrm>
            <a:custGeom>
              <a:avLst/>
              <a:gdLst/>
              <a:ahLst/>
              <a:cxnLst/>
              <a:rect l="l" t="t" r="r" b="b"/>
              <a:pathLst>
                <a:path w="10873105" h="9840214">
                  <a:moveTo>
                    <a:pt x="0" y="0"/>
                  </a:moveTo>
                  <a:lnTo>
                    <a:pt x="10873105" y="0"/>
                  </a:lnTo>
                  <a:lnTo>
                    <a:pt x="10873105" y="9840214"/>
                  </a:lnTo>
                  <a:lnTo>
                    <a:pt x="0" y="9840214"/>
                  </a:lnTo>
                  <a:lnTo>
                    <a:pt x="0" y="0"/>
                  </a:lnTo>
                  <a:close/>
                </a:path>
              </a:pathLst>
            </a:custGeom>
            <a:blipFill>
              <a:blip r:embed="rId6"/>
              <a:stretch>
                <a:fillRect t="-30" b="-30"/>
              </a:stretch>
            </a:blipFill>
          </p:spPr>
          <p:txBody>
            <a:bodyPr/>
            <a:lstStyle/>
            <a:p>
              <a:endParaRPr lang="sl-SI"/>
            </a:p>
          </p:txBody>
        </p:sp>
      </p:grpSp>
      <p:sp>
        <p:nvSpPr>
          <p:cNvPr id="6" name="TextBox 6"/>
          <p:cNvSpPr txBox="1"/>
          <p:nvPr/>
        </p:nvSpPr>
        <p:spPr>
          <a:xfrm>
            <a:off x="1600200" y="162879"/>
            <a:ext cx="6319654" cy="895345"/>
          </a:xfrm>
          <a:prstGeom prst="rect">
            <a:avLst/>
          </a:prstGeom>
        </p:spPr>
        <p:txBody>
          <a:bodyPr lIns="0" tIns="0" rIns="0" bIns="0" rtlCol="0" anchor="t">
            <a:spAutoFit/>
          </a:bodyPr>
          <a:lstStyle/>
          <a:p>
            <a:pPr algn="l">
              <a:lnSpc>
                <a:spcPts val="3635"/>
              </a:lnSpc>
            </a:pPr>
            <a:r>
              <a:rPr lang="en-US" sz="3528" b="1" spc="-119" dirty="0" err="1">
                <a:solidFill>
                  <a:srgbClr val="1D1B23"/>
                </a:solidFill>
                <a:latin typeface="Glacial Indifference Bold"/>
                <a:ea typeface="Glacial Indifference Bold"/>
                <a:cs typeface="Glacial Indifference Bold"/>
                <a:sym typeface="Glacial Indifference Bold"/>
              </a:rPr>
              <a:t>Lestvica</a:t>
            </a:r>
            <a:r>
              <a:rPr lang="en-US" sz="3528" b="1" spc="-119" dirty="0">
                <a:solidFill>
                  <a:srgbClr val="1D1B23"/>
                </a:solidFill>
                <a:latin typeface="Glacial Indifference Bold"/>
                <a:ea typeface="Glacial Indifference Bold"/>
                <a:cs typeface="Glacial Indifference Bold"/>
                <a:sym typeface="Glacial Indifference Bold"/>
              </a:rPr>
              <a:t> </a:t>
            </a:r>
            <a:r>
              <a:rPr lang="en-US" sz="3528" b="1" spc="-119" dirty="0" err="1">
                <a:solidFill>
                  <a:srgbClr val="1D1B23"/>
                </a:solidFill>
                <a:latin typeface="Glacial Indifference Bold"/>
                <a:ea typeface="Glacial Indifference Bold"/>
                <a:cs typeface="Glacial Indifference Bold"/>
                <a:sym typeface="Glacial Indifference Bold"/>
              </a:rPr>
              <a:t>novinarske</a:t>
            </a:r>
            <a:r>
              <a:rPr lang="en-US" sz="3528" b="1" spc="-119" dirty="0">
                <a:solidFill>
                  <a:srgbClr val="1D1B23"/>
                </a:solidFill>
                <a:latin typeface="Glacial Indifference Bold"/>
                <a:ea typeface="Glacial Indifference Bold"/>
                <a:cs typeface="Glacial Indifference Bold"/>
                <a:sym typeface="Glacial Indifference Bold"/>
              </a:rPr>
              <a:t> </a:t>
            </a:r>
            <a:r>
              <a:rPr lang="en-US" sz="3528" b="1" spc="-119" dirty="0" err="1">
                <a:solidFill>
                  <a:srgbClr val="1D1B23"/>
                </a:solidFill>
                <a:latin typeface="Glacial Indifference Bold"/>
                <a:ea typeface="Glacial Indifference Bold"/>
                <a:cs typeface="Glacial Indifference Bold"/>
                <a:sym typeface="Glacial Indifference Bold"/>
              </a:rPr>
              <a:t>svobode</a:t>
            </a:r>
            <a:r>
              <a:rPr lang="en-US" sz="3528" b="1" spc="-119" dirty="0">
                <a:solidFill>
                  <a:srgbClr val="1D1B23"/>
                </a:solidFill>
                <a:latin typeface="Glacial Indifference Bold"/>
                <a:ea typeface="Glacial Indifference Bold"/>
                <a:cs typeface="Glacial Indifference Bold"/>
                <a:sym typeface="Glacial Indifference Bold"/>
              </a:rPr>
              <a:t> v </a:t>
            </a:r>
            <a:r>
              <a:rPr lang="en-US" sz="3528" b="1" spc="-119" dirty="0" err="1">
                <a:solidFill>
                  <a:srgbClr val="1D1B23"/>
                </a:solidFill>
                <a:latin typeface="Glacial Indifference Bold"/>
                <a:ea typeface="Glacial Indifference Bold"/>
                <a:cs typeface="Glacial Indifference Bold"/>
                <a:sym typeface="Glacial Indifference Bold"/>
              </a:rPr>
              <a:t>letu</a:t>
            </a:r>
            <a:r>
              <a:rPr lang="en-US" sz="3528" b="1" spc="-119" dirty="0">
                <a:solidFill>
                  <a:srgbClr val="1D1B23"/>
                </a:solidFill>
                <a:latin typeface="Glacial Indifference Bold"/>
                <a:ea typeface="Glacial Indifference Bold"/>
                <a:cs typeface="Glacial Indifference Bold"/>
                <a:sym typeface="Glacial Indifference Bold"/>
              </a:rPr>
              <a:t> 2024</a:t>
            </a:r>
          </a:p>
        </p:txBody>
      </p:sp>
      <p:sp>
        <p:nvSpPr>
          <p:cNvPr id="7" name="TextBox 7"/>
          <p:cNvSpPr txBox="1"/>
          <p:nvPr/>
        </p:nvSpPr>
        <p:spPr>
          <a:xfrm>
            <a:off x="11098722" y="255083"/>
            <a:ext cx="6319654" cy="438145"/>
          </a:xfrm>
          <a:prstGeom prst="rect">
            <a:avLst/>
          </a:prstGeom>
        </p:spPr>
        <p:txBody>
          <a:bodyPr lIns="0" tIns="0" rIns="0" bIns="0" rtlCol="0" anchor="t">
            <a:spAutoFit/>
          </a:bodyPr>
          <a:lstStyle/>
          <a:p>
            <a:pPr algn="l">
              <a:lnSpc>
                <a:spcPts val="3635"/>
              </a:lnSpc>
            </a:pPr>
            <a:r>
              <a:rPr lang="en-US" sz="3528" b="1" spc="-119">
                <a:solidFill>
                  <a:srgbClr val="1D1B23"/>
                </a:solidFill>
                <a:latin typeface="Glacial Indifference Bold"/>
                <a:ea typeface="Glacial Indifference Bold"/>
                <a:cs typeface="Glacial Indifference Bold"/>
                <a:sym typeface="Glacial Indifference Bold"/>
              </a:rPr>
              <a:t>Število ubitih novinarjev po svetu</a:t>
            </a:r>
          </a:p>
        </p:txBody>
      </p:sp>
      <p:pic>
        <p:nvPicPr>
          <p:cNvPr id="8" name="New Recording 66">
            <a:hlinkClick r:id="" action="ppaction://media"/>
            <a:extLst>
              <a:ext uri="{FF2B5EF4-FFF2-40B4-BE49-F238E27FC236}">
                <a16:creationId xmlns:a16="http://schemas.microsoft.com/office/drawing/2014/main" id="{00D6581E-F46D-6011-474D-3310BD072F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2261" y="25508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937966"/>
            <a:ext cx="16230600" cy="8411068"/>
          </a:xfrm>
          <a:custGeom>
            <a:avLst/>
            <a:gdLst/>
            <a:ahLst/>
            <a:cxnLst/>
            <a:rect l="l" t="t" r="r" b="b"/>
            <a:pathLst>
              <a:path w="16230600" h="8411068">
                <a:moveTo>
                  <a:pt x="0" y="0"/>
                </a:moveTo>
                <a:lnTo>
                  <a:pt x="16230600" y="0"/>
                </a:lnTo>
                <a:lnTo>
                  <a:pt x="16230600" y="8411068"/>
                </a:lnTo>
                <a:lnTo>
                  <a:pt x="0" y="84110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grpSp>
        <p:nvGrpSpPr>
          <p:cNvPr id="3" name="Group 3"/>
          <p:cNvGrpSpPr/>
          <p:nvPr/>
        </p:nvGrpSpPr>
        <p:grpSpPr>
          <a:xfrm>
            <a:off x="2000281" y="2274999"/>
            <a:ext cx="14287439" cy="4822011"/>
            <a:chOff x="0" y="0"/>
            <a:chExt cx="19049919" cy="6429348"/>
          </a:xfrm>
        </p:grpSpPr>
        <p:sp>
          <p:nvSpPr>
            <p:cNvPr id="4" name="Freeform 4"/>
            <p:cNvSpPr/>
            <p:nvPr/>
          </p:nvSpPr>
          <p:spPr>
            <a:xfrm>
              <a:off x="0" y="0"/>
              <a:ext cx="19049873" cy="6429375"/>
            </a:xfrm>
            <a:custGeom>
              <a:avLst/>
              <a:gdLst/>
              <a:ahLst/>
              <a:cxnLst/>
              <a:rect l="l" t="t" r="r" b="b"/>
              <a:pathLst>
                <a:path w="19049873" h="6429375">
                  <a:moveTo>
                    <a:pt x="0" y="0"/>
                  </a:moveTo>
                  <a:lnTo>
                    <a:pt x="19049873" y="0"/>
                  </a:lnTo>
                  <a:lnTo>
                    <a:pt x="19049873" y="6429375"/>
                  </a:lnTo>
                  <a:lnTo>
                    <a:pt x="0" y="6429375"/>
                  </a:lnTo>
                  <a:lnTo>
                    <a:pt x="0" y="0"/>
                  </a:lnTo>
                  <a:close/>
                </a:path>
              </a:pathLst>
            </a:custGeom>
            <a:blipFill>
              <a:blip r:embed="rId7"/>
              <a:stretch>
                <a:fillRect t="-52" b="-52"/>
              </a:stretch>
            </a:blipFill>
          </p:spPr>
          <p:txBody>
            <a:bodyPr/>
            <a:lstStyle/>
            <a:p>
              <a:endParaRPr lang="sl-SI"/>
            </a:p>
          </p:txBody>
        </p:sp>
      </p:grpSp>
      <p:sp>
        <p:nvSpPr>
          <p:cNvPr id="5" name="TextBox 5"/>
          <p:cNvSpPr txBox="1"/>
          <p:nvPr/>
        </p:nvSpPr>
        <p:spPr>
          <a:xfrm>
            <a:off x="5085396" y="3788945"/>
            <a:ext cx="8117208" cy="1074166"/>
          </a:xfrm>
          <a:prstGeom prst="rect">
            <a:avLst/>
          </a:prstGeom>
        </p:spPr>
        <p:txBody>
          <a:bodyPr lIns="0" tIns="0" rIns="0" bIns="0" rtlCol="0" anchor="t">
            <a:spAutoFit/>
          </a:bodyPr>
          <a:lstStyle/>
          <a:p>
            <a:pPr algn="ctr">
              <a:lnSpc>
                <a:spcPts val="7825"/>
              </a:lnSpc>
            </a:pPr>
            <a:r>
              <a:rPr lang="en-US" sz="8695" b="1">
                <a:solidFill>
                  <a:srgbClr val="DEDEE0"/>
                </a:solidFill>
                <a:latin typeface="Gliker Semi-Bold"/>
                <a:ea typeface="Gliker Semi-Bold"/>
                <a:cs typeface="Gliker Semi-Bold"/>
                <a:sym typeface="Gliker Semi-Bold"/>
              </a:rPr>
              <a:t>Zaključek</a:t>
            </a:r>
          </a:p>
        </p:txBody>
      </p:sp>
      <p:sp>
        <p:nvSpPr>
          <p:cNvPr id="6" name="Freeform 6"/>
          <p:cNvSpPr/>
          <p:nvPr/>
        </p:nvSpPr>
        <p:spPr>
          <a:xfrm>
            <a:off x="-1364520" y="3500744"/>
            <a:ext cx="7734380" cy="6342192"/>
          </a:xfrm>
          <a:custGeom>
            <a:avLst/>
            <a:gdLst/>
            <a:ahLst/>
            <a:cxnLst/>
            <a:rect l="l" t="t" r="r" b="b"/>
            <a:pathLst>
              <a:path w="7734380" h="6342192">
                <a:moveTo>
                  <a:pt x="0" y="0"/>
                </a:moveTo>
                <a:lnTo>
                  <a:pt x="7734380" y="0"/>
                </a:lnTo>
                <a:lnTo>
                  <a:pt x="7734380" y="6342192"/>
                </a:lnTo>
                <a:lnTo>
                  <a:pt x="0" y="6342192"/>
                </a:lnTo>
                <a:lnTo>
                  <a:pt x="0" y="0"/>
                </a:lnTo>
                <a:close/>
              </a:path>
            </a:pathLst>
          </a:custGeom>
          <a:blipFill>
            <a:blip r:embed="rId8">
              <a:extLst>
                <a:ext uri="{96DAC541-7B7A-43D3-8B79-37D633B846F1}">
                  <asvg:svgBlip xmlns:asvg="http://schemas.microsoft.com/office/drawing/2016/SVG/main" r:embed="rId9"/>
                </a:ext>
              </a:extLst>
            </a:blip>
            <a:stretch>
              <a:fillRect t="-100" b="-100"/>
            </a:stretch>
          </a:blipFill>
        </p:spPr>
        <p:txBody>
          <a:bodyPr/>
          <a:lstStyle/>
          <a:p>
            <a:endParaRPr lang="sl-SI"/>
          </a:p>
        </p:txBody>
      </p:sp>
      <p:sp>
        <p:nvSpPr>
          <p:cNvPr id="7" name="Freeform 7"/>
          <p:cNvSpPr/>
          <p:nvPr/>
        </p:nvSpPr>
        <p:spPr>
          <a:xfrm flipH="1">
            <a:off x="11347481" y="3541295"/>
            <a:ext cx="7559180" cy="6555870"/>
          </a:xfrm>
          <a:custGeom>
            <a:avLst/>
            <a:gdLst/>
            <a:ahLst/>
            <a:cxnLst/>
            <a:rect l="l" t="t" r="r" b="b"/>
            <a:pathLst>
              <a:path w="7559180" h="6555870">
                <a:moveTo>
                  <a:pt x="7559180" y="0"/>
                </a:moveTo>
                <a:lnTo>
                  <a:pt x="0" y="0"/>
                </a:lnTo>
                <a:lnTo>
                  <a:pt x="0" y="6555870"/>
                </a:lnTo>
                <a:lnTo>
                  <a:pt x="7559180" y="6555870"/>
                </a:lnTo>
                <a:lnTo>
                  <a:pt x="7559180" y="0"/>
                </a:lnTo>
                <a:close/>
              </a:path>
            </a:pathLst>
          </a:custGeom>
          <a:blipFill>
            <a:blip r:embed="rId10">
              <a:extLst>
                <a:ext uri="{96DAC541-7B7A-43D3-8B79-37D633B846F1}">
                  <asvg:svgBlip xmlns:asvg="http://schemas.microsoft.com/office/drawing/2016/SVG/main" r:embed="rId11"/>
                </a:ext>
              </a:extLst>
            </a:blip>
            <a:stretch>
              <a:fillRect t="-27" b="-27"/>
            </a:stretch>
          </a:blipFill>
        </p:spPr>
        <p:txBody>
          <a:bodyPr/>
          <a:lstStyle/>
          <a:p>
            <a:endParaRPr lang="sl-SI"/>
          </a:p>
        </p:txBody>
      </p:sp>
      <p:sp>
        <p:nvSpPr>
          <p:cNvPr id="8" name="Freeform 8"/>
          <p:cNvSpPr/>
          <p:nvPr/>
        </p:nvSpPr>
        <p:spPr>
          <a:xfrm>
            <a:off x="-192551" y="9258300"/>
            <a:ext cx="18673102" cy="1245333"/>
          </a:xfrm>
          <a:custGeom>
            <a:avLst/>
            <a:gdLst/>
            <a:ahLst/>
            <a:cxnLst/>
            <a:rect l="l" t="t" r="r" b="b"/>
            <a:pathLst>
              <a:path w="18673102" h="1245333">
                <a:moveTo>
                  <a:pt x="0" y="0"/>
                </a:moveTo>
                <a:lnTo>
                  <a:pt x="18673102" y="0"/>
                </a:lnTo>
                <a:lnTo>
                  <a:pt x="18673102" y="1245333"/>
                </a:lnTo>
                <a:lnTo>
                  <a:pt x="0" y="1245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sl-SI"/>
          </a:p>
        </p:txBody>
      </p:sp>
      <p:grpSp>
        <p:nvGrpSpPr>
          <p:cNvPr id="9" name="Group 9"/>
          <p:cNvGrpSpPr/>
          <p:nvPr/>
        </p:nvGrpSpPr>
        <p:grpSpPr>
          <a:xfrm>
            <a:off x="7126888" y="9292532"/>
            <a:ext cx="4034224" cy="994468"/>
            <a:chOff x="0" y="0"/>
            <a:chExt cx="5378965" cy="1325957"/>
          </a:xfrm>
        </p:grpSpPr>
        <p:sp>
          <p:nvSpPr>
            <p:cNvPr id="10" name="Freeform 10"/>
            <p:cNvSpPr/>
            <p:nvPr/>
          </p:nvSpPr>
          <p:spPr>
            <a:xfrm>
              <a:off x="0" y="0"/>
              <a:ext cx="5378958" cy="1326007"/>
            </a:xfrm>
            <a:custGeom>
              <a:avLst/>
              <a:gdLst/>
              <a:ahLst/>
              <a:cxnLst/>
              <a:rect l="l" t="t" r="r" b="b"/>
              <a:pathLst>
                <a:path w="5378958" h="1326007">
                  <a:moveTo>
                    <a:pt x="0" y="0"/>
                  </a:moveTo>
                  <a:lnTo>
                    <a:pt x="5378958" y="0"/>
                  </a:lnTo>
                  <a:lnTo>
                    <a:pt x="5378958" y="1326007"/>
                  </a:lnTo>
                  <a:lnTo>
                    <a:pt x="0" y="1326007"/>
                  </a:lnTo>
                  <a:lnTo>
                    <a:pt x="0" y="0"/>
                  </a:lnTo>
                  <a:close/>
                </a:path>
              </a:pathLst>
            </a:custGeom>
            <a:blipFill>
              <a:blip r:embed="rId14"/>
              <a:stretch>
                <a:fillRect l="-41" r="-41" b="3"/>
              </a:stretch>
            </a:blipFill>
          </p:spPr>
          <p:txBody>
            <a:bodyPr/>
            <a:lstStyle/>
            <a:p>
              <a:endParaRPr lang="sl-SI"/>
            </a:p>
          </p:txBody>
        </p:sp>
      </p:grpSp>
      <p:pic>
        <p:nvPicPr>
          <p:cNvPr id="11" name="New Recording 67">
            <a:hlinkClick r:id="" action="ppaction://media"/>
            <a:extLst>
              <a:ext uri="{FF2B5EF4-FFF2-40B4-BE49-F238E27FC236}">
                <a16:creationId xmlns:a16="http://schemas.microsoft.com/office/drawing/2014/main" id="{E3A59A73-34C9-B19D-BCDB-078AC4C6AF4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28600" y="37828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3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67254" y="222416"/>
            <a:ext cx="8503898" cy="1193495"/>
          </a:xfrm>
          <a:prstGeom prst="rect">
            <a:avLst/>
          </a:prstGeom>
        </p:spPr>
        <p:txBody>
          <a:bodyPr lIns="0" tIns="0" rIns="0" bIns="0" rtlCol="0" anchor="t">
            <a:spAutoFit/>
          </a:bodyPr>
          <a:lstStyle/>
          <a:p>
            <a:pPr algn="ctr">
              <a:lnSpc>
                <a:spcPts val="9818"/>
              </a:lnSpc>
            </a:pPr>
            <a:r>
              <a:rPr lang="en-US" sz="7013" b="1">
                <a:solidFill>
                  <a:srgbClr val="1D1C23"/>
                </a:solidFill>
                <a:latin typeface="Gliker Semi-Bold"/>
                <a:ea typeface="Gliker Semi-Bold"/>
                <a:cs typeface="Gliker Semi-Bold"/>
                <a:sym typeface="Gliker Semi-Bold"/>
              </a:rPr>
              <a:t>Viri in literatura</a:t>
            </a:r>
          </a:p>
        </p:txBody>
      </p:sp>
      <p:sp>
        <p:nvSpPr>
          <p:cNvPr id="3" name="TextBox 3"/>
          <p:cNvSpPr txBox="1"/>
          <p:nvPr/>
        </p:nvSpPr>
        <p:spPr>
          <a:xfrm>
            <a:off x="0" y="1620419"/>
            <a:ext cx="17547542" cy="8981059"/>
          </a:xfrm>
          <a:prstGeom prst="rect">
            <a:avLst/>
          </a:prstGeom>
        </p:spPr>
        <p:txBody>
          <a:bodyPr lIns="0" tIns="0" rIns="0" bIns="0" rtlCol="0" anchor="t">
            <a:spAutoFit/>
          </a:bodyPr>
          <a:lstStyle/>
          <a:p>
            <a:pPr algn="ctr">
              <a:lnSpc>
                <a:spcPts val="3066"/>
              </a:lnSpc>
            </a:pPr>
            <a:endParaRPr/>
          </a:p>
          <a:p>
            <a:pPr marL="518158" lvl="1" indent="-259079" algn="l">
              <a:lnSpc>
                <a:spcPts val="3503"/>
              </a:lnSpc>
              <a:buFont typeface="Arial"/>
              <a:buChar char="•"/>
            </a:pPr>
            <a:r>
              <a:rPr lang="en-US" sz="2399">
                <a:solidFill>
                  <a:srgbClr val="1D1C23"/>
                </a:solidFill>
                <a:latin typeface="Arimo"/>
                <a:ea typeface="Arimo"/>
                <a:cs typeface="Arimo"/>
                <a:sym typeface="Arimo"/>
              </a:rPr>
              <a:t>Bagdikian, B. H. (2018). The New Media Monopoly. Beacon Press.</a:t>
            </a:r>
          </a:p>
          <a:p>
            <a:pPr marL="518158" lvl="1" indent="-259079" algn="l">
              <a:lnSpc>
                <a:spcPts val="3503"/>
              </a:lnSpc>
              <a:buFont typeface="Arial"/>
              <a:buChar char="•"/>
            </a:pPr>
            <a:r>
              <a:rPr lang="en-US" sz="2399">
                <a:solidFill>
                  <a:srgbClr val="1D1C23"/>
                </a:solidFill>
                <a:latin typeface="Arimo"/>
                <a:ea typeface="Arimo"/>
                <a:cs typeface="Arimo"/>
                <a:sym typeface="Arimo"/>
              </a:rPr>
              <a:t>Deuze, M. (2021). Media Work. Polity Press.</a:t>
            </a:r>
          </a:p>
          <a:p>
            <a:pPr marL="518158" lvl="1" indent="-259079" algn="l">
              <a:lnSpc>
                <a:spcPts val="3503"/>
              </a:lnSpc>
              <a:buFont typeface="Arial"/>
              <a:buChar char="•"/>
            </a:pPr>
            <a:r>
              <a:rPr lang="en-US" sz="2399">
                <a:solidFill>
                  <a:srgbClr val="1D1C23"/>
                </a:solidFill>
                <a:latin typeface="Arimo"/>
                <a:ea typeface="Arimo"/>
                <a:cs typeface="Arimo"/>
                <a:sym typeface="Arimo"/>
              </a:rPr>
              <a:t>McCombs, M. E., &amp; Shaw, D. L. (2020). The Agenda-Setting Function of Mass Media. Public Opinion Quarterly, 36(2), 176-187.</a:t>
            </a:r>
          </a:p>
          <a:p>
            <a:pPr marL="518158" lvl="1" indent="-259079" algn="l">
              <a:lnSpc>
                <a:spcPts val="3503"/>
              </a:lnSpc>
              <a:buFont typeface="Arial"/>
              <a:buChar char="•"/>
            </a:pPr>
            <a:r>
              <a:rPr lang="en-US" sz="2399">
                <a:solidFill>
                  <a:srgbClr val="1D1C23"/>
                </a:solidFill>
                <a:latin typeface="Arimo"/>
                <a:ea typeface="Arimo"/>
                <a:cs typeface="Arimo"/>
                <a:sym typeface="Arimo"/>
              </a:rPr>
              <a:t>Peters, C. (2014). The daily you: How the new advertising industry is defining your identity and your worth. New Media &amp; Society, 16(6), 1034-1036. https://doi.org/10.1177/1461444814535723</a:t>
            </a:r>
          </a:p>
          <a:p>
            <a:pPr marL="518158" lvl="1" indent="-259079" algn="l">
              <a:lnSpc>
                <a:spcPts val="3503"/>
              </a:lnSpc>
              <a:buFont typeface="Arial"/>
              <a:buChar char="•"/>
            </a:pPr>
            <a:r>
              <a:rPr lang="en-US" sz="2399">
                <a:solidFill>
                  <a:srgbClr val="1D1C23"/>
                </a:solidFill>
                <a:latin typeface="Arimo"/>
                <a:ea typeface="Arimo"/>
                <a:cs typeface="Arimo"/>
                <a:sym typeface="Arimo"/>
              </a:rPr>
              <a:t>Potter, W. J. (2018). Media Literacy. SAGE Publications.</a:t>
            </a:r>
          </a:p>
          <a:p>
            <a:pPr marL="518158" lvl="1" indent="-259079" algn="l">
              <a:lnSpc>
                <a:spcPts val="3503"/>
              </a:lnSpc>
              <a:buFont typeface="Arial"/>
              <a:buChar char="•"/>
            </a:pPr>
            <a:r>
              <a:rPr lang="en-US" sz="2399">
                <a:solidFill>
                  <a:srgbClr val="1D1C23"/>
                </a:solidFill>
                <a:latin typeface="Arimo"/>
                <a:ea typeface="Arimo"/>
                <a:cs typeface="Arimo"/>
                <a:sym typeface="Arimo"/>
              </a:rPr>
              <a:t>Reporters Without Borders. (2023). World Press Freedom Index.</a:t>
            </a:r>
          </a:p>
          <a:p>
            <a:pPr marL="518158" lvl="1" indent="-259079" algn="l">
              <a:lnSpc>
                <a:spcPts val="3503"/>
              </a:lnSpc>
              <a:buFont typeface="Arial"/>
              <a:buChar char="•"/>
            </a:pPr>
            <a:r>
              <a:rPr lang="en-US" sz="2399">
                <a:solidFill>
                  <a:srgbClr val="1D1C23"/>
                </a:solidFill>
                <a:latin typeface="Arimo"/>
                <a:ea typeface="Arimo"/>
                <a:cs typeface="Arimo"/>
                <a:sym typeface="Arimo"/>
              </a:rPr>
              <a:t>Shoemaker, P. J., &amp; Vos, T. P. (2009). Gatekeeping theory. Routledge. https://doi.org/10.4324/9780203931653</a:t>
            </a:r>
          </a:p>
          <a:p>
            <a:pPr marL="518158" lvl="1" indent="-259079" algn="l">
              <a:lnSpc>
                <a:spcPts val="3503"/>
              </a:lnSpc>
              <a:buFont typeface="Arial"/>
              <a:buChar char="•"/>
            </a:pPr>
            <a:r>
              <a:rPr lang="en-US" sz="2399">
                <a:solidFill>
                  <a:srgbClr val="1D1C23"/>
                </a:solidFill>
                <a:latin typeface="Arimo"/>
                <a:ea typeface="Arimo"/>
                <a:cs typeface="Arimo"/>
                <a:sym typeface="Arimo"/>
              </a:rPr>
              <a:t>UNESCO. (2008). Teacher training curricula for media and information literacy. UNESCO. </a:t>
            </a:r>
            <a:r>
              <a:rPr lang="en-US" sz="2399" u="sng">
                <a:solidFill>
                  <a:srgbClr val="1D1C23"/>
                </a:solidFill>
                <a:latin typeface="Arimo"/>
                <a:ea typeface="Arimo"/>
                <a:cs typeface="Arimo"/>
                <a:sym typeface="Arimo"/>
                <a:hlinkClick r:id="rId2" tooltip="http://portal.unesco.org/ci/en/files/27508/12212271723Teacher-Training_Curriculum_for_MIL_final_report.doc/Teacher-Training%2BCurriculum%2Bfor%2BMIL%2B-%2Bfinal%2Breport.doc"/>
              </a:rPr>
              <a:t>UNESCO. (2008). Teacher Training Curricula for Media and Information Literacy. Pariz: Mednarodni UNESCO. Dostopno na: http://portal.unesco.org/ci/en/files/27508/12212271723Teacher-Training_Curriculum_for_MIL_final_report.doc/Teacher-Training%2BCurriculum%2Bfor%2BMIL%2B-%2Bfinal%2Breport.doc</a:t>
            </a:r>
            <a:r>
              <a:rPr lang="en-US" sz="2399">
                <a:solidFill>
                  <a:srgbClr val="1D1C23"/>
                </a:solidFill>
                <a:latin typeface="Arimo"/>
                <a:ea typeface="Arimo"/>
                <a:cs typeface="Arimo"/>
                <a:sym typeface="Arimo"/>
              </a:rPr>
              <a:t>.</a:t>
            </a:r>
          </a:p>
          <a:p>
            <a:pPr marL="518158" lvl="1" indent="-259079" algn="l">
              <a:lnSpc>
                <a:spcPts val="3503"/>
              </a:lnSpc>
              <a:buFont typeface="Arial"/>
              <a:buChar char="•"/>
            </a:pPr>
            <a:r>
              <a:rPr lang="en-US" sz="2399">
                <a:solidFill>
                  <a:srgbClr val="1D1C23"/>
                </a:solidFill>
                <a:latin typeface="Arimo"/>
                <a:ea typeface="Arimo"/>
                <a:cs typeface="Arimo"/>
                <a:sym typeface="Arimo"/>
              </a:rPr>
              <a:t>Wineburg, Sam and Mcgrew, Sarah, Lateral Reading: Reading Less and Learning More When Evaluating Digital Information (October 6, 2017). Stanford History Education Group Working Paper No. 2017-A1 , Available at SSRN: </a:t>
            </a:r>
            <a:r>
              <a:rPr lang="en-US" sz="2399" u="sng">
                <a:solidFill>
                  <a:srgbClr val="1D1C23"/>
                </a:solidFill>
                <a:latin typeface="Arimo"/>
                <a:ea typeface="Arimo"/>
                <a:cs typeface="Arimo"/>
                <a:sym typeface="Arimo"/>
                <a:hlinkClick r:id="rId3" tooltip="https://ssrn.com/abstract=3048994"/>
              </a:rPr>
              <a:t>Wineburg, S., &amp; McGrew, S. (2017). Lateral reading and the nature of expertise: Reading less and learning more when evaluating digital information. Teachers College Record, 119(6).</a:t>
            </a:r>
            <a:r>
              <a:rPr lang="en-US" sz="2399">
                <a:solidFill>
                  <a:srgbClr val="1D1C23"/>
                </a:solidFill>
                <a:latin typeface="Arimo"/>
                <a:ea typeface="Arimo"/>
                <a:cs typeface="Arimo"/>
                <a:sym typeface="Arimo"/>
              </a:rPr>
              <a:t> or </a:t>
            </a:r>
            <a:r>
              <a:rPr lang="en-US" sz="2399" u="sng">
                <a:solidFill>
                  <a:srgbClr val="1D1C23"/>
                </a:solidFill>
                <a:latin typeface="Arimo"/>
                <a:ea typeface="Arimo"/>
                <a:cs typeface="Arimo"/>
                <a:sym typeface="Arimo"/>
                <a:hlinkClick r:id="rId4" tooltip="http://dx.doi.org/10.2139/ssrn.3048994"/>
              </a:rPr>
              <a:t>Wineburg, S., &amp; McGrew, S. (2017). Lateral reading and the nature of expertise: Reading less and learning more when evaluating digital information. Teachers College Record, 119(6).</a:t>
            </a:r>
          </a:p>
          <a:p>
            <a:pPr algn="ctr">
              <a:lnSpc>
                <a:spcPts val="2920"/>
              </a:lnSpc>
            </a:pPr>
            <a:endParaRPr lang="en-US" sz="2399" u="sng">
              <a:solidFill>
                <a:srgbClr val="1D1C23"/>
              </a:solidFill>
              <a:latin typeface="Arimo"/>
              <a:ea typeface="Arimo"/>
              <a:cs typeface="Arimo"/>
              <a:sym typeface="Arimo"/>
              <a:hlinkClick r:id="rId4" tooltip="http://dx.doi.org/10.2139/ssrn.3048994"/>
            </a:endParaRPr>
          </a:p>
          <a:p>
            <a:pPr algn="ctr">
              <a:lnSpc>
                <a:spcPts val="2920"/>
              </a:lnSpc>
            </a:pPr>
            <a:endParaRPr lang="en-US" sz="2399" u="sng">
              <a:solidFill>
                <a:srgbClr val="1D1C23"/>
              </a:solidFill>
              <a:latin typeface="Arimo"/>
              <a:ea typeface="Arimo"/>
              <a:cs typeface="Arimo"/>
              <a:sym typeface="Arimo"/>
              <a:hlinkClick r:id="rId4" tooltip="http://dx.doi.org/10.2139/ssrn.304899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52550" y="3068411"/>
            <a:ext cx="16068675" cy="0"/>
          </a:xfrm>
          <a:prstGeom prst="line">
            <a:avLst/>
          </a:prstGeom>
          <a:ln w="19050" cap="rnd">
            <a:solidFill>
              <a:srgbClr val="0F518C"/>
            </a:solidFill>
            <a:prstDash val="solid"/>
            <a:headEnd type="none" w="sm" len="sm"/>
            <a:tailEnd type="none" w="sm" len="sm"/>
          </a:ln>
        </p:spPr>
        <p:txBody>
          <a:bodyPr/>
          <a:lstStyle/>
          <a:p>
            <a:endParaRPr lang="sl-SI"/>
          </a:p>
        </p:txBody>
      </p:sp>
      <p:grpSp>
        <p:nvGrpSpPr>
          <p:cNvPr id="3" name="Group 3"/>
          <p:cNvGrpSpPr/>
          <p:nvPr/>
        </p:nvGrpSpPr>
        <p:grpSpPr>
          <a:xfrm>
            <a:off x="1352550" y="2532289"/>
            <a:ext cx="323850" cy="323850"/>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5" name="Group 5"/>
          <p:cNvGrpSpPr/>
          <p:nvPr/>
        </p:nvGrpSpPr>
        <p:grpSpPr>
          <a:xfrm>
            <a:off x="1433512" y="3424918"/>
            <a:ext cx="161925" cy="161925"/>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7" name="Group 7"/>
          <p:cNvGrpSpPr/>
          <p:nvPr/>
        </p:nvGrpSpPr>
        <p:grpSpPr>
          <a:xfrm>
            <a:off x="10782094" y="2532289"/>
            <a:ext cx="323850" cy="323850"/>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sp>
        <p:nvSpPr>
          <p:cNvPr id="9" name="Freeform 9"/>
          <p:cNvSpPr/>
          <p:nvPr/>
        </p:nvSpPr>
        <p:spPr>
          <a:xfrm>
            <a:off x="7439973" y="2093612"/>
            <a:ext cx="1351540" cy="974798"/>
          </a:xfrm>
          <a:custGeom>
            <a:avLst/>
            <a:gdLst/>
            <a:ahLst/>
            <a:cxnLst/>
            <a:rect l="l" t="t" r="r" b="b"/>
            <a:pathLst>
              <a:path w="1351540" h="974798">
                <a:moveTo>
                  <a:pt x="0" y="0"/>
                </a:moveTo>
                <a:lnTo>
                  <a:pt x="1351540" y="0"/>
                </a:lnTo>
                <a:lnTo>
                  <a:pt x="1351540" y="974799"/>
                </a:lnTo>
                <a:lnTo>
                  <a:pt x="0" y="9747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l-SI"/>
          </a:p>
        </p:txBody>
      </p:sp>
      <p:grpSp>
        <p:nvGrpSpPr>
          <p:cNvPr id="10" name="Group 10"/>
          <p:cNvGrpSpPr/>
          <p:nvPr/>
        </p:nvGrpSpPr>
        <p:grpSpPr>
          <a:xfrm>
            <a:off x="1433512" y="4158343"/>
            <a:ext cx="161925" cy="161925"/>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12" name="Group 12"/>
          <p:cNvGrpSpPr/>
          <p:nvPr/>
        </p:nvGrpSpPr>
        <p:grpSpPr>
          <a:xfrm>
            <a:off x="1433512" y="4891768"/>
            <a:ext cx="161925" cy="161925"/>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14" name="Group 14"/>
          <p:cNvGrpSpPr/>
          <p:nvPr/>
        </p:nvGrpSpPr>
        <p:grpSpPr>
          <a:xfrm>
            <a:off x="1433512" y="5625193"/>
            <a:ext cx="161925" cy="161925"/>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16" name="Group 16"/>
          <p:cNvGrpSpPr/>
          <p:nvPr/>
        </p:nvGrpSpPr>
        <p:grpSpPr>
          <a:xfrm>
            <a:off x="1433512" y="6257925"/>
            <a:ext cx="161925" cy="161925"/>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18" name="Group 18"/>
          <p:cNvGrpSpPr/>
          <p:nvPr/>
        </p:nvGrpSpPr>
        <p:grpSpPr>
          <a:xfrm>
            <a:off x="1433512" y="6991350"/>
            <a:ext cx="161925" cy="16192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20" name="Group 20"/>
          <p:cNvGrpSpPr/>
          <p:nvPr/>
        </p:nvGrpSpPr>
        <p:grpSpPr>
          <a:xfrm>
            <a:off x="1433512" y="7724775"/>
            <a:ext cx="161925" cy="16192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22" name="Group 22"/>
          <p:cNvGrpSpPr/>
          <p:nvPr/>
        </p:nvGrpSpPr>
        <p:grpSpPr>
          <a:xfrm>
            <a:off x="10863056" y="3424918"/>
            <a:ext cx="161925" cy="161925"/>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24" name="Group 24"/>
          <p:cNvGrpSpPr/>
          <p:nvPr/>
        </p:nvGrpSpPr>
        <p:grpSpPr>
          <a:xfrm>
            <a:off x="10863056" y="4158343"/>
            <a:ext cx="161925" cy="161925"/>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26" name="Group 26"/>
          <p:cNvGrpSpPr/>
          <p:nvPr/>
        </p:nvGrpSpPr>
        <p:grpSpPr>
          <a:xfrm>
            <a:off x="10863056" y="4891768"/>
            <a:ext cx="161925" cy="161925"/>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28" name="Group 28"/>
          <p:cNvGrpSpPr/>
          <p:nvPr/>
        </p:nvGrpSpPr>
        <p:grpSpPr>
          <a:xfrm>
            <a:off x="10863056" y="5625193"/>
            <a:ext cx="161925" cy="16192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30" name="Group 30"/>
          <p:cNvGrpSpPr/>
          <p:nvPr/>
        </p:nvGrpSpPr>
        <p:grpSpPr>
          <a:xfrm>
            <a:off x="10863056" y="6257925"/>
            <a:ext cx="161925" cy="161925"/>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grpSp>
        <p:nvGrpSpPr>
          <p:cNvPr id="32" name="Group 32"/>
          <p:cNvGrpSpPr/>
          <p:nvPr/>
        </p:nvGrpSpPr>
        <p:grpSpPr>
          <a:xfrm>
            <a:off x="10863056" y="6991350"/>
            <a:ext cx="161925" cy="161925"/>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sp>
        <p:nvSpPr>
          <p:cNvPr id="34" name="Freeform 34"/>
          <p:cNvSpPr/>
          <p:nvPr/>
        </p:nvSpPr>
        <p:spPr>
          <a:xfrm>
            <a:off x="6114714" y="6338888"/>
            <a:ext cx="4016200" cy="3880654"/>
          </a:xfrm>
          <a:custGeom>
            <a:avLst/>
            <a:gdLst/>
            <a:ahLst/>
            <a:cxnLst/>
            <a:rect l="l" t="t" r="r" b="b"/>
            <a:pathLst>
              <a:path w="4016200" h="3880654">
                <a:moveTo>
                  <a:pt x="0" y="0"/>
                </a:moveTo>
                <a:lnTo>
                  <a:pt x="4016201" y="0"/>
                </a:lnTo>
                <a:lnTo>
                  <a:pt x="4016201" y="3880653"/>
                </a:lnTo>
                <a:lnTo>
                  <a:pt x="0" y="3880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sl-SI"/>
          </a:p>
        </p:txBody>
      </p:sp>
      <p:sp>
        <p:nvSpPr>
          <p:cNvPr id="35" name="Freeform 35"/>
          <p:cNvSpPr/>
          <p:nvPr/>
        </p:nvSpPr>
        <p:spPr>
          <a:xfrm>
            <a:off x="16985468" y="2093612"/>
            <a:ext cx="974798" cy="974798"/>
          </a:xfrm>
          <a:custGeom>
            <a:avLst/>
            <a:gdLst/>
            <a:ahLst/>
            <a:cxnLst/>
            <a:rect l="l" t="t" r="r" b="b"/>
            <a:pathLst>
              <a:path w="974798" h="974798">
                <a:moveTo>
                  <a:pt x="0" y="0"/>
                </a:moveTo>
                <a:lnTo>
                  <a:pt x="974799" y="0"/>
                </a:lnTo>
                <a:lnTo>
                  <a:pt x="974799" y="974799"/>
                </a:lnTo>
                <a:lnTo>
                  <a:pt x="0" y="9747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sl-SI"/>
          </a:p>
        </p:txBody>
      </p:sp>
      <p:sp>
        <p:nvSpPr>
          <p:cNvPr id="36" name="TextBox 36"/>
          <p:cNvSpPr txBox="1"/>
          <p:nvPr/>
        </p:nvSpPr>
        <p:spPr>
          <a:xfrm>
            <a:off x="3924094" y="176893"/>
            <a:ext cx="10439813" cy="1238250"/>
          </a:xfrm>
          <a:prstGeom prst="rect">
            <a:avLst/>
          </a:prstGeom>
        </p:spPr>
        <p:txBody>
          <a:bodyPr lIns="0" tIns="0" rIns="0" bIns="0" rtlCol="0" anchor="t">
            <a:spAutoFit/>
          </a:bodyPr>
          <a:lstStyle/>
          <a:p>
            <a:pPr marL="0" lvl="0" indent="0" algn="l">
              <a:lnSpc>
                <a:spcPts val="9600"/>
              </a:lnSpc>
              <a:spcBef>
                <a:spcPct val="0"/>
              </a:spcBef>
            </a:pPr>
            <a:r>
              <a:rPr lang="en-US" sz="8000">
                <a:solidFill>
                  <a:srgbClr val="282854"/>
                </a:solidFill>
                <a:latin typeface="Cosmic Octo Medium"/>
                <a:ea typeface="Cosmic Octo Medium"/>
                <a:cs typeface="Cosmic Octo Medium"/>
                <a:sym typeface="Cosmic Octo Medium"/>
              </a:rPr>
              <a:t>Kazalo vsebine</a:t>
            </a:r>
          </a:p>
        </p:txBody>
      </p:sp>
      <p:sp>
        <p:nvSpPr>
          <p:cNvPr id="37" name="TextBox 37"/>
          <p:cNvSpPr txBox="1"/>
          <p:nvPr/>
        </p:nvSpPr>
        <p:spPr>
          <a:xfrm>
            <a:off x="1789048" y="2445294"/>
            <a:ext cx="5650925" cy="459740"/>
          </a:xfrm>
          <a:prstGeom prst="rect">
            <a:avLst/>
          </a:prstGeom>
        </p:spPr>
        <p:txBody>
          <a:bodyPr lIns="0" tIns="0" rIns="0" bIns="0" rtlCol="0" anchor="t">
            <a:spAutoFit/>
          </a:bodyPr>
          <a:lstStyle/>
          <a:p>
            <a:pPr algn="l">
              <a:lnSpc>
                <a:spcPts val="3639"/>
              </a:lnSpc>
              <a:spcBef>
                <a:spcPct val="0"/>
              </a:spcBef>
            </a:pPr>
            <a:r>
              <a:rPr lang="en-US" sz="2799" b="1" spc="-94">
                <a:solidFill>
                  <a:srgbClr val="1D1B23"/>
                </a:solidFill>
                <a:latin typeface="Glacial Indifference Bold"/>
                <a:ea typeface="Glacial Indifference Bold"/>
                <a:cs typeface="Glacial Indifference Bold"/>
                <a:sym typeface="Glacial Indifference Bold"/>
              </a:rPr>
              <a:t>Prvi del: Uvod v medijsko pismenost</a:t>
            </a:r>
          </a:p>
        </p:txBody>
      </p:sp>
      <p:sp>
        <p:nvSpPr>
          <p:cNvPr id="38" name="TextBox 38"/>
          <p:cNvSpPr txBox="1"/>
          <p:nvPr/>
        </p:nvSpPr>
        <p:spPr>
          <a:xfrm>
            <a:off x="11220244" y="2445294"/>
            <a:ext cx="5650925" cy="459740"/>
          </a:xfrm>
          <a:prstGeom prst="rect">
            <a:avLst/>
          </a:prstGeom>
        </p:spPr>
        <p:txBody>
          <a:bodyPr lIns="0" tIns="0" rIns="0" bIns="0" rtlCol="0" anchor="t">
            <a:spAutoFit/>
          </a:bodyPr>
          <a:lstStyle/>
          <a:p>
            <a:pPr algn="l">
              <a:lnSpc>
                <a:spcPts val="3639"/>
              </a:lnSpc>
              <a:spcBef>
                <a:spcPct val="0"/>
              </a:spcBef>
            </a:pPr>
            <a:r>
              <a:rPr lang="en-US" sz="2799" b="1" spc="-94">
                <a:solidFill>
                  <a:srgbClr val="1D1B23"/>
                </a:solidFill>
                <a:latin typeface="Glacial Indifference Bold"/>
                <a:ea typeface="Glacial Indifference Bold"/>
                <a:cs typeface="Glacial Indifference Bold"/>
                <a:sym typeface="Glacial Indifference Bold"/>
              </a:rPr>
              <a:t>Drugi del: Medijske vsebine in vpliv</a:t>
            </a:r>
          </a:p>
        </p:txBody>
      </p:sp>
      <p:sp>
        <p:nvSpPr>
          <p:cNvPr id="39" name="TextBox 39"/>
          <p:cNvSpPr txBox="1"/>
          <p:nvPr/>
        </p:nvSpPr>
        <p:spPr>
          <a:xfrm>
            <a:off x="1789048" y="4762228"/>
            <a:ext cx="3593525"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8" action="ppaction://hlinksldjump"/>
              </a:rPr>
              <a:t>Kako mediji vplivajo na nas?</a:t>
            </a:r>
          </a:p>
        </p:txBody>
      </p:sp>
      <p:sp>
        <p:nvSpPr>
          <p:cNvPr id="40" name="TextBox 40"/>
          <p:cNvSpPr txBox="1"/>
          <p:nvPr/>
        </p:nvSpPr>
        <p:spPr>
          <a:xfrm>
            <a:off x="1789048" y="5489938"/>
            <a:ext cx="3593525"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9" action="ppaction://hlinksldjump"/>
              </a:rPr>
              <a:t>Kritično vrednotenje informacij</a:t>
            </a:r>
          </a:p>
        </p:txBody>
      </p:sp>
      <p:sp>
        <p:nvSpPr>
          <p:cNvPr id="41" name="TextBox 41"/>
          <p:cNvSpPr txBox="1"/>
          <p:nvPr/>
        </p:nvSpPr>
        <p:spPr>
          <a:xfrm>
            <a:off x="1789048" y="6213158"/>
            <a:ext cx="3364925"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10" action="ppaction://hlinksldjump"/>
              </a:rPr>
              <a:t>Vrste medijev</a:t>
            </a:r>
          </a:p>
        </p:txBody>
      </p:sp>
      <p:sp>
        <p:nvSpPr>
          <p:cNvPr id="42" name="TextBox 42"/>
          <p:cNvSpPr txBox="1"/>
          <p:nvPr/>
        </p:nvSpPr>
        <p:spPr>
          <a:xfrm>
            <a:off x="1789048" y="6865620"/>
            <a:ext cx="3364925"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11" action="ppaction://hlinksldjump"/>
              </a:rPr>
              <a:t>Ogled videoposnetka</a:t>
            </a:r>
          </a:p>
        </p:txBody>
      </p:sp>
      <p:sp>
        <p:nvSpPr>
          <p:cNvPr id="43" name="TextBox 43"/>
          <p:cNvSpPr txBox="1"/>
          <p:nvPr/>
        </p:nvSpPr>
        <p:spPr>
          <a:xfrm>
            <a:off x="1789048" y="7599045"/>
            <a:ext cx="3364925"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12" action="ppaction://hlinksldjump"/>
              </a:rPr>
              <a:t>Razprava</a:t>
            </a:r>
          </a:p>
        </p:txBody>
      </p:sp>
      <p:sp>
        <p:nvSpPr>
          <p:cNvPr id="44" name="TextBox 44"/>
          <p:cNvSpPr txBox="1"/>
          <p:nvPr/>
        </p:nvSpPr>
        <p:spPr>
          <a:xfrm>
            <a:off x="1789048" y="3299188"/>
            <a:ext cx="3364925"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13" action="ppaction://hlinksldjump"/>
              </a:rPr>
              <a:t>Kaj je medijska pismenost? </a:t>
            </a:r>
          </a:p>
        </p:txBody>
      </p:sp>
      <p:sp>
        <p:nvSpPr>
          <p:cNvPr id="45" name="TextBox 45"/>
          <p:cNvSpPr txBox="1"/>
          <p:nvPr/>
        </p:nvSpPr>
        <p:spPr>
          <a:xfrm>
            <a:off x="1789048" y="4032613"/>
            <a:ext cx="5030439"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14" action="ppaction://hlinksldjump"/>
              </a:rPr>
              <a:t>Zakaj je medijska pismenost pomembna?</a:t>
            </a:r>
          </a:p>
        </p:txBody>
      </p:sp>
      <p:sp>
        <p:nvSpPr>
          <p:cNvPr id="46" name="TextBox 46"/>
          <p:cNvSpPr txBox="1"/>
          <p:nvPr/>
        </p:nvSpPr>
        <p:spPr>
          <a:xfrm>
            <a:off x="11320256" y="4019369"/>
            <a:ext cx="3871110"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15" action="ppaction://hlinksldjump"/>
              </a:rPr>
              <a:t>Lastništvo in nadzor nad mediji</a:t>
            </a:r>
          </a:p>
        </p:txBody>
      </p:sp>
      <p:sp>
        <p:nvSpPr>
          <p:cNvPr id="47" name="TextBox 47"/>
          <p:cNvSpPr txBox="1"/>
          <p:nvPr/>
        </p:nvSpPr>
        <p:spPr>
          <a:xfrm>
            <a:off x="11320256" y="4762228"/>
            <a:ext cx="3871110"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16" action="ppaction://hlinksldjump"/>
              </a:rPr>
              <a:t>Uredniška politika</a:t>
            </a:r>
          </a:p>
        </p:txBody>
      </p:sp>
      <p:sp>
        <p:nvSpPr>
          <p:cNvPr id="48" name="TextBox 48"/>
          <p:cNvSpPr txBox="1"/>
          <p:nvPr/>
        </p:nvSpPr>
        <p:spPr>
          <a:xfrm>
            <a:off x="11320256" y="5499463"/>
            <a:ext cx="5030439"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17" action="ppaction://hlinksldjump"/>
              </a:rPr>
              <a:t>Oglaševanje in sponzorstvo</a:t>
            </a:r>
          </a:p>
        </p:txBody>
      </p:sp>
      <p:sp>
        <p:nvSpPr>
          <p:cNvPr id="49" name="TextBox 49"/>
          <p:cNvSpPr txBox="1"/>
          <p:nvPr/>
        </p:nvSpPr>
        <p:spPr>
          <a:xfrm>
            <a:off x="11320256" y="6132195"/>
            <a:ext cx="5030439"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18" action="ppaction://hlinksldjump"/>
              </a:rPr>
              <a:t>Novinarska svoboda</a:t>
            </a:r>
          </a:p>
        </p:txBody>
      </p:sp>
      <p:sp>
        <p:nvSpPr>
          <p:cNvPr id="50" name="TextBox 50"/>
          <p:cNvSpPr txBox="1"/>
          <p:nvPr/>
        </p:nvSpPr>
        <p:spPr>
          <a:xfrm>
            <a:off x="11320256" y="6865620"/>
            <a:ext cx="5030439"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19" action="ppaction://hlinksldjump"/>
              </a:rPr>
              <a:t>Zaključek</a:t>
            </a:r>
          </a:p>
        </p:txBody>
      </p:sp>
      <p:sp>
        <p:nvSpPr>
          <p:cNvPr id="51" name="TextBox 51"/>
          <p:cNvSpPr txBox="1"/>
          <p:nvPr/>
        </p:nvSpPr>
        <p:spPr>
          <a:xfrm>
            <a:off x="11320256" y="3299188"/>
            <a:ext cx="3364925"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20" action="ppaction://hlinksldjump"/>
              </a:rPr>
              <a:t>Uvod</a:t>
            </a:r>
          </a:p>
        </p:txBody>
      </p:sp>
      <p:grpSp>
        <p:nvGrpSpPr>
          <p:cNvPr id="52" name="Group 52"/>
          <p:cNvGrpSpPr/>
          <p:nvPr/>
        </p:nvGrpSpPr>
        <p:grpSpPr>
          <a:xfrm>
            <a:off x="10863056" y="7724775"/>
            <a:ext cx="161925" cy="161925"/>
            <a:chOff x="0" y="0"/>
            <a:chExt cx="6350000" cy="6350000"/>
          </a:xfrm>
        </p:grpSpPr>
        <p:sp>
          <p:nvSpPr>
            <p:cNvPr id="53" name="Freeform 5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518C"/>
            </a:solidFill>
          </p:spPr>
          <p:txBody>
            <a:bodyPr/>
            <a:lstStyle/>
            <a:p>
              <a:endParaRPr lang="sl-SI"/>
            </a:p>
          </p:txBody>
        </p:sp>
      </p:grpSp>
      <p:sp>
        <p:nvSpPr>
          <p:cNvPr id="54" name="TextBox 54"/>
          <p:cNvSpPr txBox="1"/>
          <p:nvPr/>
        </p:nvSpPr>
        <p:spPr>
          <a:xfrm>
            <a:off x="11320256" y="7583805"/>
            <a:ext cx="3364925" cy="365760"/>
          </a:xfrm>
          <a:prstGeom prst="rect">
            <a:avLst/>
          </a:prstGeom>
        </p:spPr>
        <p:txBody>
          <a:bodyPr lIns="0" tIns="0" rIns="0" bIns="0" rtlCol="0" anchor="t">
            <a:spAutoFit/>
          </a:bodyPr>
          <a:lstStyle/>
          <a:p>
            <a:pPr marL="0" lvl="0" indent="0" algn="l">
              <a:lnSpc>
                <a:spcPts val="2940"/>
              </a:lnSpc>
              <a:spcBef>
                <a:spcPct val="0"/>
              </a:spcBef>
            </a:pPr>
            <a:r>
              <a:rPr lang="en-US" sz="2100" u="sng">
                <a:solidFill>
                  <a:srgbClr val="1D1B23"/>
                </a:solidFill>
                <a:latin typeface="Arimo"/>
                <a:ea typeface="Arimo"/>
                <a:cs typeface="Arimo"/>
                <a:sym typeface="Arimo"/>
                <a:hlinkClick r:id="rId21" action="ppaction://hlinksldjump"/>
              </a:rPr>
              <a:t>Viri in literatura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82854"/>
        </a:solidFill>
        <a:effectLst/>
      </p:bgPr>
    </p:bg>
    <p:spTree>
      <p:nvGrpSpPr>
        <p:cNvPr id="1" name=""/>
        <p:cNvGrpSpPr/>
        <p:nvPr/>
      </p:nvGrpSpPr>
      <p:grpSpPr>
        <a:xfrm>
          <a:off x="0" y="0"/>
          <a:ext cx="0" cy="0"/>
          <a:chOff x="0" y="0"/>
          <a:chExt cx="0" cy="0"/>
        </a:xfrm>
      </p:grpSpPr>
      <p:sp>
        <p:nvSpPr>
          <p:cNvPr id="2" name="Freeform 2"/>
          <p:cNvSpPr/>
          <p:nvPr/>
        </p:nvSpPr>
        <p:spPr>
          <a:xfrm>
            <a:off x="2418653" y="637829"/>
            <a:ext cx="3939480" cy="3909934"/>
          </a:xfrm>
          <a:custGeom>
            <a:avLst/>
            <a:gdLst/>
            <a:ahLst/>
            <a:cxnLst/>
            <a:rect l="l" t="t" r="r" b="b"/>
            <a:pathLst>
              <a:path w="3939480" h="3909934">
                <a:moveTo>
                  <a:pt x="0" y="0"/>
                </a:moveTo>
                <a:lnTo>
                  <a:pt x="3939481" y="0"/>
                </a:lnTo>
                <a:lnTo>
                  <a:pt x="3939481" y="3909934"/>
                </a:lnTo>
                <a:lnTo>
                  <a:pt x="0" y="39099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3" name="Freeform 3"/>
          <p:cNvSpPr/>
          <p:nvPr/>
        </p:nvSpPr>
        <p:spPr>
          <a:xfrm>
            <a:off x="-10810645" y="-106919"/>
            <a:ext cx="32962468" cy="16274193"/>
          </a:xfrm>
          <a:custGeom>
            <a:avLst/>
            <a:gdLst/>
            <a:ahLst/>
            <a:cxnLst/>
            <a:rect l="l" t="t" r="r" b="b"/>
            <a:pathLst>
              <a:path w="32962468" h="16274193">
                <a:moveTo>
                  <a:pt x="0" y="0"/>
                </a:moveTo>
                <a:lnTo>
                  <a:pt x="32962468" y="0"/>
                </a:lnTo>
                <a:lnTo>
                  <a:pt x="32962468" y="16274193"/>
                </a:lnTo>
                <a:lnTo>
                  <a:pt x="0" y="16274193"/>
                </a:lnTo>
                <a:lnTo>
                  <a:pt x="0" y="0"/>
                </a:lnTo>
                <a:close/>
              </a:path>
            </a:pathLst>
          </a:custGeom>
          <a:blipFill>
            <a:blip r:embed="rId7"/>
            <a:stretch>
              <a:fillRect t="-15573" b="-15573"/>
            </a:stretch>
          </a:blipFill>
        </p:spPr>
        <p:txBody>
          <a:bodyPr/>
          <a:lstStyle/>
          <a:p>
            <a:endParaRPr lang="sl-SI"/>
          </a:p>
        </p:txBody>
      </p:sp>
      <p:sp>
        <p:nvSpPr>
          <p:cNvPr id="4" name="Freeform 4"/>
          <p:cNvSpPr/>
          <p:nvPr/>
        </p:nvSpPr>
        <p:spPr>
          <a:xfrm>
            <a:off x="11087100" y="2257677"/>
            <a:ext cx="4749191" cy="3739988"/>
          </a:xfrm>
          <a:custGeom>
            <a:avLst/>
            <a:gdLst/>
            <a:ahLst/>
            <a:cxnLst/>
            <a:rect l="l" t="t" r="r" b="b"/>
            <a:pathLst>
              <a:path w="4749191" h="3739988">
                <a:moveTo>
                  <a:pt x="0" y="0"/>
                </a:moveTo>
                <a:lnTo>
                  <a:pt x="4749191" y="0"/>
                </a:lnTo>
                <a:lnTo>
                  <a:pt x="4749191" y="3739988"/>
                </a:lnTo>
                <a:lnTo>
                  <a:pt x="0" y="37399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sl-SI"/>
          </a:p>
        </p:txBody>
      </p:sp>
      <p:sp>
        <p:nvSpPr>
          <p:cNvPr id="5" name="TextBox 5"/>
          <p:cNvSpPr txBox="1"/>
          <p:nvPr/>
        </p:nvSpPr>
        <p:spPr>
          <a:xfrm>
            <a:off x="11196265" y="2060510"/>
            <a:ext cx="5662985" cy="422910"/>
          </a:xfrm>
          <a:prstGeom prst="rect">
            <a:avLst/>
          </a:prstGeom>
        </p:spPr>
        <p:txBody>
          <a:bodyPr lIns="0" tIns="0" rIns="0" bIns="0" rtlCol="0" anchor="t">
            <a:spAutoFit/>
          </a:bodyPr>
          <a:lstStyle/>
          <a:p>
            <a:pPr algn="ctr">
              <a:lnSpc>
                <a:spcPts val="3120"/>
              </a:lnSpc>
            </a:pPr>
            <a:r>
              <a:rPr lang="en-US" sz="3000">
                <a:solidFill>
                  <a:srgbClr val="000000"/>
                </a:solidFill>
                <a:latin typeface="Arimo"/>
                <a:ea typeface="Arimo"/>
                <a:cs typeface="Arimo"/>
                <a:sym typeface="Arimo"/>
              </a:rPr>
              <a:t>uporabo medijev,</a:t>
            </a:r>
          </a:p>
        </p:txBody>
      </p:sp>
      <p:sp>
        <p:nvSpPr>
          <p:cNvPr id="6" name="TextBox 6"/>
          <p:cNvSpPr txBox="1"/>
          <p:nvPr/>
        </p:nvSpPr>
        <p:spPr>
          <a:xfrm>
            <a:off x="281495" y="333797"/>
            <a:ext cx="7980762" cy="2672376"/>
          </a:xfrm>
          <a:prstGeom prst="rect">
            <a:avLst/>
          </a:prstGeom>
        </p:spPr>
        <p:txBody>
          <a:bodyPr lIns="0" tIns="0" rIns="0" bIns="0" rtlCol="0" anchor="t">
            <a:spAutoFit/>
          </a:bodyPr>
          <a:lstStyle/>
          <a:p>
            <a:pPr algn="ctr">
              <a:lnSpc>
                <a:spcPts val="6997"/>
              </a:lnSpc>
            </a:pPr>
            <a:r>
              <a:rPr lang="en-US" sz="6303" b="1">
                <a:solidFill>
                  <a:srgbClr val="282854"/>
                </a:solidFill>
                <a:latin typeface="Cosmic Octo Medium"/>
                <a:ea typeface="Cosmic Octo Medium"/>
                <a:cs typeface="Cosmic Octo Medium"/>
                <a:sym typeface="Cosmic Octo Medium"/>
              </a:rPr>
              <a:t>Kaj je medijska pismenost?</a:t>
            </a:r>
          </a:p>
        </p:txBody>
      </p:sp>
      <p:sp>
        <p:nvSpPr>
          <p:cNvPr id="7" name="TextBox 7"/>
          <p:cNvSpPr txBox="1"/>
          <p:nvPr/>
        </p:nvSpPr>
        <p:spPr>
          <a:xfrm>
            <a:off x="1440384" y="3764808"/>
            <a:ext cx="5662985" cy="1594485"/>
          </a:xfrm>
          <a:prstGeom prst="rect">
            <a:avLst/>
          </a:prstGeom>
        </p:spPr>
        <p:txBody>
          <a:bodyPr lIns="0" tIns="0" rIns="0" bIns="0" rtlCol="0" anchor="t">
            <a:spAutoFit/>
          </a:bodyPr>
          <a:lstStyle/>
          <a:p>
            <a:pPr algn="ctr">
              <a:lnSpc>
                <a:spcPts val="3120"/>
              </a:lnSpc>
            </a:pPr>
            <a:r>
              <a:rPr lang="en-US" sz="3000">
                <a:solidFill>
                  <a:srgbClr val="000000"/>
                </a:solidFill>
                <a:latin typeface="Arimo"/>
                <a:ea typeface="Arimo"/>
                <a:cs typeface="Arimo"/>
                <a:sym typeface="Arimo"/>
              </a:rPr>
              <a:t>Medijska pismenost pomeni, da znaš uporabljati medije in razumeš, kaj pomeni, ko nekaj vidiš ali prebereš v medijih. </a:t>
            </a:r>
          </a:p>
        </p:txBody>
      </p:sp>
      <p:sp>
        <p:nvSpPr>
          <p:cNvPr id="8" name="TextBox 8"/>
          <p:cNvSpPr txBox="1"/>
          <p:nvPr/>
        </p:nvSpPr>
        <p:spPr>
          <a:xfrm>
            <a:off x="10692508" y="1218500"/>
            <a:ext cx="6381701" cy="422910"/>
          </a:xfrm>
          <a:prstGeom prst="rect">
            <a:avLst/>
          </a:prstGeom>
        </p:spPr>
        <p:txBody>
          <a:bodyPr lIns="0" tIns="0" rIns="0" bIns="0" rtlCol="0" anchor="t">
            <a:spAutoFit/>
          </a:bodyPr>
          <a:lstStyle/>
          <a:p>
            <a:pPr algn="ctr">
              <a:lnSpc>
                <a:spcPts val="3120"/>
              </a:lnSpc>
            </a:pPr>
            <a:r>
              <a:rPr lang="en-US" sz="3000" b="1">
                <a:solidFill>
                  <a:srgbClr val="000000"/>
                </a:solidFill>
                <a:latin typeface="Arimo Bold"/>
                <a:ea typeface="Arimo Bold"/>
                <a:cs typeface="Arimo Bold"/>
                <a:sym typeface="Arimo Bold"/>
              </a:rPr>
              <a:t>Medijska pismenost vključuje:</a:t>
            </a:r>
          </a:p>
        </p:txBody>
      </p:sp>
      <p:sp>
        <p:nvSpPr>
          <p:cNvPr id="9" name="TextBox 9"/>
          <p:cNvSpPr txBox="1"/>
          <p:nvPr/>
        </p:nvSpPr>
        <p:spPr>
          <a:xfrm>
            <a:off x="12527044" y="3539066"/>
            <a:ext cx="3001428" cy="422910"/>
          </a:xfrm>
          <a:prstGeom prst="rect">
            <a:avLst/>
          </a:prstGeom>
        </p:spPr>
        <p:txBody>
          <a:bodyPr lIns="0" tIns="0" rIns="0" bIns="0" rtlCol="0" anchor="t">
            <a:spAutoFit/>
          </a:bodyPr>
          <a:lstStyle/>
          <a:p>
            <a:pPr algn="ctr">
              <a:lnSpc>
                <a:spcPts val="3120"/>
              </a:lnSpc>
            </a:pPr>
            <a:r>
              <a:rPr lang="en-US" sz="3000">
                <a:solidFill>
                  <a:srgbClr val="000000"/>
                </a:solidFill>
                <a:latin typeface="Arimo"/>
                <a:ea typeface="Arimo"/>
                <a:cs typeface="Arimo"/>
                <a:sym typeface="Arimo"/>
              </a:rPr>
              <a:t>kritično mišljenje,</a:t>
            </a:r>
          </a:p>
        </p:txBody>
      </p:sp>
      <p:sp>
        <p:nvSpPr>
          <p:cNvPr id="10" name="TextBox 10"/>
          <p:cNvSpPr txBox="1"/>
          <p:nvPr/>
        </p:nvSpPr>
        <p:spPr>
          <a:xfrm>
            <a:off x="12426649" y="4936383"/>
            <a:ext cx="3409642" cy="422910"/>
          </a:xfrm>
          <a:prstGeom prst="rect">
            <a:avLst/>
          </a:prstGeom>
        </p:spPr>
        <p:txBody>
          <a:bodyPr lIns="0" tIns="0" rIns="0" bIns="0" rtlCol="0" anchor="t">
            <a:spAutoFit/>
          </a:bodyPr>
          <a:lstStyle/>
          <a:p>
            <a:pPr algn="ctr">
              <a:lnSpc>
                <a:spcPts val="3120"/>
              </a:lnSpc>
            </a:pPr>
            <a:r>
              <a:rPr lang="en-US" sz="3000">
                <a:solidFill>
                  <a:srgbClr val="000000"/>
                </a:solidFill>
                <a:latin typeface="Arimo"/>
                <a:ea typeface="Arimo"/>
                <a:cs typeface="Arimo"/>
                <a:sym typeface="Arimo"/>
              </a:rPr>
              <a:t>ustvarjanje vsebin.</a:t>
            </a:r>
          </a:p>
        </p:txBody>
      </p:sp>
      <p:pic>
        <p:nvPicPr>
          <p:cNvPr id="11" name="New Recording 53">
            <a:hlinkClick r:id="" action="ppaction://media"/>
            <a:extLst>
              <a:ext uri="{FF2B5EF4-FFF2-40B4-BE49-F238E27FC236}">
                <a16:creationId xmlns:a16="http://schemas.microsoft.com/office/drawing/2014/main" id="{C4053517-E293-8251-E9AC-C057EBD589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99933" y="33379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7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82854"/>
        </a:solidFill>
        <a:effectLst/>
      </p:bgPr>
    </p:bg>
    <p:spTree>
      <p:nvGrpSpPr>
        <p:cNvPr id="1" name=""/>
        <p:cNvGrpSpPr/>
        <p:nvPr/>
      </p:nvGrpSpPr>
      <p:grpSpPr>
        <a:xfrm>
          <a:off x="0" y="0"/>
          <a:ext cx="0" cy="0"/>
          <a:chOff x="0" y="0"/>
          <a:chExt cx="0" cy="0"/>
        </a:xfrm>
      </p:grpSpPr>
      <p:sp>
        <p:nvSpPr>
          <p:cNvPr id="2" name="Freeform 2"/>
          <p:cNvSpPr/>
          <p:nvPr/>
        </p:nvSpPr>
        <p:spPr>
          <a:xfrm>
            <a:off x="3471711" y="3111624"/>
            <a:ext cx="11424930" cy="1556647"/>
          </a:xfrm>
          <a:custGeom>
            <a:avLst/>
            <a:gdLst/>
            <a:ahLst/>
            <a:cxnLst/>
            <a:rect l="l" t="t" r="r" b="b"/>
            <a:pathLst>
              <a:path w="11424930" h="1556647">
                <a:moveTo>
                  <a:pt x="0" y="0"/>
                </a:moveTo>
                <a:lnTo>
                  <a:pt x="11424931" y="0"/>
                </a:lnTo>
                <a:lnTo>
                  <a:pt x="11424931" y="1556647"/>
                </a:lnTo>
                <a:lnTo>
                  <a:pt x="0" y="15566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3" name="Freeform 3"/>
          <p:cNvSpPr/>
          <p:nvPr/>
        </p:nvSpPr>
        <p:spPr>
          <a:xfrm>
            <a:off x="858538" y="6024622"/>
            <a:ext cx="5638985" cy="3608950"/>
          </a:xfrm>
          <a:custGeom>
            <a:avLst/>
            <a:gdLst/>
            <a:ahLst/>
            <a:cxnLst/>
            <a:rect l="l" t="t" r="r" b="b"/>
            <a:pathLst>
              <a:path w="5638985" h="3608950">
                <a:moveTo>
                  <a:pt x="0" y="0"/>
                </a:moveTo>
                <a:lnTo>
                  <a:pt x="5638985" y="0"/>
                </a:lnTo>
                <a:lnTo>
                  <a:pt x="5638985" y="3608950"/>
                </a:lnTo>
                <a:lnTo>
                  <a:pt x="0" y="3608950"/>
                </a:lnTo>
                <a:lnTo>
                  <a:pt x="0" y="0"/>
                </a:lnTo>
                <a:close/>
              </a:path>
            </a:pathLst>
          </a:custGeom>
          <a:blipFill>
            <a:blip r:embed="rId7"/>
            <a:stretch>
              <a:fillRect/>
            </a:stretch>
          </a:blipFill>
        </p:spPr>
        <p:txBody>
          <a:bodyPr/>
          <a:lstStyle/>
          <a:p>
            <a:endParaRPr lang="sl-SI"/>
          </a:p>
        </p:txBody>
      </p:sp>
      <p:sp>
        <p:nvSpPr>
          <p:cNvPr id="4" name="Freeform 4"/>
          <p:cNvSpPr/>
          <p:nvPr/>
        </p:nvSpPr>
        <p:spPr>
          <a:xfrm>
            <a:off x="12350645" y="6137003"/>
            <a:ext cx="5091993" cy="3608950"/>
          </a:xfrm>
          <a:custGeom>
            <a:avLst/>
            <a:gdLst/>
            <a:ahLst/>
            <a:cxnLst/>
            <a:rect l="l" t="t" r="r" b="b"/>
            <a:pathLst>
              <a:path w="5091993" h="3608950">
                <a:moveTo>
                  <a:pt x="0" y="0"/>
                </a:moveTo>
                <a:lnTo>
                  <a:pt x="5091993" y="0"/>
                </a:lnTo>
                <a:lnTo>
                  <a:pt x="5091993" y="3608951"/>
                </a:lnTo>
                <a:lnTo>
                  <a:pt x="0" y="3608951"/>
                </a:lnTo>
                <a:lnTo>
                  <a:pt x="0" y="0"/>
                </a:lnTo>
                <a:close/>
              </a:path>
            </a:pathLst>
          </a:custGeom>
          <a:blipFill>
            <a:blip r:embed="rId8"/>
            <a:stretch>
              <a:fillRect/>
            </a:stretch>
          </a:blipFill>
        </p:spPr>
        <p:txBody>
          <a:bodyPr/>
          <a:lstStyle/>
          <a:p>
            <a:endParaRPr lang="sl-SI"/>
          </a:p>
        </p:txBody>
      </p:sp>
      <p:pic>
        <p:nvPicPr>
          <p:cNvPr id="5" name="Picture 5"/>
          <p:cNvPicPr>
            <a:picLocks noChangeAspect="1"/>
          </p:cNvPicPr>
          <p:nvPr/>
        </p:nvPicPr>
        <p:blipFill>
          <a:blip r:embed="rId9"/>
          <a:srcRect/>
          <a:stretch>
            <a:fillRect/>
          </a:stretch>
        </p:blipFill>
        <p:spPr>
          <a:xfrm>
            <a:off x="7514324" y="5346446"/>
            <a:ext cx="4002858" cy="4600986"/>
          </a:xfrm>
          <a:prstGeom prst="rect">
            <a:avLst/>
          </a:prstGeom>
        </p:spPr>
      </p:pic>
      <p:sp>
        <p:nvSpPr>
          <p:cNvPr id="6" name="TextBox 6"/>
          <p:cNvSpPr txBox="1"/>
          <p:nvPr/>
        </p:nvSpPr>
        <p:spPr>
          <a:xfrm>
            <a:off x="779546" y="726177"/>
            <a:ext cx="16728909" cy="2124419"/>
          </a:xfrm>
          <a:prstGeom prst="rect">
            <a:avLst/>
          </a:prstGeom>
        </p:spPr>
        <p:txBody>
          <a:bodyPr lIns="0" tIns="0" rIns="0" bIns="0" rtlCol="0" anchor="t">
            <a:spAutoFit/>
          </a:bodyPr>
          <a:lstStyle/>
          <a:p>
            <a:pPr algn="ctr">
              <a:lnSpc>
                <a:spcPts val="8301"/>
              </a:lnSpc>
            </a:pPr>
            <a:r>
              <a:rPr lang="en-US" sz="7479" b="1">
                <a:solidFill>
                  <a:srgbClr val="FFFFFF"/>
                </a:solidFill>
                <a:latin typeface="Cosmic Octo Medium"/>
                <a:ea typeface="Cosmic Octo Medium"/>
                <a:cs typeface="Cosmic Octo Medium"/>
                <a:sym typeface="Cosmic Octo Medium"/>
              </a:rPr>
              <a:t>Zakaj je medijska pismenost pomembna?</a:t>
            </a:r>
          </a:p>
        </p:txBody>
      </p:sp>
      <p:sp>
        <p:nvSpPr>
          <p:cNvPr id="7" name="TextBox 7"/>
          <p:cNvSpPr txBox="1"/>
          <p:nvPr/>
        </p:nvSpPr>
        <p:spPr>
          <a:xfrm>
            <a:off x="3678030" y="3392815"/>
            <a:ext cx="11012293" cy="1022841"/>
          </a:xfrm>
          <a:prstGeom prst="rect">
            <a:avLst/>
          </a:prstGeom>
        </p:spPr>
        <p:txBody>
          <a:bodyPr lIns="0" tIns="0" rIns="0" bIns="0" rtlCol="0" anchor="t">
            <a:spAutoFit/>
          </a:bodyPr>
          <a:lstStyle/>
          <a:p>
            <a:pPr algn="ctr">
              <a:lnSpc>
                <a:spcPts val="2625"/>
              </a:lnSpc>
            </a:pPr>
            <a:r>
              <a:rPr lang="en-US" sz="2524">
                <a:solidFill>
                  <a:srgbClr val="FFFFFF"/>
                </a:solidFill>
                <a:latin typeface="Gruppo"/>
                <a:ea typeface="Gruppo"/>
                <a:cs typeface="Gruppo"/>
                <a:sym typeface="Gruppo"/>
              </a:rPr>
              <a:t>Medijska pismenost nam pomaga razumeti, kako mediji oblikujejo naše dojemanje sveta. Naučimo se kritično ocenjevati informacije in se zavestno odločati o tem, kaj bomo delili in verjeli.</a:t>
            </a:r>
          </a:p>
        </p:txBody>
      </p:sp>
      <p:sp>
        <p:nvSpPr>
          <p:cNvPr id="8" name="TextBox 8"/>
          <p:cNvSpPr txBox="1"/>
          <p:nvPr/>
        </p:nvSpPr>
        <p:spPr>
          <a:xfrm>
            <a:off x="858538" y="5135445"/>
            <a:ext cx="4725317" cy="469628"/>
          </a:xfrm>
          <a:prstGeom prst="rect">
            <a:avLst/>
          </a:prstGeom>
        </p:spPr>
        <p:txBody>
          <a:bodyPr lIns="0" tIns="0" rIns="0" bIns="0" rtlCol="0" anchor="t">
            <a:spAutoFit/>
          </a:bodyPr>
          <a:lstStyle/>
          <a:p>
            <a:pPr algn="ctr">
              <a:lnSpc>
                <a:spcPts val="3561"/>
              </a:lnSpc>
            </a:pPr>
            <a:r>
              <a:rPr lang="en-US" sz="3424">
                <a:solidFill>
                  <a:srgbClr val="FFFFFF"/>
                </a:solidFill>
                <a:latin typeface="Gruppo"/>
                <a:ea typeface="Gruppo"/>
                <a:cs typeface="Gruppo"/>
                <a:sym typeface="Gruppo"/>
              </a:rPr>
              <a:t>Kritično mišljenje</a:t>
            </a:r>
          </a:p>
        </p:txBody>
      </p:sp>
      <p:sp>
        <p:nvSpPr>
          <p:cNvPr id="9" name="TextBox 9"/>
          <p:cNvSpPr txBox="1"/>
          <p:nvPr/>
        </p:nvSpPr>
        <p:spPr>
          <a:xfrm>
            <a:off x="12533983" y="5230246"/>
            <a:ext cx="4725317" cy="469628"/>
          </a:xfrm>
          <a:prstGeom prst="rect">
            <a:avLst/>
          </a:prstGeom>
        </p:spPr>
        <p:txBody>
          <a:bodyPr lIns="0" tIns="0" rIns="0" bIns="0" rtlCol="0" anchor="t">
            <a:spAutoFit/>
          </a:bodyPr>
          <a:lstStyle/>
          <a:p>
            <a:pPr algn="ctr">
              <a:lnSpc>
                <a:spcPts val="3561"/>
              </a:lnSpc>
            </a:pPr>
            <a:r>
              <a:rPr lang="en-US" sz="3424">
                <a:solidFill>
                  <a:srgbClr val="FFFFFF"/>
                </a:solidFill>
                <a:latin typeface="Gruppo"/>
                <a:ea typeface="Gruppo"/>
                <a:cs typeface="Gruppo"/>
                <a:sym typeface="Gruppo"/>
              </a:rPr>
              <a:t>Zavestno odločanje</a:t>
            </a:r>
          </a:p>
        </p:txBody>
      </p:sp>
      <p:pic>
        <p:nvPicPr>
          <p:cNvPr id="10" name="New Recording 54">
            <a:hlinkClick r:id="" action="ppaction://media"/>
            <a:extLst>
              <a:ext uri="{FF2B5EF4-FFF2-40B4-BE49-F238E27FC236}">
                <a16:creationId xmlns:a16="http://schemas.microsoft.com/office/drawing/2014/main" id="{83A8D843-18DF-8C60-A704-7E608EAEB1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5863" y="46514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82854"/>
        </a:solidFill>
        <a:effectLst/>
      </p:bgPr>
    </p:bg>
    <p:spTree>
      <p:nvGrpSpPr>
        <p:cNvPr id="1" name=""/>
        <p:cNvGrpSpPr/>
        <p:nvPr/>
      </p:nvGrpSpPr>
      <p:grpSpPr>
        <a:xfrm>
          <a:off x="0" y="0"/>
          <a:ext cx="0" cy="0"/>
          <a:chOff x="0" y="0"/>
          <a:chExt cx="0" cy="0"/>
        </a:xfrm>
      </p:grpSpPr>
      <p:sp>
        <p:nvSpPr>
          <p:cNvPr id="2" name="Freeform 2"/>
          <p:cNvSpPr/>
          <p:nvPr/>
        </p:nvSpPr>
        <p:spPr>
          <a:xfrm>
            <a:off x="11730294" y="5712129"/>
            <a:ext cx="6248874" cy="1632518"/>
          </a:xfrm>
          <a:custGeom>
            <a:avLst/>
            <a:gdLst/>
            <a:ahLst/>
            <a:cxnLst/>
            <a:rect l="l" t="t" r="r" b="b"/>
            <a:pathLst>
              <a:path w="6248874" h="1632518">
                <a:moveTo>
                  <a:pt x="0" y="0"/>
                </a:moveTo>
                <a:lnTo>
                  <a:pt x="6248874" y="0"/>
                </a:lnTo>
                <a:lnTo>
                  <a:pt x="6248874" y="1632518"/>
                </a:lnTo>
                <a:lnTo>
                  <a:pt x="0" y="1632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3" name="Freeform 3"/>
          <p:cNvSpPr/>
          <p:nvPr/>
        </p:nvSpPr>
        <p:spPr>
          <a:xfrm>
            <a:off x="727341" y="5529068"/>
            <a:ext cx="6064944" cy="1584467"/>
          </a:xfrm>
          <a:custGeom>
            <a:avLst/>
            <a:gdLst/>
            <a:ahLst/>
            <a:cxnLst/>
            <a:rect l="l" t="t" r="r" b="b"/>
            <a:pathLst>
              <a:path w="6064944" h="1584467">
                <a:moveTo>
                  <a:pt x="0" y="0"/>
                </a:moveTo>
                <a:lnTo>
                  <a:pt x="6064945" y="0"/>
                </a:lnTo>
                <a:lnTo>
                  <a:pt x="6064945" y="1584467"/>
                </a:lnTo>
                <a:lnTo>
                  <a:pt x="0" y="1584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4" name="Freeform 4"/>
          <p:cNvSpPr/>
          <p:nvPr/>
        </p:nvSpPr>
        <p:spPr>
          <a:xfrm>
            <a:off x="727341" y="7945124"/>
            <a:ext cx="6064944" cy="1584467"/>
          </a:xfrm>
          <a:custGeom>
            <a:avLst/>
            <a:gdLst/>
            <a:ahLst/>
            <a:cxnLst/>
            <a:rect l="l" t="t" r="r" b="b"/>
            <a:pathLst>
              <a:path w="6064944" h="1584467">
                <a:moveTo>
                  <a:pt x="0" y="0"/>
                </a:moveTo>
                <a:lnTo>
                  <a:pt x="6064945" y="0"/>
                </a:lnTo>
                <a:lnTo>
                  <a:pt x="6064945" y="1584466"/>
                </a:lnTo>
                <a:lnTo>
                  <a:pt x="0" y="1584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5" name="Freeform 5"/>
          <p:cNvSpPr/>
          <p:nvPr/>
        </p:nvSpPr>
        <p:spPr>
          <a:xfrm>
            <a:off x="11794139" y="7686497"/>
            <a:ext cx="6253874" cy="1633824"/>
          </a:xfrm>
          <a:custGeom>
            <a:avLst/>
            <a:gdLst/>
            <a:ahLst/>
            <a:cxnLst/>
            <a:rect l="l" t="t" r="r" b="b"/>
            <a:pathLst>
              <a:path w="6253874" h="1633824">
                <a:moveTo>
                  <a:pt x="0" y="0"/>
                </a:moveTo>
                <a:lnTo>
                  <a:pt x="6253873" y="0"/>
                </a:lnTo>
                <a:lnTo>
                  <a:pt x="6253873" y="1633824"/>
                </a:lnTo>
                <a:lnTo>
                  <a:pt x="0" y="1633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6" name="Freeform 6"/>
          <p:cNvSpPr/>
          <p:nvPr/>
        </p:nvSpPr>
        <p:spPr>
          <a:xfrm>
            <a:off x="14463694" y="195247"/>
            <a:ext cx="3097373" cy="3089629"/>
          </a:xfrm>
          <a:custGeom>
            <a:avLst/>
            <a:gdLst/>
            <a:ahLst/>
            <a:cxnLst/>
            <a:rect l="l" t="t" r="r" b="b"/>
            <a:pathLst>
              <a:path w="3097373" h="3089629">
                <a:moveTo>
                  <a:pt x="0" y="0"/>
                </a:moveTo>
                <a:lnTo>
                  <a:pt x="3097373" y="0"/>
                </a:lnTo>
                <a:lnTo>
                  <a:pt x="3097373" y="3089630"/>
                </a:lnTo>
                <a:lnTo>
                  <a:pt x="0" y="3089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l-SI"/>
          </a:p>
        </p:txBody>
      </p:sp>
      <p:sp>
        <p:nvSpPr>
          <p:cNvPr id="7" name="Freeform 7"/>
          <p:cNvSpPr/>
          <p:nvPr/>
        </p:nvSpPr>
        <p:spPr>
          <a:xfrm>
            <a:off x="7247221" y="3212562"/>
            <a:ext cx="4037273" cy="6474872"/>
          </a:xfrm>
          <a:custGeom>
            <a:avLst/>
            <a:gdLst/>
            <a:ahLst/>
            <a:cxnLst/>
            <a:rect l="l" t="t" r="r" b="b"/>
            <a:pathLst>
              <a:path w="4037273" h="6474872">
                <a:moveTo>
                  <a:pt x="0" y="0"/>
                </a:moveTo>
                <a:lnTo>
                  <a:pt x="4037274" y="0"/>
                </a:lnTo>
                <a:lnTo>
                  <a:pt x="4037274" y="6474872"/>
                </a:lnTo>
                <a:lnTo>
                  <a:pt x="0" y="6474872"/>
                </a:lnTo>
                <a:lnTo>
                  <a:pt x="0" y="0"/>
                </a:lnTo>
                <a:close/>
              </a:path>
            </a:pathLst>
          </a:custGeom>
          <a:blipFill>
            <a:blip r:embed="rId9"/>
            <a:stretch>
              <a:fillRect/>
            </a:stretch>
          </a:blipFill>
        </p:spPr>
        <p:txBody>
          <a:bodyPr/>
          <a:lstStyle/>
          <a:p>
            <a:endParaRPr lang="sl-SI"/>
          </a:p>
        </p:txBody>
      </p:sp>
      <p:sp>
        <p:nvSpPr>
          <p:cNvPr id="8" name="TextBox 8"/>
          <p:cNvSpPr txBox="1"/>
          <p:nvPr/>
        </p:nvSpPr>
        <p:spPr>
          <a:xfrm>
            <a:off x="159552" y="474643"/>
            <a:ext cx="14695179" cy="2281923"/>
          </a:xfrm>
          <a:prstGeom prst="rect">
            <a:avLst/>
          </a:prstGeom>
        </p:spPr>
        <p:txBody>
          <a:bodyPr lIns="0" tIns="0" rIns="0" bIns="0" rtlCol="0" anchor="t">
            <a:spAutoFit/>
          </a:bodyPr>
          <a:lstStyle/>
          <a:p>
            <a:pPr algn="ctr">
              <a:lnSpc>
                <a:spcPts val="8854"/>
              </a:lnSpc>
            </a:pPr>
            <a:r>
              <a:rPr lang="en-US" sz="7976" b="1">
                <a:solidFill>
                  <a:srgbClr val="FFFFFF"/>
                </a:solidFill>
                <a:latin typeface="Cosmic Octo Medium"/>
                <a:ea typeface="Cosmic Octo Medium"/>
                <a:cs typeface="Cosmic Octo Medium"/>
                <a:sym typeface="Cosmic Octo Medium"/>
              </a:rPr>
              <a:t>Kako mediji vplivajo na nas?</a:t>
            </a:r>
          </a:p>
        </p:txBody>
      </p:sp>
      <p:sp>
        <p:nvSpPr>
          <p:cNvPr id="9" name="TextBox 9"/>
          <p:cNvSpPr txBox="1"/>
          <p:nvPr/>
        </p:nvSpPr>
        <p:spPr>
          <a:xfrm>
            <a:off x="727341" y="3484140"/>
            <a:ext cx="6064944" cy="1364978"/>
          </a:xfrm>
          <a:prstGeom prst="rect">
            <a:avLst/>
          </a:prstGeom>
        </p:spPr>
        <p:txBody>
          <a:bodyPr lIns="0" tIns="0" rIns="0" bIns="0" rtlCol="0" anchor="t">
            <a:spAutoFit/>
          </a:bodyPr>
          <a:lstStyle/>
          <a:p>
            <a:pPr algn="ctr">
              <a:lnSpc>
                <a:spcPts val="3561"/>
              </a:lnSpc>
            </a:pPr>
            <a:r>
              <a:rPr lang="en-US" sz="3424">
                <a:solidFill>
                  <a:srgbClr val="FFFFFF"/>
                </a:solidFill>
                <a:latin typeface="Gruppo"/>
                <a:ea typeface="Gruppo"/>
                <a:cs typeface="Gruppo"/>
                <a:sym typeface="Gruppo"/>
              </a:rPr>
              <a:t>Mediji lahko močno vplivajo na naše dojemanje dogodkov in ljudi.</a:t>
            </a:r>
          </a:p>
        </p:txBody>
      </p:sp>
      <p:sp>
        <p:nvSpPr>
          <p:cNvPr id="10" name="TextBox 10"/>
          <p:cNvSpPr txBox="1"/>
          <p:nvPr/>
        </p:nvSpPr>
        <p:spPr>
          <a:xfrm>
            <a:off x="11452766" y="3575670"/>
            <a:ext cx="7217224" cy="1364978"/>
          </a:xfrm>
          <a:prstGeom prst="rect">
            <a:avLst/>
          </a:prstGeom>
        </p:spPr>
        <p:txBody>
          <a:bodyPr lIns="0" tIns="0" rIns="0" bIns="0" rtlCol="0" anchor="t">
            <a:spAutoFit/>
          </a:bodyPr>
          <a:lstStyle/>
          <a:p>
            <a:pPr algn="ctr">
              <a:lnSpc>
                <a:spcPts val="3561"/>
              </a:lnSpc>
            </a:pPr>
            <a:r>
              <a:rPr lang="en-US" sz="3424">
                <a:solidFill>
                  <a:srgbClr val="FFFFFF"/>
                </a:solidFill>
                <a:latin typeface="Gruppo"/>
                <a:ea typeface="Gruppo"/>
                <a:cs typeface="Gruppo"/>
                <a:sym typeface="Gruppo"/>
              </a:rPr>
              <a:t>Mediji pogosto uporabljajo čustvene pristope, da nas pritegnejo.</a:t>
            </a:r>
          </a:p>
        </p:txBody>
      </p:sp>
      <p:sp>
        <p:nvSpPr>
          <p:cNvPr id="11" name="TextBox 11"/>
          <p:cNvSpPr txBox="1"/>
          <p:nvPr/>
        </p:nvSpPr>
        <p:spPr>
          <a:xfrm>
            <a:off x="10968475" y="6110300"/>
            <a:ext cx="8185806" cy="469628"/>
          </a:xfrm>
          <a:prstGeom prst="rect">
            <a:avLst/>
          </a:prstGeom>
        </p:spPr>
        <p:txBody>
          <a:bodyPr lIns="0" tIns="0" rIns="0" bIns="0" rtlCol="0" anchor="t">
            <a:spAutoFit/>
          </a:bodyPr>
          <a:lstStyle/>
          <a:p>
            <a:pPr algn="ctr">
              <a:lnSpc>
                <a:spcPts val="3561"/>
              </a:lnSpc>
            </a:pPr>
            <a:r>
              <a:rPr lang="en-US" sz="3424">
                <a:solidFill>
                  <a:srgbClr val="FFFFFF"/>
                </a:solidFill>
                <a:latin typeface="Gruppo"/>
                <a:ea typeface="Gruppo"/>
                <a:cs typeface="Gruppo"/>
                <a:sym typeface="Gruppo"/>
              </a:rPr>
              <a:t>OčistimoSlovenijo</a:t>
            </a:r>
          </a:p>
        </p:txBody>
      </p:sp>
      <p:sp>
        <p:nvSpPr>
          <p:cNvPr id="12" name="TextBox 12"/>
          <p:cNvSpPr txBox="1"/>
          <p:nvPr/>
        </p:nvSpPr>
        <p:spPr>
          <a:xfrm>
            <a:off x="-216192" y="6007384"/>
            <a:ext cx="8185806" cy="469628"/>
          </a:xfrm>
          <a:prstGeom prst="rect">
            <a:avLst/>
          </a:prstGeom>
        </p:spPr>
        <p:txBody>
          <a:bodyPr lIns="0" tIns="0" rIns="0" bIns="0" rtlCol="0" anchor="t">
            <a:spAutoFit/>
          </a:bodyPr>
          <a:lstStyle/>
          <a:p>
            <a:pPr algn="ctr">
              <a:lnSpc>
                <a:spcPts val="3561"/>
              </a:lnSpc>
            </a:pPr>
            <a:r>
              <a:rPr lang="en-US" sz="3424">
                <a:solidFill>
                  <a:srgbClr val="FFFFFF"/>
                </a:solidFill>
                <a:latin typeface="Gruppo"/>
                <a:ea typeface="Gruppo"/>
                <a:cs typeface="Gruppo"/>
                <a:sym typeface="Gruppo"/>
              </a:rPr>
              <a:t> BlackLivesMatter</a:t>
            </a:r>
          </a:p>
        </p:txBody>
      </p:sp>
      <p:sp>
        <p:nvSpPr>
          <p:cNvPr id="13" name="TextBox 13"/>
          <p:cNvSpPr txBox="1"/>
          <p:nvPr/>
        </p:nvSpPr>
        <p:spPr>
          <a:xfrm>
            <a:off x="0" y="8292408"/>
            <a:ext cx="6404092" cy="469628"/>
          </a:xfrm>
          <a:prstGeom prst="rect">
            <a:avLst/>
          </a:prstGeom>
        </p:spPr>
        <p:txBody>
          <a:bodyPr lIns="0" tIns="0" rIns="0" bIns="0" rtlCol="0" anchor="t">
            <a:spAutoFit/>
          </a:bodyPr>
          <a:lstStyle/>
          <a:p>
            <a:pPr algn="ctr">
              <a:lnSpc>
                <a:spcPts val="3561"/>
              </a:lnSpc>
            </a:pPr>
            <a:r>
              <a:rPr lang="en-US" sz="3424">
                <a:solidFill>
                  <a:srgbClr val="FFFFFF"/>
                </a:solidFill>
                <a:latin typeface="Gruppo"/>
                <a:ea typeface="Gruppo"/>
                <a:cs typeface="Gruppo"/>
                <a:sym typeface="Gruppo"/>
              </a:rPr>
              <a:t>MeToo</a:t>
            </a:r>
          </a:p>
        </p:txBody>
      </p:sp>
      <p:sp>
        <p:nvSpPr>
          <p:cNvPr id="14" name="TextBox 14"/>
          <p:cNvSpPr txBox="1"/>
          <p:nvPr/>
        </p:nvSpPr>
        <p:spPr>
          <a:xfrm>
            <a:off x="11284495" y="8267729"/>
            <a:ext cx="8185806" cy="469628"/>
          </a:xfrm>
          <a:prstGeom prst="rect">
            <a:avLst/>
          </a:prstGeom>
        </p:spPr>
        <p:txBody>
          <a:bodyPr lIns="0" tIns="0" rIns="0" bIns="0" rtlCol="0" anchor="t">
            <a:spAutoFit/>
          </a:bodyPr>
          <a:lstStyle/>
          <a:p>
            <a:pPr algn="ctr">
              <a:lnSpc>
                <a:spcPts val="3561"/>
              </a:lnSpc>
            </a:pPr>
            <a:r>
              <a:rPr lang="en-US" sz="3424">
                <a:solidFill>
                  <a:srgbClr val="FFFFFF"/>
                </a:solidFill>
                <a:latin typeface="Gruppo"/>
                <a:ea typeface="Gruppo"/>
                <a:cs typeface="Gruppo"/>
                <a:sym typeface="Gruppo"/>
              </a:rPr>
              <a:t>expectationsvsreality</a:t>
            </a:r>
          </a:p>
        </p:txBody>
      </p:sp>
      <p:pic>
        <p:nvPicPr>
          <p:cNvPr id="15" name="New Recording 55">
            <a:hlinkClick r:id="" action="ppaction://media"/>
            <a:extLst>
              <a:ext uri="{FF2B5EF4-FFF2-40B4-BE49-F238E27FC236}">
                <a16:creationId xmlns:a16="http://schemas.microsoft.com/office/drawing/2014/main" id="{788634B6-7F5E-60D0-1110-5B2D4830839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251" y="201602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2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82854"/>
        </a:solidFill>
        <a:effectLst/>
      </p:bgPr>
    </p:bg>
    <p:spTree>
      <p:nvGrpSpPr>
        <p:cNvPr id="1" name=""/>
        <p:cNvGrpSpPr/>
        <p:nvPr/>
      </p:nvGrpSpPr>
      <p:grpSpPr>
        <a:xfrm>
          <a:off x="0" y="0"/>
          <a:ext cx="0" cy="0"/>
          <a:chOff x="0" y="0"/>
          <a:chExt cx="0" cy="0"/>
        </a:xfrm>
      </p:grpSpPr>
      <p:sp>
        <p:nvSpPr>
          <p:cNvPr id="2" name="Freeform 2"/>
          <p:cNvSpPr/>
          <p:nvPr/>
        </p:nvSpPr>
        <p:spPr>
          <a:xfrm>
            <a:off x="0" y="3526597"/>
            <a:ext cx="11463406" cy="5731703"/>
          </a:xfrm>
          <a:custGeom>
            <a:avLst/>
            <a:gdLst/>
            <a:ahLst/>
            <a:cxnLst/>
            <a:rect l="l" t="t" r="r" b="b"/>
            <a:pathLst>
              <a:path w="11463406" h="5731703">
                <a:moveTo>
                  <a:pt x="0" y="0"/>
                </a:moveTo>
                <a:lnTo>
                  <a:pt x="11463406" y="0"/>
                </a:lnTo>
                <a:lnTo>
                  <a:pt x="11463406" y="5731703"/>
                </a:lnTo>
                <a:lnTo>
                  <a:pt x="0" y="5731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3" name="Freeform 3"/>
          <p:cNvSpPr/>
          <p:nvPr/>
        </p:nvSpPr>
        <p:spPr>
          <a:xfrm>
            <a:off x="10145982" y="364015"/>
            <a:ext cx="6325165" cy="3162582"/>
          </a:xfrm>
          <a:custGeom>
            <a:avLst/>
            <a:gdLst/>
            <a:ahLst/>
            <a:cxnLst/>
            <a:rect l="l" t="t" r="r" b="b"/>
            <a:pathLst>
              <a:path w="6325165" h="3162582">
                <a:moveTo>
                  <a:pt x="0" y="0"/>
                </a:moveTo>
                <a:lnTo>
                  <a:pt x="6325165" y="0"/>
                </a:lnTo>
                <a:lnTo>
                  <a:pt x="6325165" y="3162582"/>
                </a:lnTo>
                <a:lnTo>
                  <a:pt x="0" y="3162582"/>
                </a:lnTo>
                <a:lnTo>
                  <a:pt x="0" y="0"/>
                </a:lnTo>
                <a:close/>
              </a:path>
            </a:pathLst>
          </a:custGeom>
          <a:blipFill>
            <a:blip r:embed="rId7"/>
            <a:stretch>
              <a:fillRect/>
            </a:stretch>
          </a:blipFill>
        </p:spPr>
        <p:txBody>
          <a:bodyPr/>
          <a:lstStyle/>
          <a:p>
            <a:endParaRPr lang="sl-SI"/>
          </a:p>
        </p:txBody>
      </p:sp>
      <p:sp>
        <p:nvSpPr>
          <p:cNvPr id="4" name="Freeform 4"/>
          <p:cNvSpPr/>
          <p:nvPr/>
        </p:nvSpPr>
        <p:spPr>
          <a:xfrm>
            <a:off x="13308565" y="4900307"/>
            <a:ext cx="3863471" cy="1492142"/>
          </a:xfrm>
          <a:custGeom>
            <a:avLst/>
            <a:gdLst/>
            <a:ahLst/>
            <a:cxnLst/>
            <a:rect l="l" t="t" r="r" b="b"/>
            <a:pathLst>
              <a:path w="3863471" h="1492142">
                <a:moveTo>
                  <a:pt x="0" y="0"/>
                </a:moveTo>
                <a:lnTo>
                  <a:pt x="3863470" y="0"/>
                </a:lnTo>
                <a:lnTo>
                  <a:pt x="3863470" y="1492142"/>
                </a:lnTo>
                <a:lnTo>
                  <a:pt x="0" y="1492142"/>
                </a:lnTo>
                <a:lnTo>
                  <a:pt x="0" y="0"/>
                </a:lnTo>
                <a:close/>
              </a:path>
            </a:pathLst>
          </a:custGeom>
          <a:blipFill>
            <a:blip r:embed="rId8"/>
            <a:stretch>
              <a:fillRect/>
            </a:stretch>
          </a:blipFill>
        </p:spPr>
        <p:txBody>
          <a:bodyPr/>
          <a:lstStyle/>
          <a:p>
            <a:endParaRPr lang="sl-SI"/>
          </a:p>
        </p:txBody>
      </p:sp>
      <p:sp>
        <p:nvSpPr>
          <p:cNvPr id="5" name="TextBox 5"/>
          <p:cNvSpPr txBox="1"/>
          <p:nvPr/>
        </p:nvSpPr>
        <p:spPr>
          <a:xfrm>
            <a:off x="177015" y="495901"/>
            <a:ext cx="10426154" cy="2345422"/>
          </a:xfrm>
          <a:prstGeom prst="rect">
            <a:avLst/>
          </a:prstGeom>
        </p:spPr>
        <p:txBody>
          <a:bodyPr lIns="0" tIns="0" rIns="0" bIns="0" rtlCol="0" anchor="t">
            <a:spAutoFit/>
          </a:bodyPr>
          <a:lstStyle/>
          <a:p>
            <a:pPr algn="ctr">
              <a:lnSpc>
                <a:spcPts val="6178"/>
              </a:lnSpc>
            </a:pPr>
            <a:r>
              <a:rPr lang="en-US" sz="5566">
                <a:solidFill>
                  <a:srgbClr val="FFFFFF"/>
                </a:solidFill>
                <a:latin typeface="Cosmic Octo Medium"/>
                <a:ea typeface="Cosmic Octo Medium"/>
                <a:cs typeface="Cosmic Octo Medium"/>
                <a:sym typeface="Cosmic Octo Medium"/>
              </a:rPr>
              <a:t>Kritično vrednotenje informacij</a:t>
            </a:r>
          </a:p>
        </p:txBody>
      </p:sp>
      <p:sp>
        <p:nvSpPr>
          <p:cNvPr id="6" name="TextBox 6"/>
          <p:cNvSpPr txBox="1"/>
          <p:nvPr/>
        </p:nvSpPr>
        <p:spPr>
          <a:xfrm>
            <a:off x="1257020" y="5191125"/>
            <a:ext cx="7770082" cy="2708003"/>
          </a:xfrm>
          <a:prstGeom prst="rect">
            <a:avLst/>
          </a:prstGeom>
        </p:spPr>
        <p:txBody>
          <a:bodyPr lIns="0" tIns="0" rIns="0" bIns="0" rtlCol="0" anchor="t">
            <a:spAutoFit/>
          </a:bodyPr>
          <a:lstStyle/>
          <a:p>
            <a:pPr marL="739269" lvl="1" indent="-369634" algn="ctr">
              <a:lnSpc>
                <a:spcPts val="3561"/>
              </a:lnSpc>
              <a:buAutoNum type="arabicPeriod"/>
            </a:pPr>
            <a:r>
              <a:rPr lang="en-US" sz="3424">
                <a:solidFill>
                  <a:srgbClr val="231F20"/>
                </a:solidFill>
                <a:latin typeface="Gruppo"/>
                <a:ea typeface="Gruppo"/>
                <a:cs typeface="Gruppo"/>
                <a:sym typeface="Gruppo"/>
              </a:rPr>
              <a:t>Preveri vire</a:t>
            </a:r>
          </a:p>
          <a:p>
            <a:pPr marL="739269" lvl="1" indent="-369634" algn="ctr">
              <a:lnSpc>
                <a:spcPts val="3561"/>
              </a:lnSpc>
              <a:buAutoNum type="arabicPeriod"/>
            </a:pPr>
            <a:r>
              <a:rPr lang="en-US" sz="3424">
                <a:solidFill>
                  <a:srgbClr val="231F20"/>
                </a:solidFill>
                <a:latin typeface="Gruppo"/>
                <a:ea typeface="Gruppo"/>
                <a:cs typeface="Gruppo"/>
                <a:sym typeface="Gruppo"/>
              </a:rPr>
              <a:t>Analiziraj uporabljene tehnike</a:t>
            </a:r>
          </a:p>
          <a:p>
            <a:pPr marL="739269" lvl="1" indent="-369634" algn="ctr">
              <a:lnSpc>
                <a:spcPts val="3561"/>
              </a:lnSpc>
              <a:buAutoNum type="arabicPeriod"/>
            </a:pPr>
            <a:r>
              <a:rPr lang="en-US" sz="3424">
                <a:solidFill>
                  <a:srgbClr val="231F20"/>
                </a:solidFill>
                <a:latin typeface="Gruppo"/>
                <a:ea typeface="Gruppo"/>
                <a:cs typeface="Gruppo"/>
                <a:sym typeface="Gruppo"/>
              </a:rPr>
              <a:t>Bodi pozoren na pristranskost</a:t>
            </a:r>
          </a:p>
          <a:p>
            <a:pPr marL="739269" lvl="1" indent="-369634" algn="ctr">
              <a:lnSpc>
                <a:spcPts val="3561"/>
              </a:lnSpc>
              <a:buAutoNum type="arabicPeriod"/>
            </a:pPr>
            <a:r>
              <a:rPr lang="en-US" sz="3424">
                <a:solidFill>
                  <a:srgbClr val="231F20"/>
                </a:solidFill>
                <a:latin typeface="Gruppo"/>
                <a:ea typeface="Gruppo"/>
                <a:cs typeface="Gruppo"/>
                <a:sym typeface="Gruppo"/>
              </a:rPr>
              <a:t>Preveri dejstva</a:t>
            </a:r>
          </a:p>
          <a:p>
            <a:pPr marL="739269" lvl="1" indent="-369634" algn="ctr">
              <a:lnSpc>
                <a:spcPts val="3561"/>
              </a:lnSpc>
              <a:buAutoNum type="arabicPeriod"/>
            </a:pPr>
            <a:r>
              <a:rPr lang="en-US" sz="3424">
                <a:solidFill>
                  <a:srgbClr val="231F20"/>
                </a:solidFill>
                <a:latin typeface="Gruppo"/>
                <a:ea typeface="Gruppo"/>
                <a:cs typeface="Gruppo"/>
                <a:sym typeface="Gruppo"/>
              </a:rPr>
              <a:t>Razmisli, zakaj je bila vsebina ustvarjena</a:t>
            </a:r>
          </a:p>
        </p:txBody>
      </p:sp>
      <p:sp>
        <p:nvSpPr>
          <p:cNvPr id="7" name="TextBox 7"/>
          <p:cNvSpPr txBox="1"/>
          <p:nvPr/>
        </p:nvSpPr>
        <p:spPr>
          <a:xfrm>
            <a:off x="12371467" y="6734134"/>
            <a:ext cx="5565722" cy="3146153"/>
          </a:xfrm>
          <a:prstGeom prst="rect">
            <a:avLst/>
          </a:prstGeom>
        </p:spPr>
        <p:txBody>
          <a:bodyPr lIns="0" tIns="0" rIns="0" bIns="0" rtlCol="0" anchor="t">
            <a:spAutoFit/>
          </a:bodyPr>
          <a:lstStyle/>
          <a:p>
            <a:pPr algn="ctr">
              <a:lnSpc>
                <a:spcPts val="3561"/>
              </a:lnSpc>
            </a:pPr>
            <a:r>
              <a:rPr lang="en-US" sz="3424">
                <a:solidFill>
                  <a:srgbClr val="FFFFFF"/>
                </a:solidFill>
                <a:latin typeface="News Cycle"/>
                <a:ea typeface="News Cycle"/>
                <a:cs typeface="News Cycle"/>
                <a:sym typeface="News Cycle"/>
              </a:rPr>
              <a:t>“Ne boste verjeli tem preprostim shujševalnim trikom (številka 5 vas bo šokirala!)”</a:t>
            </a:r>
          </a:p>
          <a:p>
            <a:pPr algn="ctr">
              <a:lnSpc>
                <a:spcPts val="3561"/>
              </a:lnSpc>
            </a:pPr>
            <a:endParaRPr lang="en-US" sz="3424">
              <a:solidFill>
                <a:srgbClr val="FFFFFF"/>
              </a:solidFill>
              <a:latin typeface="News Cycle"/>
              <a:ea typeface="News Cycle"/>
              <a:cs typeface="News Cycle"/>
              <a:sym typeface="News Cycle"/>
            </a:endParaRPr>
          </a:p>
          <a:p>
            <a:pPr algn="ctr">
              <a:lnSpc>
                <a:spcPts val="3561"/>
              </a:lnSpc>
            </a:pPr>
            <a:r>
              <a:rPr lang="en-US" sz="3424">
                <a:solidFill>
                  <a:srgbClr val="FFFFFF"/>
                </a:solidFill>
                <a:latin typeface="News Cycle"/>
                <a:ea typeface="News Cycle"/>
                <a:cs typeface="News Cycle"/>
                <a:sym typeface="News Cycle"/>
              </a:rPr>
              <a:t>“Moški proti medvedu: kar se bo zgodilo v nadaljevanju, vas bo presenetilo …”</a:t>
            </a:r>
          </a:p>
        </p:txBody>
      </p:sp>
      <p:pic>
        <p:nvPicPr>
          <p:cNvPr id="8" name="New Recording 57">
            <a:hlinkClick r:id="" action="ppaction://media"/>
            <a:extLst>
              <a:ext uri="{FF2B5EF4-FFF2-40B4-BE49-F238E27FC236}">
                <a16:creationId xmlns:a16="http://schemas.microsoft.com/office/drawing/2014/main" id="{E4A9AAD8-F0E0-5B69-97D2-E280518470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7200" y="54133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2854"/>
        </a:solidFill>
        <a:effectLst/>
      </p:bgPr>
    </p:bg>
    <p:spTree>
      <p:nvGrpSpPr>
        <p:cNvPr id="1" name=""/>
        <p:cNvGrpSpPr/>
        <p:nvPr/>
      </p:nvGrpSpPr>
      <p:grpSpPr>
        <a:xfrm>
          <a:off x="0" y="0"/>
          <a:ext cx="0" cy="0"/>
          <a:chOff x="0" y="0"/>
          <a:chExt cx="0" cy="0"/>
        </a:xfrm>
      </p:grpSpPr>
      <p:sp>
        <p:nvSpPr>
          <p:cNvPr id="2" name="Freeform 2"/>
          <p:cNvSpPr/>
          <p:nvPr/>
        </p:nvSpPr>
        <p:spPr>
          <a:xfrm>
            <a:off x="7479666" y="2617801"/>
            <a:ext cx="3328668" cy="2409123"/>
          </a:xfrm>
          <a:custGeom>
            <a:avLst/>
            <a:gdLst/>
            <a:ahLst/>
            <a:cxnLst/>
            <a:rect l="l" t="t" r="r" b="b"/>
            <a:pathLst>
              <a:path w="3328668" h="2409123">
                <a:moveTo>
                  <a:pt x="0" y="0"/>
                </a:moveTo>
                <a:lnTo>
                  <a:pt x="3328668" y="0"/>
                </a:lnTo>
                <a:lnTo>
                  <a:pt x="3328668" y="2409123"/>
                </a:lnTo>
                <a:lnTo>
                  <a:pt x="0" y="2409123"/>
                </a:lnTo>
                <a:lnTo>
                  <a:pt x="0" y="0"/>
                </a:lnTo>
                <a:close/>
              </a:path>
            </a:pathLst>
          </a:custGeom>
          <a:blipFill>
            <a:blip r:embed="rId5"/>
            <a:stretch>
              <a:fillRect/>
            </a:stretch>
          </a:blipFill>
        </p:spPr>
        <p:txBody>
          <a:bodyPr/>
          <a:lstStyle/>
          <a:p>
            <a:endParaRPr lang="sl-SI"/>
          </a:p>
        </p:txBody>
      </p:sp>
      <p:sp>
        <p:nvSpPr>
          <p:cNvPr id="3" name="Freeform 3"/>
          <p:cNvSpPr/>
          <p:nvPr/>
        </p:nvSpPr>
        <p:spPr>
          <a:xfrm>
            <a:off x="5917898" y="6017535"/>
            <a:ext cx="4782234" cy="2690007"/>
          </a:xfrm>
          <a:custGeom>
            <a:avLst/>
            <a:gdLst/>
            <a:ahLst/>
            <a:cxnLst/>
            <a:rect l="l" t="t" r="r" b="b"/>
            <a:pathLst>
              <a:path w="4782234" h="2690007">
                <a:moveTo>
                  <a:pt x="0" y="0"/>
                </a:moveTo>
                <a:lnTo>
                  <a:pt x="4782234" y="0"/>
                </a:lnTo>
                <a:lnTo>
                  <a:pt x="4782234" y="2690007"/>
                </a:lnTo>
                <a:lnTo>
                  <a:pt x="0" y="2690007"/>
                </a:lnTo>
                <a:lnTo>
                  <a:pt x="0" y="0"/>
                </a:lnTo>
                <a:close/>
              </a:path>
            </a:pathLst>
          </a:custGeom>
          <a:blipFill>
            <a:blip r:embed="rId6"/>
            <a:stretch>
              <a:fillRect/>
            </a:stretch>
          </a:blipFill>
        </p:spPr>
        <p:txBody>
          <a:bodyPr/>
          <a:lstStyle/>
          <a:p>
            <a:endParaRPr lang="sl-SI"/>
          </a:p>
        </p:txBody>
      </p:sp>
      <p:sp>
        <p:nvSpPr>
          <p:cNvPr id="4" name="Freeform 4"/>
          <p:cNvSpPr/>
          <p:nvPr/>
        </p:nvSpPr>
        <p:spPr>
          <a:xfrm>
            <a:off x="277227" y="3307626"/>
            <a:ext cx="3773743" cy="2518973"/>
          </a:xfrm>
          <a:custGeom>
            <a:avLst/>
            <a:gdLst/>
            <a:ahLst/>
            <a:cxnLst/>
            <a:rect l="l" t="t" r="r" b="b"/>
            <a:pathLst>
              <a:path w="3773743" h="2518973">
                <a:moveTo>
                  <a:pt x="0" y="0"/>
                </a:moveTo>
                <a:lnTo>
                  <a:pt x="3773742" y="0"/>
                </a:lnTo>
                <a:lnTo>
                  <a:pt x="3773742" y="2518973"/>
                </a:lnTo>
                <a:lnTo>
                  <a:pt x="0" y="2518973"/>
                </a:lnTo>
                <a:lnTo>
                  <a:pt x="0" y="0"/>
                </a:lnTo>
                <a:close/>
              </a:path>
            </a:pathLst>
          </a:custGeom>
          <a:blipFill>
            <a:blip r:embed="rId7"/>
            <a:stretch>
              <a:fillRect/>
            </a:stretch>
          </a:blipFill>
        </p:spPr>
        <p:txBody>
          <a:bodyPr/>
          <a:lstStyle/>
          <a:p>
            <a:endParaRPr lang="sl-SI"/>
          </a:p>
        </p:txBody>
      </p:sp>
      <p:sp>
        <p:nvSpPr>
          <p:cNvPr id="5" name="Freeform 5"/>
          <p:cNvSpPr/>
          <p:nvPr/>
        </p:nvSpPr>
        <p:spPr>
          <a:xfrm>
            <a:off x="712025" y="6660718"/>
            <a:ext cx="4113807" cy="2735682"/>
          </a:xfrm>
          <a:custGeom>
            <a:avLst/>
            <a:gdLst/>
            <a:ahLst/>
            <a:cxnLst/>
            <a:rect l="l" t="t" r="r" b="b"/>
            <a:pathLst>
              <a:path w="4113807" h="2735682">
                <a:moveTo>
                  <a:pt x="0" y="0"/>
                </a:moveTo>
                <a:lnTo>
                  <a:pt x="4113807" y="0"/>
                </a:lnTo>
                <a:lnTo>
                  <a:pt x="4113807" y="2735682"/>
                </a:lnTo>
                <a:lnTo>
                  <a:pt x="0" y="2735682"/>
                </a:lnTo>
                <a:lnTo>
                  <a:pt x="0" y="0"/>
                </a:lnTo>
                <a:close/>
              </a:path>
            </a:pathLst>
          </a:custGeom>
          <a:blipFill>
            <a:blip r:embed="rId8"/>
            <a:stretch>
              <a:fillRect/>
            </a:stretch>
          </a:blipFill>
        </p:spPr>
        <p:txBody>
          <a:bodyPr/>
          <a:lstStyle/>
          <a:p>
            <a:endParaRPr lang="sl-SI"/>
          </a:p>
        </p:txBody>
      </p:sp>
      <p:sp>
        <p:nvSpPr>
          <p:cNvPr id="6" name="Freeform 6"/>
          <p:cNvSpPr/>
          <p:nvPr/>
        </p:nvSpPr>
        <p:spPr>
          <a:xfrm>
            <a:off x="13607632" y="3375511"/>
            <a:ext cx="4133871" cy="2754191"/>
          </a:xfrm>
          <a:custGeom>
            <a:avLst/>
            <a:gdLst/>
            <a:ahLst/>
            <a:cxnLst/>
            <a:rect l="l" t="t" r="r" b="b"/>
            <a:pathLst>
              <a:path w="4133871" h="2754191">
                <a:moveTo>
                  <a:pt x="0" y="0"/>
                </a:moveTo>
                <a:lnTo>
                  <a:pt x="4133870" y="0"/>
                </a:lnTo>
                <a:lnTo>
                  <a:pt x="4133870" y="2754191"/>
                </a:lnTo>
                <a:lnTo>
                  <a:pt x="0" y="2754191"/>
                </a:lnTo>
                <a:lnTo>
                  <a:pt x="0" y="0"/>
                </a:lnTo>
                <a:close/>
              </a:path>
            </a:pathLst>
          </a:custGeom>
          <a:blipFill>
            <a:blip r:embed="rId9"/>
            <a:stretch>
              <a:fillRect/>
            </a:stretch>
          </a:blipFill>
        </p:spPr>
        <p:txBody>
          <a:bodyPr/>
          <a:lstStyle/>
          <a:p>
            <a:endParaRPr lang="sl-SI"/>
          </a:p>
        </p:txBody>
      </p:sp>
      <p:sp>
        <p:nvSpPr>
          <p:cNvPr id="7" name="Freeform 7"/>
          <p:cNvSpPr/>
          <p:nvPr/>
        </p:nvSpPr>
        <p:spPr>
          <a:xfrm>
            <a:off x="12185203" y="7061511"/>
            <a:ext cx="4262387" cy="2839816"/>
          </a:xfrm>
          <a:custGeom>
            <a:avLst/>
            <a:gdLst/>
            <a:ahLst/>
            <a:cxnLst/>
            <a:rect l="l" t="t" r="r" b="b"/>
            <a:pathLst>
              <a:path w="4262387" h="2839816">
                <a:moveTo>
                  <a:pt x="0" y="0"/>
                </a:moveTo>
                <a:lnTo>
                  <a:pt x="4262388" y="0"/>
                </a:lnTo>
                <a:lnTo>
                  <a:pt x="4262388" y="2839815"/>
                </a:lnTo>
                <a:lnTo>
                  <a:pt x="0" y="2839815"/>
                </a:lnTo>
                <a:lnTo>
                  <a:pt x="0" y="0"/>
                </a:lnTo>
                <a:close/>
              </a:path>
            </a:pathLst>
          </a:custGeom>
          <a:blipFill>
            <a:blip r:embed="rId10"/>
            <a:stretch>
              <a:fillRect/>
            </a:stretch>
          </a:blipFill>
        </p:spPr>
        <p:txBody>
          <a:bodyPr/>
          <a:lstStyle/>
          <a:p>
            <a:endParaRPr lang="sl-SI"/>
          </a:p>
        </p:txBody>
      </p:sp>
      <p:sp>
        <p:nvSpPr>
          <p:cNvPr id="8" name="TextBox 8"/>
          <p:cNvSpPr txBox="1"/>
          <p:nvPr/>
        </p:nvSpPr>
        <p:spPr>
          <a:xfrm>
            <a:off x="2277772" y="670586"/>
            <a:ext cx="13732456" cy="1429428"/>
          </a:xfrm>
          <a:prstGeom prst="rect">
            <a:avLst/>
          </a:prstGeom>
        </p:spPr>
        <p:txBody>
          <a:bodyPr lIns="0" tIns="0" rIns="0" bIns="0" rtlCol="0" anchor="t">
            <a:spAutoFit/>
          </a:bodyPr>
          <a:lstStyle/>
          <a:p>
            <a:pPr algn="ctr">
              <a:lnSpc>
                <a:spcPts val="11073"/>
              </a:lnSpc>
            </a:pPr>
            <a:r>
              <a:rPr lang="en-US" sz="9976" b="1">
                <a:solidFill>
                  <a:srgbClr val="FFFFFF"/>
                </a:solidFill>
                <a:latin typeface="Cosmic Octo Medium"/>
                <a:ea typeface="Cosmic Octo Medium"/>
                <a:cs typeface="Cosmic Octo Medium"/>
                <a:sym typeface="Cosmic Octo Medium"/>
              </a:rPr>
              <a:t>Vrste medijev</a:t>
            </a:r>
          </a:p>
        </p:txBody>
      </p:sp>
      <p:sp>
        <p:nvSpPr>
          <p:cNvPr id="9" name="TextBox 9"/>
          <p:cNvSpPr txBox="1"/>
          <p:nvPr/>
        </p:nvSpPr>
        <p:spPr>
          <a:xfrm>
            <a:off x="712025" y="2400631"/>
            <a:ext cx="5317573" cy="443865"/>
          </a:xfrm>
          <a:prstGeom prst="rect">
            <a:avLst/>
          </a:prstGeom>
        </p:spPr>
        <p:txBody>
          <a:bodyPr lIns="0" tIns="0" rIns="0" bIns="0" rtlCol="0" anchor="t">
            <a:spAutoFit/>
          </a:bodyPr>
          <a:lstStyle/>
          <a:p>
            <a:pPr algn="ctr">
              <a:lnSpc>
                <a:spcPts val="3330"/>
              </a:lnSpc>
            </a:pPr>
            <a:r>
              <a:rPr lang="en-US" sz="3000" b="1">
                <a:solidFill>
                  <a:srgbClr val="FFFFFF"/>
                </a:solidFill>
                <a:latin typeface="Cosmic Octo Medium"/>
                <a:ea typeface="Cosmic Octo Medium"/>
                <a:cs typeface="Cosmic Octo Medium"/>
                <a:sym typeface="Cosmic Octo Medium"/>
              </a:rPr>
              <a:t>tradicionalni mediji</a:t>
            </a:r>
          </a:p>
        </p:txBody>
      </p:sp>
      <p:sp>
        <p:nvSpPr>
          <p:cNvPr id="10" name="TextBox 10"/>
          <p:cNvSpPr txBox="1"/>
          <p:nvPr/>
        </p:nvSpPr>
        <p:spPr>
          <a:xfrm>
            <a:off x="11558649" y="2400631"/>
            <a:ext cx="5515495" cy="443865"/>
          </a:xfrm>
          <a:prstGeom prst="rect">
            <a:avLst/>
          </a:prstGeom>
        </p:spPr>
        <p:txBody>
          <a:bodyPr lIns="0" tIns="0" rIns="0" bIns="0" rtlCol="0" anchor="t">
            <a:spAutoFit/>
          </a:bodyPr>
          <a:lstStyle/>
          <a:p>
            <a:pPr algn="ctr">
              <a:lnSpc>
                <a:spcPts val="3330"/>
              </a:lnSpc>
            </a:pPr>
            <a:r>
              <a:rPr lang="en-US" sz="3000" b="1">
                <a:solidFill>
                  <a:srgbClr val="FFFFFF"/>
                </a:solidFill>
                <a:latin typeface="Cosmic Octo Medium"/>
                <a:ea typeface="Cosmic Octo Medium"/>
                <a:cs typeface="Cosmic Octo Medium"/>
                <a:sym typeface="Cosmic Octo Medium"/>
              </a:rPr>
              <a:t>sodobni mediji</a:t>
            </a:r>
          </a:p>
        </p:txBody>
      </p:sp>
      <p:pic>
        <p:nvPicPr>
          <p:cNvPr id="11" name="New Recording 58">
            <a:hlinkClick r:id="" action="ppaction://media"/>
            <a:extLst>
              <a:ext uri="{FF2B5EF4-FFF2-40B4-BE49-F238E27FC236}">
                <a16:creationId xmlns:a16="http://schemas.microsoft.com/office/drawing/2014/main" id="{5A6715ED-24B6-2289-4095-7979E0AFC5E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8343" y="42690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96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82854"/>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609722" y="2650305"/>
            <a:ext cx="11213155" cy="6307400"/>
          </a:xfrm>
          <a:prstGeom prst="rect">
            <a:avLst/>
          </a:prstGeom>
        </p:spPr>
      </p:pic>
      <p:sp>
        <p:nvSpPr>
          <p:cNvPr id="3" name="TextBox 3"/>
          <p:cNvSpPr txBox="1"/>
          <p:nvPr/>
        </p:nvSpPr>
        <p:spPr>
          <a:xfrm>
            <a:off x="12824859" y="3353064"/>
            <a:ext cx="3875924" cy="4498703"/>
          </a:xfrm>
          <a:prstGeom prst="rect">
            <a:avLst/>
          </a:prstGeom>
        </p:spPr>
        <p:txBody>
          <a:bodyPr lIns="0" tIns="0" rIns="0" bIns="0" rtlCol="0" anchor="t">
            <a:spAutoFit/>
          </a:bodyPr>
          <a:lstStyle/>
          <a:p>
            <a:pPr algn="ctr">
              <a:lnSpc>
                <a:spcPts val="3561"/>
              </a:lnSpc>
            </a:pPr>
            <a:r>
              <a:rPr lang="en-US" sz="3424">
                <a:solidFill>
                  <a:srgbClr val="FFFFFF"/>
                </a:solidFill>
                <a:latin typeface="Gruppo"/>
                <a:ea typeface="Gruppo"/>
                <a:cs typeface="Gruppo"/>
                <a:sym typeface="Gruppo"/>
              </a:rPr>
              <a:t>Oglejmo si videoposnetek ameriške vojske, namenjen pridobivanju novih rekrutov. Bodimo pozorni na elemente, kot so čustva, ritem, izbor besed itd.</a:t>
            </a:r>
          </a:p>
        </p:txBody>
      </p:sp>
      <p:sp>
        <p:nvSpPr>
          <p:cNvPr id="4" name="TextBox 4"/>
          <p:cNvSpPr txBox="1"/>
          <p:nvPr/>
        </p:nvSpPr>
        <p:spPr>
          <a:xfrm>
            <a:off x="377412" y="879994"/>
            <a:ext cx="12179622" cy="792474"/>
          </a:xfrm>
          <a:prstGeom prst="rect">
            <a:avLst/>
          </a:prstGeom>
        </p:spPr>
        <p:txBody>
          <a:bodyPr lIns="0" tIns="0" rIns="0" bIns="0" rtlCol="0" anchor="t">
            <a:spAutoFit/>
          </a:bodyPr>
          <a:lstStyle/>
          <a:p>
            <a:pPr algn="ctr">
              <a:lnSpc>
                <a:spcPts val="6178"/>
              </a:lnSpc>
            </a:pPr>
            <a:r>
              <a:rPr lang="en-US" sz="5566">
                <a:solidFill>
                  <a:srgbClr val="FFFFFF"/>
                </a:solidFill>
                <a:latin typeface="Cosmic Octo Medium"/>
                <a:ea typeface="Cosmic Octo Medium"/>
                <a:cs typeface="Cosmic Octo Medium"/>
                <a:sym typeface="Cosmic Octo Medium"/>
              </a:rPr>
              <a:t>Primer analize oglasa</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220" y="2594419"/>
            <a:ext cx="6370013" cy="6370013"/>
          </a:xfrm>
          <a:custGeom>
            <a:avLst/>
            <a:gdLst/>
            <a:ahLst/>
            <a:cxnLst/>
            <a:rect l="l" t="t" r="r" b="b"/>
            <a:pathLst>
              <a:path w="6370013" h="6370013">
                <a:moveTo>
                  <a:pt x="0" y="0"/>
                </a:moveTo>
                <a:lnTo>
                  <a:pt x="6370013" y="0"/>
                </a:lnTo>
                <a:lnTo>
                  <a:pt x="6370013" y="6370013"/>
                </a:lnTo>
                <a:lnTo>
                  <a:pt x="0" y="6370013"/>
                </a:lnTo>
                <a:lnTo>
                  <a:pt x="0" y="0"/>
                </a:lnTo>
                <a:close/>
              </a:path>
            </a:pathLst>
          </a:custGeom>
          <a:blipFill>
            <a:blip r:embed="rId2"/>
            <a:stretch>
              <a:fillRect/>
            </a:stretch>
          </a:blipFill>
        </p:spPr>
        <p:txBody>
          <a:bodyPr/>
          <a:lstStyle/>
          <a:p>
            <a:endParaRPr lang="sl-SI"/>
          </a:p>
        </p:txBody>
      </p:sp>
      <p:sp>
        <p:nvSpPr>
          <p:cNvPr id="3" name="Freeform 3"/>
          <p:cNvSpPr/>
          <p:nvPr/>
        </p:nvSpPr>
        <p:spPr>
          <a:xfrm>
            <a:off x="7517026" y="2107426"/>
            <a:ext cx="972873" cy="972873"/>
          </a:xfrm>
          <a:custGeom>
            <a:avLst/>
            <a:gdLst/>
            <a:ahLst/>
            <a:cxnLst/>
            <a:rect l="l" t="t" r="r" b="b"/>
            <a:pathLst>
              <a:path w="972873" h="972873">
                <a:moveTo>
                  <a:pt x="0" y="0"/>
                </a:moveTo>
                <a:lnTo>
                  <a:pt x="972874" y="0"/>
                </a:lnTo>
                <a:lnTo>
                  <a:pt x="972874" y="972873"/>
                </a:lnTo>
                <a:lnTo>
                  <a:pt x="0" y="972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l-SI"/>
          </a:p>
        </p:txBody>
      </p:sp>
      <p:sp>
        <p:nvSpPr>
          <p:cNvPr id="4" name="Freeform 4"/>
          <p:cNvSpPr/>
          <p:nvPr/>
        </p:nvSpPr>
        <p:spPr>
          <a:xfrm>
            <a:off x="7517026" y="3404149"/>
            <a:ext cx="972873" cy="972873"/>
          </a:xfrm>
          <a:custGeom>
            <a:avLst/>
            <a:gdLst/>
            <a:ahLst/>
            <a:cxnLst/>
            <a:rect l="l" t="t" r="r" b="b"/>
            <a:pathLst>
              <a:path w="972873" h="972873">
                <a:moveTo>
                  <a:pt x="0" y="0"/>
                </a:moveTo>
                <a:lnTo>
                  <a:pt x="972874" y="0"/>
                </a:lnTo>
                <a:lnTo>
                  <a:pt x="972874" y="972873"/>
                </a:lnTo>
                <a:lnTo>
                  <a:pt x="0" y="972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5" name="Freeform 5"/>
          <p:cNvSpPr/>
          <p:nvPr/>
        </p:nvSpPr>
        <p:spPr>
          <a:xfrm>
            <a:off x="7517493" y="4700872"/>
            <a:ext cx="972406" cy="972406"/>
          </a:xfrm>
          <a:custGeom>
            <a:avLst/>
            <a:gdLst/>
            <a:ahLst/>
            <a:cxnLst/>
            <a:rect l="l" t="t" r="r" b="b"/>
            <a:pathLst>
              <a:path w="972406" h="972406">
                <a:moveTo>
                  <a:pt x="0" y="0"/>
                </a:moveTo>
                <a:lnTo>
                  <a:pt x="972407" y="0"/>
                </a:lnTo>
                <a:lnTo>
                  <a:pt x="972407" y="972407"/>
                </a:lnTo>
                <a:lnTo>
                  <a:pt x="0" y="9724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l-SI"/>
          </a:p>
        </p:txBody>
      </p:sp>
      <p:sp>
        <p:nvSpPr>
          <p:cNvPr id="6" name="Freeform 6"/>
          <p:cNvSpPr/>
          <p:nvPr/>
        </p:nvSpPr>
        <p:spPr>
          <a:xfrm>
            <a:off x="7517026" y="5997129"/>
            <a:ext cx="972406" cy="972406"/>
          </a:xfrm>
          <a:custGeom>
            <a:avLst/>
            <a:gdLst/>
            <a:ahLst/>
            <a:cxnLst/>
            <a:rect l="l" t="t" r="r" b="b"/>
            <a:pathLst>
              <a:path w="972406" h="972406">
                <a:moveTo>
                  <a:pt x="0" y="0"/>
                </a:moveTo>
                <a:lnTo>
                  <a:pt x="972407" y="0"/>
                </a:lnTo>
                <a:lnTo>
                  <a:pt x="972407" y="972406"/>
                </a:lnTo>
                <a:lnTo>
                  <a:pt x="0" y="9724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l-SI"/>
          </a:p>
        </p:txBody>
      </p:sp>
      <p:sp>
        <p:nvSpPr>
          <p:cNvPr id="7" name="Freeform 7"/>
          <p:cNvSpPr/>
          <p:nvPr/>
        </p:nvSpPr>
        <p:spPr>
          <a:xfrm>
            <a:off x="7517493" y="7293385"/>
            <a:ext cx="972406" cy="972406"/>
          </a:xfrm>
          <a:custGeom>
            <a:avLst/>
            <a:gdLst/>
            <a:ahLst/>
            <a:cxnLst/>
            <a:rect l="l" t="t" r="r" b="b"/>
            <a:pathLst>
              <a:path w="972406" h="972406">
                <a:moveTo>
                  <a:pt x="0" y="0"/>
                </a:moveTo>
                <a:lnTo>
                  <a:pt x="972407" y="0"/>
                </a:lnTo>
                <a:lnTo>
                  <a:pt x="972407" y="972406"/>
                </a:lnTo>
                <a:lnTo>
                  <a:pt x="0" y="972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sl-SI"/>
          </a:p>
        </p:txBody>
      </p:sp>
      <p:sp>
        <p:nvSpPr>
          <p:cNvPr id="8" name="Freeform 8"/>
          <p:cNvSpPr/>
          <p:nvPr/>
        </p:nvSpPr>
        <p:spPr>
          <a:xfrm>
            <a:off x="7506030" y="8644136"/>
            <a:ext cx="994398" cy="994398"/>
          </a:xfrm>
          <a:custGeom>
            <a:avLst/>
            <a:gdLst/>
            <a:ahLst/>
            <a:cxnLst/>
            <a:rect l="l" t="t" r="r" b="b"/>
            <a:pathLst>
              <a:path w="994398" h="994398">
                <a:moveTo>
                  <a:pt x="0" y="0"/>
                </a:moveTo>
                <a:lnTo>
                  <a:pt x="994399" y="0"/>
                </a:lnTo>
                <a:lnTo>
                  <a:pt x="994399" y="994398"/>
                </a:lnTo>
                <a:lnTo>
                  <a:pt x="0" y="9943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sl-SI"/>
          </a:p>
        </p:txBody>
      </p:sp>
      <p:sp>
        <p:nvSpPr>
          <p:cNvPr id="9" name="TextBox 9"/>
          <p:cNvSpPr txBox="1"/>
          <p:nvPr/>
        </p:nvSpPr>
        <p:spPr>
          <a:xfrm>
            <a:off x="489738" y="398552"/>
            <a:ext cx="17265643" cy="1308823"/>
          </a:xfrm>
          <a:prstGeom prst="rect">
            <a:avLst/>
          </a:prstGeom>
        </p:spPr>
        <p:txBody>
          <a:bodyPr lIns="0" tIns="0" rIns="0" bIns="0" rtlCol="0" anchor="t">
            <a:spAutoFit/>
          </a:bodyPr>
          <a:lstStyle/>
          <a:p>
            <a:pPr algn="ctr">
              <a:lnSpc>
                <a:spcPts val="10128"/>
              </a:lnSpc>
            </a:pPr>
            <a:r>
              <a:rPr lang="en-US" sz="9125" b="1">
                <a:solidFill>
                  <a:srgbClr val="282854"/>
                </a:solidFill>
                <a:latin typeface="Cosmic Octo Medium"/>
                <a:ea typeface="Cosmic Octo Medium"/>
                <a:cs typeface="Cosmic Octo Medium"/>
                <a:sym typeface="Cosmic Octo Medium"/>
              </a:rPr>
              <a:t>Vodila za razpravo</a:t>
            </a:r>
          </a:p>
        </p:txBody>
      </p:sp>
      <p:sp>
        <p:nvSpPr>
          <p:cNvPr id="10" name="TextBox 10"/>
          <p:cNvSpPr txBox="1"/>
          <p:nvPr/>
        </p:nvSpPr>
        <p:spPr>
          <a:xfrm>
            <a:off x="9122559" y="2460498"/>
            <a:ext cx="8766242" cy="315468"/>
          </a:xfrm>
          <a:prstGeom prst="rect">
            <a:avLst/>
          </a:prstGeom>
        </p:spPr>
        <p:txBody>
          <a:bodyPr lIns="0" tIns="0" rIns="0" bIns="0" rtlCol="0" anchor="t">
            <a:spAutoFit/>
          </a:bodyPr>
          <a:lstStyle/>
          <a:p>
            <a:pPr algn="l">
              <a:lnSpc>
                <a:spcPts val="2496"/>
              </a:lnSpc>
            </a:pPr>
            <a:r>
              <a:rPr lang="en-US" sz="2400">
                <a:solidFill>
                  <a:srgbClr val="000000"/>
                </a:solidFill>
                <a:latin typeface="News Cycle"/>
                <a:ea typeface="News Cycle"/>
                <a:cs typeface="News Cycle"/>
                <a:sym typeface="News Cycle"/>
              </a:rPr>
              <a:t>Kakšni so bili vaši prvi vtisi o oglasu? Kako ste se počutili med gledanjem?</a:t>
            </a:r>
          </a:p>
        </p:txBody>
      </p:sp>
      <p:sp>
        <p:nvSpPr>
          <p:cNvPr id="11" name="TextBox 11"/>
          <p:cNvSpPr txBox="1"/>
          <p:nvPr/>
        </p:nvSpPr>
        <p:spPr>
          <a:xfrm>
            <a:off x="9163884" y="3452241"/>
            <a:ext cx="8354759" cy="629793"/>
          </a:xfrm>
          <a:prstGeom prst="rect">
            <a:avLst/>
          </a:prstGeom>
        </p:spPr>
        <p:txBody>
          <a:bodyPr lIns="0" tIns="0" rIns="0" bIns="0" rtlCol="0" anchor="t">
            <a:spAutoFit/>
          </a:bodyPr>
          <a:lstStyle/>
          <a:p>
            <a:pPr algn="l">
              <a:lnSpc>
                <a:spcPts val="2496"/>
              </a:lnSpc>
            </a:pPr>
            <a:r>
              <a:rPr lang="en-US" sz="2400">
                <a:solidFill>
                  <a:srgbClr val="000000"/>
                </a:solidFill>
                <a:latin typeface="News Cycle"/>
                <a:ea typeface="News Cycle"/>
                <a:cs typeface="News Cycle"/>
                <a:sym typeface="News Cycle"/>
              </a:rPr>
              <a:t>Katere čustvene odzive je v vas sprožil ta oglas? Ali menite, da je oglas uspešen pri vzbujanju teh čustev?</a:t>
            </a:r>
          </a:p>
        </p:txBody>
      </p:sp>
      <p:sp>
        <p:nvSpPr>
          <p:cNvPr id="12" name="TextBox 12"/>
          <p:cNvSpPr txBox="1"/>
          <p:nvPr/>
        </p:nvSpPr>
        <p:spPr>
          <a:xfrm>
            <a:off x="9163884" y="4828032"/>
            <a:ext cx="8354759" cy="315468"/>
          </a:xfrm>
          <a:prstGeom prst="rect">
            <a:avLst/>
          </a:prstGeom>
        </p:spPr>
        <p:txBody>
          <a:bodyPr lIns="0" tIns="0" rIns="0" bIns="0" rtlCol="0" anchor="t">
            <a:spAutoFit/>
          </a:bodyPr>
          <a:lstStyle/>
          <a:p>
            <a:pPr algn="l">
              <a:lnSpc>
                <a:spcPts val="2496"/>
              </a:lnSpc>
            </a:pPr>
            <a:r>
              <a:rPr lang="en-US" sz="2400">
                <a:solidFill>
                  <a:srgbClr val="000000"/>
                </a:solidFill>
                <a:latin typeface="News Cycle"/>
                <a:ea typeface="News Cycle"/>
                <a:cs typeface="News Cycle"/>
                <a:sym typeface="News Cycle"/>
              </a:rPr>
              <a:t>Kako je glasba vplivala na vaše doživljanje oglasa? </a:t>
            </a:r>
          </a:p>
        </p:txBody>
      </p:sp>
      <p:sp>
        <p:nvSpPr>
          <p:cNvPr id="13" name="TextBox 13"/>
          <p:cNvSpPr txBox="1"/>
          <p:nvPr/>
        </p:nvSpPr>
        <p:spPr>
          <a:xfrm>
            <a:off x="9122559" y="6012950"/>
            <a:ext cx="8311878" cy="629793"/>
          </a:xfrm>
          <a:prstGeom prst="rect">
            <a:avLst/>
          </a:prstGeom>
        </p:spPr>
        <p:txBody>
          <a:bodyPr lIns="0" tIns="0" rIns="0" bIns="0" rtlCol="0" anchor="t">
            <a:spAutoFit/>
          </a:bodyPr>
          <a:lstStyle/>
          <a:p>
            <a:pPr algn="l">
              <a:lnSpc>
                <a:spcPts val="2496"/>
              </a:lnSpc>
            </a:pPr>
            <a:r>
              <a:rPr lang="en-US" sz="2400">
                <a:solidFill>
                  <a:srgbClr val="000000"/>
                </a:solidFill>
                <a:latin typeface="News Cycle"/>
                <a:ea typeface="News Cycle"/>
                <a:cs typeface="News Cycle"/>
                <a:sym typeface="News Cycle"/>
              </a:rPr>
              <a:t>Katere slike in prizori so najbolj izstopali? Zakaj so ti prizori po vašem mnenju pomembni za sporočilo oglasa?</a:t>
            </a:r>
          </a:p>
        </p:txBody>
      </p:sp>
      <p:sp>
        <p:nvSpPr>
          <p:cNvPr id="14" name="TextBox 14"/>
          <p:cNvSpPr txBox="1"/>
          <p:nvPr/>
        </p:nvSpPr>
        <p:spPr>
          <a:xfrm>
            <a:off x="9185325" y="7319018"/>
            <a:ext cx="8333318" cy="629793"/>
          </a:xfrm>
          <a:prstGeom prst="rect">
            <a:avLst/>
          </a:prstGeom>
        </p:spPr>
        <p:txBody>
          <a:bodyPr lIns="0" tIns="0" rIns="0" bIns="0" rtlCol="0" anchor="t">
            <a:spAutoFit/>
          </a:bodyPr>
          <a:lstStyle/>
          <a:p>
            <a:pPr algn="just">
              <a:lnSpc>
                <a:spcPts val="2496"/>
              </a:lnSpc>
            </a:pPr>
            <a:r>
              <a:rPr lang="en-US" sz="2400">
                <a:solidFill>
                  <a:srgbClr val="000000"/>
                </a:solidFill>
                <a:latin typeface="News Cycle"/>
                <a:ea typeface="News Cycle"/>
                <a:cs typeface="News Cycle"/>
                <a:sym typeface="News Cycle"/>
              </a:rPr>
              <a:t>Kako bi opisali glavno sporočilo oglasa? Se vam zdi, da je oglas uspešen pri prenašanju tega sporočila? Zakaj ali zakaj ne?</a:t>
            </a:r>
          </a:p>
        </p:txBody>
      </p:sp>
      <p:sp>
        <p:nvSpPr>
          <p:cNvPr id="15" name="TextBox 15"/>
          <p:cNvSpPr txBox="1"/>
          <p:nvPr/>
        </p:nvSpPr>
        <p:spPr>
          <a:xfrm>
            <a:off x="9185325" y="8691761"/>
            <a:ext cx="8333318" cy="629793"/>
          </a:xfrm>
          <a:prstGeom prst="rect">
            <a:avLst/>
          </a:prstGeom>
        </p:spPr>
        <p:txBody>
          <a:bodyPr lIns="0" tIns="0" rIns="0" bIns="0" rtlCol="0" anchor="t">
            <a:spAutoFit/>
          </a:bodyPr>
          <a:lstStyle/>
          <a:p>
            <a:pPr algn="l">
              <a:lnSpc>
                <a:spcPts val="2496"/>
              </a:lnSpc>
            </a:pPr>
            <a:r>
              <a:rPr lang="en-US" sz="2400">
                <a:solidFill>
                  <a:srgbClr val="000000"/>
                </a:solidFill>
                <a:latin typeface="News Cycle"/>
                <a:ea typeface="News Cycle"/>
                <a:cs typeface="News Cycle"/>
                <a:sym typeface="News Cycle"/>
              </a:rPr>
              <a:t>Bi vas takšen oglas spodbudil k razmišljanju o vstopu v vojsko? Zakaj ali zakaj ne?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TotalTime>
  <Words>3434</Words>
  <Application>Microsoft Office PowerPoint</Application>
  <PresentationFormat>Po meri</PresentationFormat>
  <Paragraphs>225</Paragraphs>
  <Slides>17</Slides>
  <Notes>14</Notes>
  <HiddenSlides>0</HiddenSlides>
  <MMClips>16</MMClips>
  <ScaleCrop>false</ScaleCrop>
  <HeadingPairs>
    <vt:vector size="6" baseType="variant">
      <vt:variant>
        <vt:lpstr>Uporabljene pisave</vt:lpstr>
      </vt:variant>
      <vt:variant>
        <vt:i4>12</vt:i4>
      </vt:variant>
      <vt:variant>
        <vt:lpstr>Tema</vt:lpstr>
      </vt:variant>
      <vt:variant>
        <vt:i4>1</vt:i4>
      </vt:variant>
      <vt:variant>
        <vt:lpstr>Naslovi diapozitivov</vt:lpstr>
      </vt:variant>
      <vt:variant>
        <vt:i4>17</vt:i4>
      </vt:variant>
    </vt:vector>
  </HeadingPairs>
  <TitlesOfParts>
    <vt:vector size="30" baseType="lpstr">
      <vt:lpstr>Gliker Semi-Bold</vt:lpstr>
      <vt:lpstr>Cosmic Octo Medium</vt:lpstr>
      <vt:lpstr>Gliker Bold</vt:lpstr>
      <vt:lpstr>Arimo Bold</vt:lpstr>
      <vt:lpstr>News Cycle</vt:lpstr>
      <vt:lpstr>Gruppo</vt:lpstr>
      <vt:lpstr>Glacial Indifference Bold Italics</vt:lpstr>
      <vt:lpstr>Calibri</vt:lpstr>
      <vt:lpstr>Glacial Indifference Bold</vt:lpstr>
      <vt:lpstr>Glacial Indifference</vt:lpstr>
      <vt:lpstr>Arimo</vt:lpstr>
      <vt:lpstr>Arial</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delavnica: Osnove medijske pismenosti; medijske vsebine &amp; vpliv</dc:title>
  <dc:creator>Tjaša Č.</dc:creator>
  <cp:lastModifiedBy>Tjaša Č.</cp:lastModifiedBy>
  <cp:revision>1</cp:revision>
  <dcterms:created xsi:type="dcterms:W3CDTF">2006-08-16T00:00:00Z</dcterms:created>
  <dcterms:modified xsi:type="dcterms:W3CDTF">2024-09-05T10:08:56Z</dcterms:modified>
  <dc:identifier>DAGH5dJ-5F0</dc:identifier>
</cp:coreProperties>
</file>