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rimo Bold" charset="1" panose="020B0704020202020204"/>
      <p:regular r:id="rId17"/>
    </p:embeddedFont>
    <p:embeddedFont>
      <p:font typeface="Poppins Ultra-Bold" charset="1" panose="00000900000000000000"/>
      <p:regular r:id="rId18"/>
    </p:embeddedFont>
    <p:embeddedFont>
      <p:font typeface="Arimo" charset="1" panose="020B0604020202020204"/>
      <p:regular r:id="rId22"/>
    </p:embeddedFont>
    <p:embeddedFont>
      <p:font typeface="Poppins Bold" charset="1" panose="000008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notesMasters/notesMaster1.xml" Type="http://schemas.openxmlformats.org/officeDocument/2006/relationships/notesMaster"/><Relationship Id="rId2" Target="presProps.xml" Type="http://schemas.openxmlformats.org/officeDocument/2006/relationships/presProps"/><Relationship Id="rId20" Target="theme/theme2.xml" Type="http://schemas.openxmlformats.org/officeDocument/2006/relationships/theme"/><Relationship Id="rId21" Target="notesSlides/notesSlide1.xml" Type="http://schemas.openxmlformats.org/officeDocument/2006/relationships/notesSlide"/><Relationship Id="rId22" Target="fonts/font22.fntdata" Type="http://schemas.openxmlformats.org/officeDocument/2006/relationships/font"/><Relationship Id="rId23" Target="notesSlides/notesSlide2.xml" Type="http://schemas.openxmlformats.org/officeDocument/2006/relationships/notesSlide"/><Relationship Id="rId24" Target="fonts/font24.fntdata" Type="http://schemas.openxmlformats.org/officeDocument/2006/relationships/font"/><Relationship Id="rId25" Target="notesSlides/notesSlide3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jpe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52C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03191" y="283155"/>
            <a:ext cx="12681619" cy="6862258"/>
          </a:xfrm>
          <a:custGeom>
            <a:avLst/>
            <a:gdLst/>
            <a:ahLst/>
            <a:cxnLst/>
            <a:rect r="r" b="b" t="t" l="l"/>
            <a:pathLst>
              <a:path h="6862258" w="12681619">
                <a:moveTo>
                  <a:pt x="0" y="0"/>
                </a:moveTo>
                <a:lnTo>
                  <a:pt x="12681618" y="0"/>
                </a:lnTo>
                <a:lnTo>
                  <a:pt x="12681618" y="6862257"/>
                </a:lnTo>
                <a:lnTo>
                  <a:pt x="0" y="6862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73031" y="7509393"/>
            <a:ext cx="14741938" cy="1730644"/>
          </a:xfrm>
          <a:custGeom>
            <a:avLst/>
            <a:gdLst/>
            <a:ahLst/>
            <a:cxnLst/>
            <a:rect r="r" b="b" t="t" l="l"/>
            <a:pathLst>
              <a:path h="1730644" w="14741938">
                <a:moveTo>
                  <a:pt x="0" y="0"/>
                </a:moveTo>
                <a:lnTo>
                  <a:pt x="14741938" y="0"/>
                </a:lnTo>
                <a:lnTo>
                  <a:pt x="14741938" y="1730644"/>
                </a:lnTo>
                <a:lnTo>
                  <a:pt x="0" y="173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277207" y="9506737"/>
            <a:ext cx="7733586" cy="59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b="true" sz="3300">
                <a:solidFill>
                  <a:srgbClr val="F3F5F1"/>
                </a:solidFill>
                <a:latin typeface="Arimo Bold"/>
                <a:ea typeface="Arimo Bold"/>
                <a:cs typeface="Arimo Bold"/>
                <a:sym typeface="Arimo Bold"/>
              </a:rPr>
              <a:t>Nena Bibica, Tjaša Jazbec in Vid Sever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3371" y="1266334"/>
            <a:ext cx="11301259" cy="134202"/>
          </a:xfrm>
          <a:custGeom>
            <a:avLst/>
            <a:gdLst/>
            <a:ahLst/>
            <a:cxnLst/>
            <a:rect r="r" b="b" t="t" l="l"/>
            <a:pathLst>
              <a:path h="134202" w="11301259">
                <a:moveTo>
                  <a:pt x="0" y="0"/>
                </a:moveTo>
                <a:lnTo>
                  <a:pt x="11301258" y="0"/>
                </a:lnTo>
                <a:lnTo>
                  <a:pt x="11301258" y="134202"/>
                </a:lnTo>
                <a:lnTo>
                  <a:pt x="0" y="13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999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7588" y="2047586"/>
            <a:ext cx="3518826" cy="6573932"/>
          </a:xfrm>
          <a:custGeom>
            <a:avLst/>
            <a:gdLst/>
            <a:ahLst/>
            <a:cxnLst/>
            <a:rect r="r" b="b" t="t" l="l"/>
            <a:pathLst>
              <a:path h="6573932" w="3518826">
                <a:moveTo>
                  <a:pt x="0" y="0"/>
                </a:moveTo>
                <a:lnTo>
                  <a:pt x="3518826" y="0"/>
                </a:lnTo>
                <a:lnTo>
                  <a:pt x="3518826" y="6573931"/>
                </a:lnTo>
                <a:lnTo>
                  <a:pt x="0" y="65739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142419" y="2047586"/>
            <a:ext cx="3519235" cy="6573932"/>
          </a:xfrm>
          <a:custGeom>
            <a:avLst/>
            <a:gdLst/>
            <a:ahLst/>
            <a:cxnLst/>
            <a:rect r="r" b="b" t="t" l="l"/>
            <a:pathLst>
              <a:path h="6573932" w="3519235">
                <a:moveTo>
                  <a:pt x="0" y="0"/>
                </a:moveTo>
                <a:lnTo>
                  <a:pt x="3519235" y="0"/>
                </a:lnTo>
                <a:lnTo>
                  <a:pt x="3519235" y="6573931"/>
                </a:lnTo>
                <a:lnTo>
                  <a:pt x="0" y="65739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43004" y="2047586"/>
            <a:ext cx="3529447" cy="6573932"/>
          </a:xfrm>
          <a:custGeom>
            <a:avLst/>
            <a:gdLst/>
            <a:ahLst/>
            <a:cxnLst/>
            <a:rect r="r" b="b" t="t" l="l"/>
            <a:pathLst>
              <a:path h="6573932" w="3529447">
                <a:moveTo>
                  <a:pt x="0" y="0"/>
                </a:moveTo>
                <a:lnTo>
                  <a:pt x="3529447" y="0"/>
                </a:lnTo>
                <a:lnTo>
                  <a:pt x="3529447" y="6573931"/>
                </a:lnTo>
                <a:lnTo>
                  <a:pt x="0" y="65739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772688" y="314325"/>
            <a:ext cx="10486612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06064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Akcijske karte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8262" y="8845279"/>
            <a:ext cx="2857478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Vplivnica in Vplivnež: Naslednji igralec/-ka mora pobrati 2 karti s kupa.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142419" y="8943975"/>
            <a:ext cx="3519235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Novinarka in Novinar: Karta obrne smer igre.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43004" y="8692879"/>
            <a:ext cx="3529447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Informacijski mehurček: Vsi igralci/-ke, razen tistega, ki uporabi karto, poberejo 4 karte s kupa.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3926" y="2545442"/>
            <a:ext cx="17587704" cy="616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b="true" sz="2700">
                <a:solidFill>
                  <a:srgbClr val="452C88"/>
                </a:solidFill>
                <a:latin typeface="Arimo Bold"/>
                <a:ea typeface="Arimo Bold"/>
                <a:cs typeface="Arimo Bold"/>
                <a:sym typeface="Arimo Bold"/>
              </a:rPr>
              <a:t>Klikolovka</a:t>
            </a: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Igralec/-ka, ki uporabi Klikolovko, lahko zamenja svoje karte z izbranimi kartami drugega igralca/-ke.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b="true" sz="2700">
                <a:solidFill>
                  <a:srgbClr val="E42B76"/>
                </a:solidFill>
                <a:latin typeface="Arimo Bold"/>
                <a:ea typeface="Arimo Bold"/>
                <a:cs typeface="Arimo Bold"/>
                <a:sym typeface="Arimo Bold"/>
              </a:rPr>
              <a:t>Preverjevalci dejstev</a:t>
            </a: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Igralec/-ka lahko skupaj s to karto odloži vse karte ene izbrane barve.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b="true" sz="2700">
                <a:solidFill>
                  <a:srgbClr val="0E9E98"/>
                </a:solidFill>
                <a:latin typeface="Arimo Bold"/>
                <a:ea typeface="Arimo Bold"/>
                <a:cs typeface="Arimo Bold"/>
                <a:sym typeface="Arimo Bold"/>
              </a:rPr>
              <a:t>Trol</a:t>
            </a: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Igralec/-ka vzame vse karte nasprotnikov, jih premeša in razdeli nazaj mednje. Karte deli v smeri urinega kazalca, dokler jih ne zmanjka. Začne z igralcem/-ko, ki sedi na njegovi/njeni levi.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b="true" sz="2700">
                <a:solidFill>
                  <a:srgbClr val="9FBA3D"/>
                </a:solidFill>
                <a:latin typeface="Arimo Bold"/>
                <a:ea typeface="Arimo Bold"/>
                <a:cs typeface="Arimo Bold"/>
                <a:sym typeface="Arimo Bold"/>
              </a:rPr>
              <a:t>Robot za analizo fotografij</a:t>
            </a: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Vsi igralci/-ke s "fotografijo" na kartah (razen tistega, ki uporabi to karto) vzamejo po 3 nove karte.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b="true" sz="2700">
                <a:solidFill>
                  <a:srgbClr val="ED891F"/>
                </a:solidFill>
                <a:latin typeface="Arimo Bold"/>
                <a:ea typeface="Arimo Bold"/>
                <a:cs typeface="Arimo Bold"/>
                <a:sym typeface="Arimo Bold"/>
              </a:rPr>
              <a:t>Vplivnica in Vplivnež</a:t>
            </a: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Naslednji igralec/-ka mora vzeti 2 karti s kupa.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b="true" sz="2700">
                <a:solidFill>
                  <a:srgbClr val="282854"/>
                </a:solidFill>
                <a:latin typeface="Arimo Bold"/>
                <a:ea typeface="Arimo Bold"/>
                <a:cs typeface="Arimo Bold"/>
                <a:sym typeface="Arimo Bold"/>
              </a:rPr>
              <a:t>Informacijski mehurček</a:t>
            </a: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Naslednji igralec/-ka mora vzeti 4 karte s kupa.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b="true" sz="2700">
                <a:solidFill>
                  <a:srgbClr val="FFAB94"/>
                </a:solidFill>
                <a:latin typeface="Arimo Bold"/>
                <a:ea typeface="Arimo Bold"/>
                <a:cs typeface="Arimo Bold"/>
                <a:sym typeface="Arimo Bold"/>
              </a:rPr>
              <a:t>Novinarka in Novinar</a:t>
            </a: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Karta obrne smer igre.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772688" y="314325"/>
            <a:ext cx="10486612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06064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Akcijske karte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493371" y="1266334"/>
            <a:ext cx="11301259" cy="134202"/>
          </a:xfrm>
          <a:custGeom>
            <a:avLst/>
            <a:gdLst/>
            <a:ahLst/>
            <a:cxnLst/>
            <a:rect r="r" b="b" t="t" l="l"/>
            <a:pathLst>
              <a:path h="134202" w="11301259">
                <a:moveTo>
                  <a:pt x="0" y="0"/>
                </a:moveTo>
                <a:lnTo>
                  <a:pt x="11301258" y="0"/>
                </a:lnTo>
                <a:lnTo>
                  <a:pt x="11301258" y="134202"/>
                </a:lnTo>
                <a:lnTo>
                  <a:pt x="0" y="13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99999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658263" y="690562"/>
            <a:ext cx="8601037" cy="5268135"/>
          </a:xfrm>
          <a:custGeom>
            <a:avLst/>
            <a:gdLst/>
            <a:ahLst/>
            <a:cxnLst/>
            <a:rect r="r" b="b" t="t" l="l"/>
            <a:pathLst>
              <a:path h="5268135" w="8601037">
                <a:moveTo>
                  <a:pt x="0" y="0"/>
                </a:moveTo>
                <a:lnTo>
                  <a:pt x="8601037" y="0"/>
                </a:lnTo>
                <a:lnTo>
                  <a:pt x="8601037" y="5268136"/>
                </a:lnTo>
                <a:lnTo>
                  <a:pt x="0" y="526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451252" y="7099520"/>
            <a:ext cx="4808048" cy="2989003"/>
          </a:xfrm>
          <a:custGeom>
            <a:avLst/>
            <a:gdLst/>
            <a:ahLst/>
            <a:cxnLst/>
            <a:rect r="r" b="b" t="t" l="l"/>
            <a:pathLst>
              <a:path h="2989003" w="4808048">
                <a:moveTo>
                  <a:pt x="0" y="0"/>
                </a:moveTo>
                <a:lnTo>
                  <a:pt x="4808048" y="0"/>
                </a:lnTo>
                <a:lnTo>
                  <a:pt x="4808048" y="2989003"/>
                </a:lnTo>
                <a:lnTo>
                  <a:pt x="0" y="2989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75509" y="5774056"/>
            <a:ext cx="4808048" cy="2989003"/>
          </a:xfrm>
          <a:custGeom>
            <a:avLst/>
            <a:gdLst/>
            <a:ahLst/>
            <a:cxnLst/>
            <a:rect r="r" b="b" t="t" l="l"/>
            <a:pathLst>
              <a:path h="2989003" w="4808048">
                <a:moveTo>
                  <a:pt x="0" y="0"/>
                </a:moveTo>
                <a:lnTo>
                  <a:pt x="4808048" y="0"/>
                </a:lnTo>
                <a:lnTo>
                  <a:pt x="4808048" y="2989003"/>
                </a:lnTo>
                <a:lnTo>
                  <a:pt x="0" y="2989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2021" y="4279555"/>
            <a:ext cx="4808048" cy="2989003"/>
          </a:xfrm>
          <a:custGeom>
            <a:avLst/>
            <a:gdLst/>
            <a:ahLst/>
            <a:cxnLst/>
            <a:rect r="r" b="b" t="t" l="l"/>
            <a:pathLst>
              <a:path h="2989003" w="4808048">
                <a:moveTo>
                  <a:pt x="0" y="0"/>
                </a:moveTo>
                <a:lnTo>
                  <a:pt x="4808047" y="0"/>
                </a:lnTo>
                <a:lnTo>
                  <a:pt x="4808047" y="2989002"/>
                </a:lnTo>
                <a:lnTo>
                  <a:pt x="0" y="29890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32452" y="2465366"/>
            <a:ext cx="8404118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06064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OGREVANJE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06148" y="5310998"/>
            <a:ext cx="2619792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b="true" sz="2800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Ali ste že kdaj prebrali fake news?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147044" y="6860090"/>
            <a:ext cx="3464977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b="true" sz="2800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Ali ste kdaj kliknili na novico, ker ima klikabilen naslov?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929602" y="8117390"/>
            <a:ext cx="3851348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b="true" sz="2800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Ali kdaj preverite avtorja novice/videa/objave?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8653" y="637829"/>
            <a:ext cx="3939480" cy="3909934"/>
          </a:xfrm>
          <a:custGeom>
            <a:avLst/>
            <a:gdLst/>
            <a:ahLst/>
            <a:cxnLst/>
            <a:rect r="r" b="b" t="t" l="l"/>
            <a:pathLst>
              <a:path h="3909934" w="3939480">
                <a:moveTo>
                  <a:pt x="0" y="0"/>
                </a:moveTo>
                <a:lnTo>
                  <a:pt x="3939481" y="0"/>
                </a:lnTo>
                <a:lnTo>
                  <a:pt x="3939481" y="3909934"/>
                </a:lnTo>
                <a:lnTo>
                  <a:pt x="0" y="3909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810645" y="-106919"/>
            <a:ext cx="32962468" cy="16274193"/>
          </a:xfrm>
          <a:custGeom>
            <a:avLst/>
            <a:gdLst/>
            <a:ahLst/>
            <a:cxnLst/>
            <a:rect r="r" b="b" t="t" l="l"/>
            <a:pathLst>
              <a:path h="16274193" w="32962468">
                <a:moveTo>
                  <a:pt x="0" y="0"/>
                </a:moveTo>
                <a:lnTo>
                  <a:pt x="32962468" y="0"/>
                </a:lnTo>
                <a:lnTo>
                  <a:pt x="32962468" y="16274193"/>
                </a:lnTo>
                <a:lnTo>
                  <a:pt x="0" y="162741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5573" r="0" b="-1557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87100" y="2257677"/>
            <a:ext cx="4749191" cy="3739988"/>
          </a:xfrm>
          <a:custGeom>
            <a:avLst/>
            <a:gdLst/>
            <a:ahLst/>
            <a:cxnLst/>
            <a:rect r="r" b="b" t="t" l="l"/>
            <a:pathLst>
              <a:path h="3739988" w="4749191">
                <a:moveTo>
                  <a:pt x="0" y="0"/>
                </a:moveTo>
                <a:lnTo>
                  <a:pt x="4749191" y="0"/>
                </a:lnTo>
                <a:lnTo>
                  <a:pt x="4749191" y="3739988"/>
                </a:lnTo>
                <a:lnTo>
                  <a:pt x="0" y="37399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196265" y="2060510"/>
            <a:ext cx="5662985" cy="422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uporabo medijev,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96704" y="2823427"/>
            <a:ext cx="5662985" cy="3174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Medijska pismenost pomeni, da se znamo varno in odgovorno gibati po medijskem prostoru ter kritično vrednotiti informacije, ki jih prejemamo.</a:t>
            </a:r>
          </a:p>
          <a:p>
            <a:pPr algn="ctr">
              <a:lnSpc>
                <a:spcPts val="3535"/>
              </a:lnSpc>
            </a:pPr>
            <a:r>
              <a:rPr lang="en-US" sz="3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92508" y="1218500"/>
            <a:ext cx="6381701" cy="422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b="true" sz="3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Medijska pismenost vključuje: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527044" y="3539066"/>
            <a:ext cx="3001428" cy="422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kritično mišljenje,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426649" y="4936383"/>
            <a:ext cx="3409642" cy="422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ustvarjanje vsebin.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8530" y="1039430"/>
            <a:ext cx="8404118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06064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Kaj je medijska pismenost?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5661" y="3803181"/>
            <a:ext cx="4367493" cy="6592442"/>
          </a:xfrm>
          <a:custGeom>
            <a:avLst/>
            <a:gdLst/>
            <a:ahLst/>
            <a:cxnLst/>
            <a:rect r="r" b="b" t="t" l="l"/>
            <a:pathLst>
              <a:path h="6592442" w="4367493">
                <a:moveTo>
                  <a:pt x="0" y="0"/>
                </a:moveTo>
                <a:lnTo>
                  <a:pt x="4367493" y="0"/>
                </a:lnTo>
                <a:lnTo>
                  <a:pt x="4367493" y="6592442"/>
                </a:lnTo>
                <a:lnTo>
                  <a:pt x="0" y="6592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03938" y="1409187"/>
            <a:ext cx="11432698" cy="8751210"/>
          </a:xfrm>
          <a:custGeom>
            <a:avLst/>
            <a:gdLst/>
            <a:ahLst/>
            <a:cxnLst/>
            <a:rect r="r" b="b" t="t" l="l"/>
            <a:pathLst>
              <a:path h="8751210" w="11432698">
                <a:moveTo>
                  <a:pt x="0" y="0"/>
                </a:moveTo>
                <a:lnTo>
                  <a:pt x="11432698" y="0"/>
                </a:lnTo>
                <a:lnTo>
                  <a:pt x="11432698" y="8751211"/>
                </a:lnTo>
                <a:lnTo>
                  <a:pt x="0" y="8751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00694" y="314325"/>
            <a:ext cx="10486612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06064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Medijska manipulacija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911115"/>
            <a:ext cx="811530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7"/>
              </a:lnSpc>
            </a:pPr>
            <a:r>
              <a:rPr lang="en-US" sz="261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Medijska manipulacija vključuje uporabo različnih tehnik, s katerimi mediji namerno oblikujejo ali izkrivljajo informacije za vplivanje na percepcijo javnosti.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902177" y="3277953"/>
            <a:ext cx="2368572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7"/>
              </a:lnSpc>
            </a:pPr>
            <a:r>
              <a:rPr lang="en-US" sz="261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IZBIRA BESED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028648" y="7467438"/>
            <a:ext cx="2542661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7"/>
              </a:lnSpc>
            </a:pPr>
            <a:r>
              <a:rPr lang="en-US" sz="2614" b="true">
                <a:solidFill>
                  <a:srgbClr val="100F0D"/>
                </a:solidFill>
                <a:latin typeface="Poppins Bold"/>
                <a:ea typeface="Poppins Bold"/>
                <a:cs typeface="Poppins Bold"/>
                <a:sym typeface="Poppins Bold"/>
              </a:rPr>
              <a:t>PRISTRANSKO POROČANJE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282650" y="7662700"/>
            <a:ext cx="2565167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7"/>
              </a:lnSpc>
            </a:pPr>
            <a:r>
              <a:rPr lang="en-US" sz="261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UPORABA SLIK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3154940" cy="5623737"/>
          </a:xfrm>
          <a:custGeom>
            <a:avLst/>
            <a:gdLst/>
            <a:ahLst/>
            <a:cxnLst/>
            <a:rect r="r" b="b" t="t" l="l"/>
            <a:pathLst>
              <a:path h="5623737" w="13154940">
                <a:moveTo>
                  <a:pt x="0" y="0"/>
                </a:moveTo>
                <a:lnTo>
                  <a:pt x="13154940" y="0"/>
                </a:lnTo>
                <a:lnTo>
                  <a:pt x="13154940" y="5623737"/>
                </a:lnTo>
                <a:lnTo>
                  <a:pt x="0" y="5623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92467" y="5623737"/>
            <a:ext cx="11995533" cy="4663263"/>
          </a:xfrm>
          <a:custGeom>
            <a:avLst/>
            <a:gdLst/>
            <a:ahLst/>
            <a:cxnLst/>
            <a:rect r="r" b="b" t="t" l="l"/>
            <a:pathLst>
              <a:path h="4663263" w="11995533">
                <a:moveTo>
                  <a:pt x="0" y="0"/>
                </a:moveTo>
                <a:lnTo>
                  <a:pt x="11995533" y="0"/>
                </a:lnTo>
                <a:lnTo>
                  <a:pt x="11995533" y="4663263"/>
                </a:lnTo>
                <a:lnTo>
                  <a:pt x="0" y="4663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6" r="0" b="-46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11339" y="1772971"/>
            <a:ext cx="7990265" cy="7913436"/>
          </a:xfrm>
          <a:custGeom>
            <a:avLst/>
            <a:gdLst/>
            <a:ahLst/>
            <a:cxnLst/>
            <a:rect r="r" b="b" t="t" l="l"/>
            <a:pathLst>
              <a:path h="7913436" w="7990265">
                <a:moveTo>
                  <a:pt x="0" y="0"/>
                </a:moveTo>
                <a:lnTo>
                  <a:pt x="7990266" y="0"/>
                </a:lnTo>
                <a:lnTo>
                  <a:pt x="7990266" y="7913436"/>
                </a:lnTo>
                <a:lnTo>
                  <a:pt x="0" y="7913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45077" y="439063"/>
            <a:ext cx="11478798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06064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Algoritmi in informacijski mehurčki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02127" y="3054546"/>
            <a:ext cx="6369823" cy="4526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3298">
                <a:solidFill>
                  <a:srgbClr val="060644"/>
                </a:solidFill>
                <a:latin typeface="Arimo"/>
                <a:ea typeface="Arimo"/>
                <a:cs typeface="Arimo"/>
                <a:sym typeface="Arimo"/>
              </a:rPr>
              <a:t>Algoritmi nam prikazujejo vsebine glede na to, kaj smo že všečkali ali gledali. Tako ostajamo v informacijskem mehurčku in vidimo le vsebine, ki potrjujejo naša prepričanja. Pomislimo, ali bi lahko pogledali tudi kaj drugačnega, da bolje razumemo celotno sliko.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21889" y="2683203"/>
            <a:ext cx="8401986" cy="7603797"/>
          </a:xfrm>
          <a:custGeom>
            <a:avLst/>
            <a:gdLst/>
            <a:ahLst/>
            <a:cxnLst/>
            <a:rect r="r" b="b" t="t" l="l"/>
            <a:pathLst>
              <a:path h="7603797" w="8401986">
                <a:moveTo>
                  <a:pt x="0" y="0"/>
                </a:moveTo>
                <a:lnTo>
                  <a:pt x="8401986" y="0"/>
                </a:lnTo>
                <a:lnTo>
                  <a:pt x="8401986" y="7603797"/>
                </a:lnTo>
                <a:lnTo>
                  <a:pt x="0" y="7603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56464" y="0"/>
            <a:ext cx="5431536" cy="8229600"/>
          </a:xfrm>
          <a:custGeom>
            <a:avLst/>
            <a:gdLst/>
            <a:ahLst/>
            <a:cxnLst/>
            <a:rect r="r" b="b" t="t" l="l"/>
            <a:pathLst>
              <a:path h="8229600" w="5431536">
                <a:moveTo>
                  <a:pt x="0" y="0"/>
                </a:moveTo>
                <a:lnTo>
                  <a:pt x="5431536" y="0"/>
                </a:lnTo>
                <a:lnTo>
                  <a:pt x="543153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2027" y="6211863"/>
            <a:ext cx="3505453" cy="4361372"/>
          </a:xfrm>
          <a:custGeom>
            <a:avLst/>
            <a:gdLst/>
            <a:ahLst/>
            <a:cxnLst/>
            <a:rect r="r" b="b" t="t" l="l"/>
            <a:pathLst>
              <a:path h="4361372" w="3505453">
                <a:moveTo>
                  <a:pt x="0" y="0"/>
                </a:moveTo>
                <a:lnTo>
                  <a:pt x="3505453" y="0"/>
                </a:lnTo>
                <a:lnTo>
                  <a:pt x="3505453" y="4361372"/>
                </a:lnTo>
                <a:lnTo>
                  <a:pt x="0" y="43613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45077" y="439063"/>
            <a:ext cx="11478798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06064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Kako prepoznati manipulacijo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095579" y="7728583"/>
            <a:ext cx="1592410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0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Analiza jezika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21889" y="5319435"/>
            <a:ext cx="2367897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0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Razumevanje konteksta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70112" y="3723690"/>
            <a:ext cx="2652770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21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Preverjanje virov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949492" y="3723690"/>
            <a:ext cx="2652770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0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Primerjava z drugimi viri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590439" y="5319435"/>
            <a:ext cx="2256729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0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Prepoznavanje logičnih zmot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90439" y="7576183"/>
            <a:ext cx="2433436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0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Prepoznavanje vizualne manipulacije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7302" y="2249309"/>
            <a:ext cx="5342109" cy="40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b="true" sz="2299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Kdo je ustvarjalec vsebine?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7302" y="3278873"/>
            <a:ext cx="5342109" cy="808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b="true" sz="2299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Kakšen je namen vsebine (informiranje, prepričevanje, prodaja)?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7302" y="5054333"/>
            <a:ext cx="5342109" cy="808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b="true" sz="2299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Kakšna čustva vzbuja vsebina in zakaj?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0170" y="3631792"/>
            <a:ext cx="6533244" cy="7466564"/>
          </a:xfrm>
          <a:custGeom>
            <a:avLst/>
            <a:gdLst/>
            <a:ahLst/>
            <a:cxnLst/>
            <a:rect r="r" b="b" t="t" l="l"/>
            <a:pathLst>
              <a:path h="7466564" w="6533244">
                <a:moveTo>
                  <a:pt x="0" y="0"/>
                </a:moveTo>
                <a:lnTo>
                  <a:pt x="6533244" y="0"/>
                </a:lnTo>
                <a:lnTo>
                  <a:pt x="6533244" y="7466564"/>
                </a:lnTo>
                <a:lnTo>
                  <a:pt x="0" y="7466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975925" y="283741"/>
            <a:ext cx="9719518" cy="9719518"/>
          </a:xfrm>
          <a:custGeom>
            <a:avLst/>
            <a:gdLst/>
            <a:ahLst/>
            <a:cxnLst/>
            <a:rect r="r" b="b" t="t" l="l"/>
            <a:pathLst>
              <a:path h="9719518" w="9719518">
                <a:moveTo>
                  <a:pt x="0" y="0"/>
                </a:moveTo>
                <a:lnTo>
                  <a:pt x="9719518" y="0"/>
                </a:lnTo>
                <a:lnTo>
                  <a:pt x="9719518" y="9719518"/>
                </a:lnTo>
                <a:lnTo>
                  <a:pt x="0" y="9719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5804" y="245641"/>
            <a:ext cx="6847609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06064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Vloga knjižnic pri krepitvi medijske pismenosti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3371" y="1266334"/>
            <a:ext cx="11301259" cy="134202"/>
          </a:xfrm>
          <a:custGeom>
            <a:avLst/>
            <a:gdLst/>
            <a:ahLst/>
            <a:cxnLst/>
            <a:rect r="r" b="b" t="t" l="l"/>
            <a:pathLst>
              <a:path h="134202" w="11301259">
                <a:moveTo>
                  <a:pt x="0" y="0"/>
                </a:moveTo>
                <a:lnTo>
                  <a:pt x="11301258" y="0"/>
                </a:lnTo>
                <a:lnTo>
                  <a:pt x="11301258" y="134202"/>
                </a:lnTo>
                <a:lnTo>
                  <a:pt x="0" y="13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999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7440" y="1697060"/>
            <a:ext cx="3274186" cy="6113518"/>
          </a:xfrm>
          <a:custGeom>
            <a:avLst/>
            <a:gdLst/>
            <a:ahLst/>
            <a:cxnLst/>
            <a:rect r="r" b="b" t="t" l="l"/>
            <a:pathLst>
              <a:path h="6113518" w="3274186">
                <a:moveTo>
                  <a:pt x="0" y="0"/>
                </a:moveTo>
                <a:lnTo>
                  <a:pt x="3274186" y="0"/>
                </a:lnTo>
                <a:lnTo>
                  <a:pt x="3274186" y="6113518"/>
                </a:lnTo>
                <a:lnTo>
                  <a:pt x="0" y="61135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23710" y="1697060"/>
            <a:ext cx="3279836" cy="6113518"/>
          </a:xfrm>
          <a:custGeom>
            <a:avLst/>
            <a:gdLst/>
            <a:ahLst/>
            <a:cxnLst/>
            <a:rect r="r" b="b" t="t" l="l"/>
            <a:pathLst>
              <a:path h="6113518" w="3279836">
                <a:moveTo>
                  <a:pt x="0" y="0"/>
                </a:moveTo>
                <a:lnTo>
                  <a:pt x="3279836" y="0"/>
                </a:lnTo>
                <a:lnTo>
                  <a:pt x="3279836" y="6113518"/>
                </a:lnTo>
                <a:lnTo>
                  <a:pt x="0" y="6113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84621" y="1697060"/>
            <a:ext cx="3271633" cy="6113518"/>
          </a:xfrm>
          <a:custGeom>
            <a:avLst/>
            <a:gdLst/>
            <a:ahLst/>
            <a:cxnLst/>
            <a:rect r="r" b="b" t="t" l="l"/>
            <a:pathLst>
              <a:path h="6113518" w="3271633">
                <a:moveTo>
                  <a:pt x="0" y="0"/>
                </a:moveTo>
                <a:lnTo>
                  <a:pt x="3271633" y="0"/>
                </a:lnTo>
                <a:lnTo>
                  <a:pt x="3271633" y="6113518"/>
                </a:lnTo>
                <a:lnTo>
                  <a:pt x="0" y="61135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37329" y="1735082"/>
            <a:ext cx="3260543" cy="6113518"/>
          </a:xfrm>
          <a:custGeom>
            <a:avLst/>
            <a:gdLst/>
            <a:ahLst/>
            <a:cxnLst/>
            <a:rect r="r" b="b" t="t" l="l"/>
            <a:pathLst>
              <a:path h="6113518" w="3260543">
                <a:moveTo>
                  <a:pt x="0" y="0"/>
                </a:moveTo>
                <a:lnTo>
                  <a:pt x="3260544" y="0"/>
                </a:lnTo>
                <a:lnTo>
                  <a:pt x="3260544" y="6113518"/>
                </a:lnTo>
                <a:lnTo>
                  <a:pt x="0" y="61135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772688" y="314325"/>
            <a:ext cx="10486612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06064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Akcijske karte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7440" y="8096328"/>
            <a:ext cx="3274186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Klikolovka: Igralec/-ka, ki uporabi Klikolovko, lahko zamenja svoje karte z izbranimi kartami drugega igralca/-ke.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45640" y="8096328"/>
            <a:ext cx="3357906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Preverjevalci dejstev: Igralec/-ka lahko skupaj s to karto odloži vse karte ene izbrane barve.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84621" y="7839075"/>
            <a:ext cx="3271633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Trol: Igralec/-ka vzame vse karte nasprotnikov, jih premeša in razdeli nazaj mednje. Karte deli v smeri urinega kazalca, dokler jih ne zmanjka. Začne z igralcem/-ko, ki sedi na njegovi/njeni levi.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437329" y="8096328"/>
            <a:ext cx="3260543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060644"/>
                </a:solidFill>
                <a:latin typeface="Arimo Bold"/>
                <a:ea typeface="Arimo Bold"/>
                <a:cs typeface="Arimo Bold"/>
                <a:sym typeface="Arimo Bold"/>
              </a:rPr>
              <a:t>Robot za analizo fotografij: Vsi igralci/-ke s "fotografijo" na kartah (razen igralca/-ke, ki uporabi to karto) poberejo 3 nove karte.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DAGYUb2NSt8</dc:identifier>
  <dcterms:modified xsi:type="dcterms:W3CDTF">2011-08-01T06:04:30Z</dcterms:modified>
  <cp:revision>1</cp:revision>
  <dc:title>FulFejk</dc:title>
</cp:coreProperties>
</file>