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313" r:id="rId3"/>
    <p:sldId id="314" r:id="rId4"/>
    <p:sldId id="336" r:id="rId5"/>
    <p:sldId id="337" r:id="rId6"/>
    <p:sldId id="279" r:id="rId7"/>
    <p:sldId id="280" r:id="rId8"/>
    <p:sldId id="281" r:id="rId9"/>
    <p:sldId id="286" r:id="rId10"/>
    <p:sldId id="295" r:id="rId11"/>
    <p:sldId id="297" r:id="rId12"/>
    <p:sldId id="341" r:id="rId13"/>
    <p:sldId id="267" r:id="rId14"/>
    <p:sldId id="257" r:id="rId15"/>
    <p:sldId id="343" r:id="rId16"/>
    <p:sldId id="258" r:id="rId17"/>
    <p:sldId id="260" r:id="rId18"/>
    <p:sldId id="261" r:id="rId19"/>
    <p:sldId id="342" r:id="rId20"/>
    <p:sldId id="317" r:id="rId21"/>
    <p:sldId id="262" r:id="rId22"/>
    <p:sldId id="263" r:id="rId23"/>
    <p:sldId id="288" r:id="rId24"/>
    <p:sldId id="289" r:id="rId25"/>
    <p:sldId id="296" r:id="rId26"/>
    <p:sldId id="284" r:id="rId27"/>
    <p:sldId id="265" r:id="rId28"/>
    <p:sldId id="310" r:id="rId29"/>
    <p:sldId id="285" r:id="rId30"/>
    <p:sldId id="299" r:id="rId31"/>
    <p:sldId id="298" r:id="rId32"/>
    <p:sldId id="300" r:id="rId33"/>
    <p:sldId id="301" r:id="rId34"/>
    <p:sldId id="349" r:id="rId35"/>
    <p:sldId id="346" r:id="rId36"/>
    <p:sldId id="294" r:id="rId37"/>
    <p:sldId id="324" r:id="rId38"/>
    <p:sldId id="351" r:id="rId39"/>
    <p:sldId id="304" r:id="rId40"/>
    <p:sldId id="347" r:id="rId41"/>
    <p:sldId id="308" r:id="rId42"/>
    <p:sldId id="309" r:id="rId43"/>
    <p:sldId id="348" r:id="rId44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295" autoAdjust="0"/>
    <p:restoredTop sz="94660"/>
  </p:normalViewPr>
  <p:slideViewPr>
    <p:cSldViewPr snapToGrid="0">
      <p:cViewPr varScale="1">
        <p:scale>
          <a:sx n="44" d="100"/>
          <a:sy n="44" d="100"/>
        </p:scale>
        <p:origin x="765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0140CD-E948-4699-8BAC-7F5E410C57C7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ABD5E9-3378-4932-A19A-D1A598023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272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CC959DC7-EAF4-78B9-DB75-01FAA9F22E6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AE8E3DC1-1B78-E043-C4A8-99F11D82164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 altLang="sl-SI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F6D391EF-706D-D40A-50DC-3E1B163A55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36D587E-A75D-4500-953C-39FAFB8DD283}" type="slidenum">
              <a:rPr lang="es-ES_tradnl" altLang="sl-SI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s-ES_tradnl" altLang="sl-SI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08E1EBF5-BE6F-80CD-890F-8D69E9E0E7D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DBF875F3-3B3D-B32A-B4F0-50C7C0805BC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 altLang="sl-SI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F9717051-A9F2-8102-5C82-DD723A4414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CEDF207-8D79-4A15-86A8-38BC935D090D}" type="slidenum">
              <a:rPr lang="es-ES_tradnl" altLang="sl-SI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es-ES_tradnl" altLang="sl-SI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8ECD-1C1A-48CA-9690-2795BF37D09A}" type="datetimeFigureOut">
              <a:rPr lang="sl-SI" smtClean="0"/>
              <a:t>9. 12. 2024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CF84D-EFFA-49A7-8C39-CCE23B14624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91624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8ECD-1C1A-48CA-9690-2795BF37D09A}" type="datetimeFigureOut">
              <a:rPr lang="sl-SI" smtClean="0"/>
              <a:t>9. 12. 2024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CF84D-EFFA-49A7-8C39-CCE23B14624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3506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8ECD-1C1A-48CA-9690-2795BF37D09A}" type="datetimeFigureOut">
              <a:rPr lang="sl-SI" smtClean="0"/>
              <a:t>9. 12. 2024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CF84D-EFFA-49A7-8C39-CCE23B14624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405558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5998" y="4572001"/>
            <a:ext cx="10058401" cy="15398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0272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5998" y="4572001"/>
            <a:ext cx="10058401" cy="15398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412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5998" y="4572001"/>
            <a:ext cx="10058401" cy="15398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6667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5998" y="4572001"/>
            <a:ext cx="10058401" cy="15398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3105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5998" y="4572001"/>
            <a:ext cx="10058401" cy="15398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1762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5998" y="4572001"/>
            <a:ext cx="10058401" cy="15398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5273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5998" y="4572001"/>
            <a:ext cx="10058401" cy="15398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5055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5998" y="4572001"/>
            <a:ext cx="10058401" cy="15398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731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8ECD-1C1A-48CA-9690-2795BF37D09A}" type="datetimeFigureOut">
              <a:rPr lang="sl-SI" smtClean="0"/>
              <a:t>9. 12. 2024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CF84D-EFFA-49A7-8C39-CCE23B14624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532129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5998" y="4572001"/>
            <a:ext cx="10058401" cy="15398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2185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5998" y="4572001"/>
            <a:ext cx="10058401" cy="15398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2737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5998" y="4572001"/>
            <a:ext cx="10058401" cy="15398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4558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5998" y="4572001"/>
            <a:ext cx="10058401" cy="15398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430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8ECD-1C1A-48CA-9690-2795BF37D09A}" type="datetimeFigureOut">
              <a:rPr lang="sl-SI" smtClean="0"/>
              <a:t>9. 12. 2024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CF84D-EFFA-49A7-8C39-CCE23B14624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94696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8ECD-1C1A-48CA-9690-2795BF37D09A}" type="datetimeFigureOut">
              <a:rPr lang="sl-SI" smtClean="0"/>
              <a:t>9. 12. 2024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CF84D-EFFA-49A7-8C39-CCE23B14624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54952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8ECD-1C1A-48CA-9690-2795BF37D09A}" type="datetimeFigureOut">
              <a:rPr lang="sl-SI" smtClean="0"/>
              <a:t>9. 12. 2024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CF84D-EFFA-49A7-8C39-CCE23B14624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09451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8ECD-1C1A-48CA-9690-2795BF37D09A}" type="datetimeFigureOut">
              <a:rPr lang="sl-SI" smtClean="0"/>
              <a:t>9. 12. 2024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CF84D-EFFA-49A7-8C39-CCE23B14624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11815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8ECD-1C1A-48CA-9690-2795BF37D09A}" type="datetimeFigureOut">
              <a:rPr lang="sl-SI" smtClean="0"/>
              <a:t>9. 12. 2024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CF84D-EFFA-49A7-8C39-CCE23B14624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56718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8ECD-1C1A-48CA-9690-2795BF37D09A}" type="datetimeFigureOut">
              <a:rPr lang="sl-SI" smtClean="0"/>
              <a:t>9. 12. 2024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CF84D-EFFA-49A7-8C39-CCE23B14624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29189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8ECD-1C1A-48CA-9690-2795BF37D09A}" type="datetimeFigureOut">
              <a:rPr lang="sl-SI" smtClean="0"/>
              <a:t>9. 12. 2024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CF84D-EFFA-49A7-8C39-CCE23B14624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41763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98ECD-1C1A-48CA-9690-2795BF37D09A}" type="datetimeFigureOut">
              <a:rPr lang="sl-SI" smtClean="0"/>
              <a:t>9. 12. 2024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CF84D-EFFA-49A7-8C39-CCE23B14624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58106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5" r:id="rId14"/>
    <p:sldLayoutId id="2147483666" r:id="rId15"/>
    <p:sldLayoutId id="2147483667" r:id="rId16"/>
    <p:sldLayoutId id="2147483668" r:id="rId17"/>
    <p:sldLayoutId id="2147483669" r:id="rId18"/>
    <p:sldLayoutId id="2147483672" r:id="rId19"/>
    <p:sldLayoutId id="2147483673" r:id="rId20"/>
    <p:sldLayoutId id="2147483674" r:id="rId21"/>
    <p:sldLayoutId id="2147483675" r:id="rId22"/>
    <p:sldLayoutId id="2147483676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l-SI" sz="5400" b="1" dirty="0"/>
              <a:t>Medijska avtonomija v času dezinformacij in pritiskov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548670"/>
          </a:xfrm>
        </p:spPr>
        <p:txBody>
          <a:bodyPr>
            <a:normAutofit/>
          </a:bodyPr>
          <a:lstStyle/>
          <a:p>
            <a:endParaRPr lang="sl-SI" sz="2000" dirty="0"/>
          </a:p>
          <a:p>
            <a:r>
              <a:rPr lang="sl-SI" sz="2000" dirty="0"/>
              <a:t>Dr. Marko Milosavljević</a:t>
            </a:r>
          </a:p>
          <a:p>
            <a:r>
              <a:rPr lang="sl-SI" sz="2000" dirty="0"/>
              <a:t>Fakulteta za družbene vede</a:t>
            </a:r>
          </a:p>
          <a:p>
            <a:r>
              <a:rPr lang="sl-SI" sz="2000" dirty="0"/>
              <a:t>Univerza v Ljubljani</a:t>
            </a:r>
          </a:p>
          <a:p>
            <a:endParaRPr lang="sl-SI" sz="2000" dirty="0"/>
          </a:p>
          <a:p>
            <a:r>
              <a:rPr lang="sl-SI" sz="2000" dirty="0"/>
              <a:t>Koper, 10. decembra 2024</a:t>
            </a:r>
          </a:p>
        </p:txBody>
      </p:sp>
    </p:spTree>
    <p:extLst>
      <p:ext uri="{BB962C8B-B14F-4D97-AF65-F5344CB8AC3E}">
        <p14:creationId xmlns:p14="http://schemas.microsoft.com/office/powerpoint/2010/main" val="913205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/>
              <a:t>Obstaja nekaj nejasnosti glede natančnega razlikovanja med dezinformacijami ali </a:t>
            </a:r>
            <a:r>
              <a:rPr lang="en-GB" dirty="0"/>
              <a:t>“</a:t>
            </a:r>
            <a:r>
              <a:rPr lang="sl-SI" dirty="0"/>
              <a:t>lažnimi novicami</a:t>
            </a:r>
            <a:r>
              <a:rPr lang="en-GB" dirty="0"/>
              <a:t>”</a:t>
            </a:r>
            <a:r>
              <a:rPr lang="sl-SI" dirty="0"/>
              <a:t> na eni strani </a:t>
            </a:r>
            <a:r>
              <a:rPr lang="en-GB" dirty="0" err="1"/>
              <a:t>ter</a:t>
            </a:r>
            <a:r>
              <a:rPr lang="en-GB" dirty="0"/>
              <a:t> </a:t>
            </a:r>
            <a:r>
              <a:rPr lang="sl-SI" dirty="0"/>
              <a:t>ideološko pristranskimi novicami, dezinformacijami, </a:t>
            </a:r>
            <a:r>
              <a:rPr lang="en-GB" dirty="0" err="1"/>
              <a:t>napačnimi</a:t>
            </a:r>
            <a:r>
              <a:rPr lang="en-GB" dirty="0"/>
              <a:t> </a:t>
            </a:r>
            <a:r>
              <a:rPr lang="sl-SI" dirty="0"/>
              <a:t>informacijami, propagando itd. na drugi strani. </a:t>
            </a:r>
            <a:endParaRPr lang="en-GB" dirty="0"/>
          </a:p>
          <a:p>
            <a:endParaRPr lang="en-GB" dirty="0"/>
          </a:p>
          <a:p>
            <a:r>
              <a:rPr lang="sl-SI" dirty="0"/>
              <a:t>Dezinformacije lahko v tem kontekstu opredelimo kot </a:t>
            </a:r>
            <a:r>
              <a:rPr lang="sl-SI" b="1" dirty="0"/>
              <a:t>namerne (</a:t>
            </a:r>
            <a:r>
              <a:rPr lang="en-GB" b="1" dirty="0" err="1"/>
              <a:t>viralne</a:t>
            </a:r>
            <a:r>
              <a:rPr lang="sl-SI" b="1" dirty="0"/>
              <a:t>) prevare, namerno </a:t>
            </a:r>
            <a:r>
              <a:rPr lang="en-GB" b="1" dirty="0" err="1"/>
              <a:t>napačne</a:t>
            </a:r>
            <a:r>
              <a:rPr lang="en-GB" b="1" dirty="0"/>
              <a:t> </a:t>
            </a:r>
            <a:r>
              <a:rPr lang="sl-SI" b="1" dirty="0"/>
              <a:t>informacije.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44922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Digitalizacija in </a:t>
            </a:r>
            <a:r>
              <a:rPr lang="en-GB" dirty="0" err="1"/>
              <a:t>širjenje</a:t>
            </a:r>
            <a:r>
              <a:rPr lang="sl-SI" dirty="0"/>
              <a:t> kanalov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Trenutni</a:t>
            </a:r>
            <a:r>
              <a:rPr lang="en-US" dirty="0"/>
              <a:t> </a:t>
            </a:r>
            <a:r>
              <a:rPr lang="en-US" dirty="0" err="1"/>
              <a:t>sistemi</a:t>
            </a:r>
            <a:r>
              <a:rPr lang="en-US" dirty="0"/>
              <a:t> </a:t>
            </a:r>
            <a:r>
              <a:rPr lang="en-US" dirty="0" err="1"/>
              <a:t>družbenih</a:t>
            </a:r>
            <a:r>
              <a:rPr lang="en-US" dirty="0"/>
              <a:t> </a:t>
            </a:r>
            <a:r>
              <a:rPr lang="en-US" dirty="0" err="1"/>
              <a:t>medijev</a:t>
            </a:r>
            <a:r>
              <a:rPr lang="en-US" dirty="0"/>
              <a:t> so </a:t>
            </a:r>
            <a:r>
              <a:rPr lang="en-US" b="1" dirty="0" err="1"/>
              <a:t>plodna</a:t>
            </a:r>
            <a:r>
              <a:rPr lang="en-US" dirty="0"/>
              <a:t> </a:t>
            </a:r>
            <a:r>
              <a:rPr lang="en-US" dirty="0" err="1"/>
              <a:t>tla</a:t>
            </a:r>
            <a:r>
              <a:rPr lang="en-US" dirty="0"/>
              <a:t> za </a:t>
            </a:r>
            <a:r>
              <a:rPr lang="en-US" dirty="0" err="1"/>
              <a:t>širjenje</a:t>
            </a:r>
            <a:r>
              <a:rPr lang="en-US" dirty="0"/>
              <a:t> </a:t>
            </a:r>
            <a:r>
              <a:rPr lang="en-US" dirty="0" err="1"/>
              <a:t>napačnih</a:t>
            </a:r>
            <a:r>
              <a:rPr lang="en-US" dirty="0"/>
              <a:t> </a:t>
            </a:r>
            <a:r>
              <a:rPr lang="en-US" dirty="0" err="1"/>
              <a:t>informacij</a:t>
            </a:r>
            <a:r>
              <a:rPr lang="en-US" dirty="0"/>
              <a:t>, ki so </a:t>
            </a:r>
            <a:r>
              <a:rPr lang="en-US" dirty="0" err="1"/>
              <a:t>še</a:t>
            </a:r>
            <a:r>
              <a:rPr lang="en-US" dirty="0"/>
              <a:t> </a:t>
            </a:r>
            <a:r>
              <a:rPr lang="en-US" dirty="0" err="1"/>
              <a:t>posebej</a:t>
            </a:r>
            <a:r>
              <a:rPr lang="en-US" dirty="0"/>
              <a:t> </a:t>
            </a:r>
            <a:r>
              <a:rPr lang="en-US" b="1" dirty="0" err="1"/>
              <a:t>nevarne</a:t>
            </a:r>
            <a:r>
              <a:rPr lang="en-US" dirty="0"/>
              <a:t> za </a:t>
            </a:r>
            <a:r>
              <a:rPr lang="en-US" dirty="0" err="1"/>
              <a:t>politično</a:t>
            </a:r>
            <a:r>
              <a:rPr lang="en-US" dirty="0"/>
              <a:t> </a:t>
            </a:r>
            <a:r>
              <a:rPr lang="en-US" dirty="0" err="1"/>
              <a:t>razpravo</a:t>
            </a:r>
            <a:r>
              <a:rPr lang="en-US" dirty="0"/>
              <a:t> v </a:t>
            </a:r>
            <a:r>
              <a:rPr lang="en-US" b="1" dirty="0" err="1"/>
              <a:t>demokratični</a:t>
            </a:r>
            <a:r>
              <a:rPr lang="en-US" dirty="0"/>
              <a:t> </a:t>
            </a:r>
            <a:r>
              <a:rPr lang="en-US" dirty="0" err="1"/>
              <a:t>družbi</a:t>
            </a:r>
            <a:r>
              <a:rPr lang="en-US" dirty="0"/>
              <a:t>. </a:t>
            </a:r>
          </a:p>
          <a:p>
            <a:r>
              <a:rPr lang="en-US" dirty="0" err="1"/>
              <a:t>Platforme</a:t>
            </a:r>
            <a:r>
              <a:rPr lang="en-US" dirty="0"/>
              <a:t> </a:t>
            </a:r>
            <a:r>
              <a:rPr lang="en-US" dirty="0" err="1"/>
              <a:t>družbenih</a:t>
            </a:r>
            <a:r>
              <a:rPr lang="en-US" dirty="0"/>
              <a:t> </a:t>
            </a:r>
            <a:r>
              <a:rPr lang="en-US" dirty="0" err="1"/>
              <a:t>medijev</a:t>
            </a:r>
            <a:r>
              <a:rPr lang="en-US" dirty="0"/>
              <a:t> so </a:t>
            </a:r>
            <a:r>
              <a:rPr lang="en-US" b="1" dirty="0" err="1"/>
              <a:t>megafon</a:t>
            </a:r>
            <a:r>
              <a:rPr lang="en-US" dirty="0"/>
              <a:t> za </a:t>
            </a:r>
            <a:r>
              <a:rPr lang="en-US" b="1" dirty="0" err="1"/>
              <a:t>vse</a:t>
            </a:r>
            <a:r>
              <a:rPr lang="en-US" dirty="0"/>
              <a:t>, ki </a:t>
            </a:r>
            <a:r>
              <a:rPr lang="en-US" dirty="0" err="1"/>
              <a:t>lahko</a:t>
            </a:r>
            <a:r>
              <a:rPr lang="en-US" dirty="0"/>
              <a:t> </a:t>
            </a:r>
            <a:r>
              <a:rPr lang="en-US" dirty="0" err="1"/>
              <a:t>pritegnejo</a:t>
            </a:r>
            <a:r>
              <a:rPr lang="en-US" dirty="0"/>
              <a:t> </a:t>
            </a:r>
            <a:r>
              <a:rPr lang="en-US" dirty="0" err="1"/>
              <a:t>sledilce</a:t>
            </a:r>
            <a:r>
              <a:rPr lang="en-US" dirty="0"/>
              <a:t>. Ta </a:t>
            </a:r>
            <a:r>
              <a:rPr lang="en-US" b="1" dirty="0"/>
              <a:t>nova </a:t>
            </a:r>
            <a:r>
              <a:rPr lang="en-US" b="1" dirty="0" err="1"/>
              <a:t>struktura</a:t>
            </a:r>
            <a:r>
              <a:rPr lang="en-US" b="1" dirty="0"/>
              <a:t> </a:t>
            </a:r>
            <a:r>
              <a:rPr lang="en-US" b="1" dirty="0" err="1"/>
              <a:t>moči</a:t>
            </a:r>
            <a:r>
              <a:rPr lang="en-US" b="1" dirty="0"/>
              <a:t> </a:t>
            </a:r>
            <a:r>
              <a:rPr lang="en-US" dirty="0" err="1"/>
              <a:t>omogoča</a:t>
            </a:r>
            <a:r>
              <a:rPr lang="en-US" dirty="0"/>
              <a:t> </a:t>
            </a:r>
            <a:r>
              <a:rPr lang="en-US" dirty="0" err="1"/>
              <a:t>majhnemu</a:t>
            </a:r>
            <a:r>
              <a:rPr lang="en-US" dirty="0"/>
              <a:t> </a:t>
            </a:r>
            <a:r>
              <a:rPr lang="en-US" dirty="0" err="1"/>
              <a:t>številu</a:t>
            </a:r>
            <a:r>
              <a:rPr lang="en-US" dirty="0"/>
              <a:t> </a:t>
            </a:r>
            <a:r>
              <a:rPr lang="en-US" dirty="0" err="1"/>
              <a:t>posameznikov</a:t>
            </a:r>
            <a:r>
              <a:rPr lang="en-US" dirty="0"/>
              <a:t>, ki so </a:t>
            </a:r>
            <a:r>
              <a:rPr lang="en-US" dirty="0" err="1"/>
              <a:t>oboroženi</a:t>
            </a:r>
            <a:r>
              <a:rPr lang="en-US" dirty="0"/>
              <a:t> s </a:t>
            </a:r>
            <a:r>
              <a:rPr lang="en-US" dirty="0" err="1"/>
              <a:t>tehničnim</a:t>
            </a:r>
            <a:r>
              <a:rPr lang="en-US" dirty="0"/>
              <a:t>, </a:t>
            </a:r>
            <a:r>
              <a:rPr lang="en-US" dirty="0" err="1"/>
              <a:t>družbenim</a:t>
            </a:r>
            <a:r>
              <a:rPr lang="en-US" dirty="0"/>
              <a:t>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političnim</a:t>
            </a:r>
            <a:r>
              <a:rPr lang="en-US" dirty="0"/>
              <a:t> </a:t>
            </a:r>
            <a:r>
              <a:rPr lang="en-US" b="1" dirty="0" err="1"/>
              <a:t>znanjem</a:t>
            </a:r>
            <a:r>
              <a:rPr lang="en-US" dirty="0"/>
              <a:t>, da </a:t>
            </a:r>
            <a:r>
              <a:rPr lang="en-US" b="1" dirty="0" err="1"/>
              <a:t>širijo</a:t>
            </a:r>
            <a:r>
              <a:rPr lang="en-US" dirty="0"/>
              <a:t> </a:t>
            </a:r>
            <a:r>
              <a:rPr lang="en-US" dirty="0" err="1"/>
              <a:t>velike</a:t>
            </a:r>
            <a:r>
              <a:rPr lang="en-US" dirty="0"/>
              <a:t> </a:t>
            </a:r>
            <a:r>
              <a:rPr lang="en-US" dirty="0" err="1"/>
              <a:t>količine</a:t>
            </a:r>
            <a:r>
              <a:rPr lang="en-US" dirty="0"/>
              <a:t> </a:t>
            </a:r>
            <a:r>
              <a:rPr lang="en-US" dirty="0" err="1"/>
              <a:t>dezinformacij</a:t>
            </a:r>
            <a:r>
              <a:rPr lang="en-US" dirty="0"/>
              <a:t> </a:t>
            </a:r>
            <a:r>
              <a:rPr lang="en-US" dirty="0" err="1"/>
              <a:t>ali</a:t>
            </a:r>
            <a:r>
              <a:rPr lang="en-US" dirty="0"/>
              <a:t> “</a:t>
            </a:r>
            <a:r>
              <a:rPr lang="en-US" dirty="0" err="1"/>
              <a:t>lažnih</a:t>
            </a:r>
            <a:r>
              <a:rPr lang="en-US" dirty="0"/>
              <a:t> </a:t>
            </a:r>
            <a:r>
              <a:rPr lang="en-US" dirty="0" err="1"/>
              <a:t>novic</a:t>
            </a:r>
            <a:r>
              <a:rPr lang="en-US" dirty="0"/>
              <a:t>”.</a:t>
            </a:r>
          </a:p>
          <a:p>
            <a:r>
              <a:rPr lang="en-US" dirty="0" err="1"/>
              <a:t>Napačne</a:t>
            </a:r>
            <a:r>
              <a:rPr lang="en-US" dirty="0"/>
              <a:t> </a:t>
            </a:r>
            <a:r>
              <a:rPr lang="en-US" dirty="0" err="1"/>
              <a:t>informacije</a:t>
            </a:r>
            <a:r>
              <a:rPr lang="en-US" dirty="0"/>
              <a:t> v </a:t>
            </a:r>
            <a:r>
              <a:rPr lang="en-US" dirty="0" err="1"/>
              <a:t>družbenih</a:t>
            </a:r>
            <a:r>
              <a:rPr lang="en-US" dirty="0"/>
              <a:t> </a:t>
            </a:r>
            <a:r>
              <a:rPr lang="en-US" dirty="0" err="1"/>
              <a:t>medijih</a:t>
            </a:r>
            <a:r>
              <a:rPr lang="en-US" dirty="0"/>
              <a:t> so </a:t>
            </a:r>
            <a:r>
              <a:rPr lang="en-US" dirty="0" err="1"/>
              <a:t>še</a:t>
            </a:r>
            <a:r>
              <a:rPr lang="en-US" dirty="0"/>
              <a:t> </a:t>
            </a:r>
            <a:r>
              <a:rPr lang="en-US" dirty="0" err="1"/>
              <a:t>posebej</a:t>
            </a:r>
            <a:r>
              <a:rPr lang="en-US" dirty="0"/>
              <a:t> </a:t>
            </a:r>
            <a:r>
              <a:rPr lang="en-US" dirty="0" err="1"/>
              <a:t>močne</a:t>
            </a:r>
            <a:r>
              <a:rPr lang="en-US" dirty="0"/>
              <a:t> in </a:t>
            </a:r>
            <a:r>
              <a:rPr lang="en-US" b="1" dirty="0" err="1"/>
              <a:t>nevarne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dveh</a:t>
            </a:r>
            <a:r>
              <a:rPr lang="en-US" dirty="0"/>
              <a:t> </a:t>
            </a:r>
            <a:r>
              <a:rPr lang="en-US" dirty="0" err="1"/>
              <a:t>razlogov</a:t>
            </a:r>
            <a:r>
              <a:rPr lang="en-US" dirty="0"/>
              <a:t>: </a:t>
            </a:r>
            <a:r>
              <a:rPr lang="en-US" dirty="0" err="1"/>
              <a:t>zaradi</a:t>
            </a:r>
            <a:r>
              <a:rPr lang="en-US" dirty="0"/>
              <a:t> </a:t>
            </a:r>
            <a:r>
              <a:rPr lang="en-US" b="1" dirty="0" err="1"/>
              <a:t>obilice</a:t>
            </a:r>
            <a:r>
              <a:rPr lang="en-US" b="1" dirty="0"/>
              <a:t> </a:t>
            </a:r>
            <a:r>
              <a:rPr lang="en-US" b="1" dirty="0" err="1"/>
              <a:t>virov</a:t>
            </a:r>
            <a:r>
              <a:rPr lang="en-US" b="1" dirty="0"/>
              <a:t> </a:t>
            </a:r>
            <a:r>
              <a:rPr lang="en-US" dirty="0"/>
              <a:t>in </a:t>
            </a:r>
            <a:r>
              <a:rPr lang="en-US" dirty="0" err="1"/>
              <a:t>ustvarjanja</a:t>
            </a:r>
            <a:r>
              <a:rPr lang="en-US" dirty="0"/>
              <a:t> </a:t>
            </a:r>
            <a:r>
              <a:rPr lang="en-US" b="1" dirty="0" err="1"/>
              <a:t>odmevnih</a:t>
            </a:r>
            <a:r>
              <a:rPr lang="en-US" b="1" dirty="0"/>
              <a:t> </a:t>
            </a:r>
            <a:r>
              <a:rPr lang="en-US" b="1" dirty="0" err="1"/>
              <a:t>komor</a:t>
            </a:r>
            <a:r>
              <a:rPr lang="en-US" b="1" dirty="0"/>
              <a:t> (ang. echo chambers)</a:t>
            </a:r>
            <a:r>
              <a:rPr lang="en-US" dirty="0"/>
              <a:t>.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13371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50" y="990600"/>
            <a:ext cx="78867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9026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Platformi</a:t>
            </a:r>
            <a:r>
              <a:rPr lang="en-GB" dirty="0" err="1"/>
              <a:t>zacija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542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 err="1"/>
              <a:t>Mediji</a:t>
            </a:r>
            <a:r>
              <a:rPr lang="en-US" dirty="0"/>
              <a:t> so </a:t>
            </a:r>
            <a:r>
              <a:rPr lang="en-US" dirty="0" err="1"/>
              <a:t>zaradi</a:t>
            </a:r>
            <a:r>
              <a:rPr lang="en-US" dirty="0"/>
              <a:t> </a:t>
            </a:r>
            <a:r>
              <a:rPr lang="en-US" b="1" dirty="0" err="1"/>
              <a:t>odvisnosti</a:t>
            </a:r>
            <a:r>
              <a:rPr lang="en-US" dirty="0"/>
              <a:t> od </a:t>
            </a:r>
            <a:r>
              <a:rPr lang="en-US" dirty="0" err="1"/>
              <a:t>družbenih</a:t>
            </a:r>
            <a:r>
              <a:rPr lang="en-US" dirty="0"/>
              <a:t> </a:t>
            </a:r>
            <a:r>
              <a:rPr lang="en-US" dirty="0" err="1"/>
              <a:t>omrežij</a:t>
            </a:r>
            <a:r>
              <a:rPr lang="en-US" dirty="0"/>
              <a:t>, </a:t>
            </a:r>
            <a:r>
              <a:rPr lang="en-US" dirty="0" err="1"/>
              <a:t>analitike</a:t>
            </a:r>
            <a:r>
              <a:rPr lang="en-US" dirty="0"/>
              <a:t> in </a:t>
            </a:r>
            <a:r>
              <a:rPr lang="en-US" dirty="0" err="1"/>
              <a:t>meritev</a:t>
            </a:r>
            <a:r>
              <a:rPr lang="en-US" dirty="0"/>
              <a:t>, </a:t>
            </a:r>
            <a:r>
              <a:rPr lang="en-US" dirty="0" err="1"/>
              <a:t>senzacionalizma</a:t>
            </a:r>
            <a:r>
              <a:rPr lang="en-US" dirty="0"/>
              <a:t>, </a:t>
            </a:r>
            <a:r>
              <a:rPr lang="en-US" dirty="0" err="1"/>
              <a:t>novosti</a:t>
            </a:r>
            <a:r>
              <a:rPr lang="en-US" dirty="0"/>
              <a:t> </a:t>
            </a:r>
            <a:r>
              <a:rPr lang="en-US" dirty="0" err="1"/>
              <a:t>namesto</a:t>
            </a:r>
            <a:r>
              <a:rPr lang="en-US" dirty="0"/>
              <a:t> </a:t>
            </a:r>
            <a:r>
              <a:rPr lang="en-US" dirty="0" err="1"/>
              <a:t>novičarske</a:t>
            </a:r>
            <a:r>
              <a:rPr lang="en-US" dirty="0"/>
              <a:t> </a:t>
            </a:r>
            <a:r>
              <a:rPr lang="en-US" dirty="0" err="1"/>
              <a:t>vrednosti</a:t>
            </a:r>
            <a:r>
              <a:rPr lang="en-US" dirty="0"/>
              <a:t> in </a:t>
            </a:r>
            <a:r>
              <a:rPr lang="en-US" dirty="0" err="1"/>
              <a:t>težnje</a:t>
            </a:r>
            <a:r>
              <a:rPr lang="en-US" dirty="0"/>
              <a:t> po </a:t>
            </a:r>
            <a:r>
              <a:rPr lang="en-US" dirty="0" err="1"/>
              <a:t>klikih</a:t>
            </a:r>
            <a:r>
              <a:rPr lang="en-US" dirty="0"/>
              <a:t> (clickbait) </a:t>
            </a:r>
            <a:r>
              <a:rPr lang="en-US" b="1" dirty="0" err="1"/>
              <a:t>ranljivi</a:t>
            </a:r>
            <a:r>
              <a:rPr lang="en-US" dirty="0"/>
              <a:t> za </a:t>
            </a:r>
            <a:r>
              <a:rPr lang="en-US" dirty="0" err="1"/>
              <a:t>takšne</a:t>
            </a:r>
            <a:r>
              <a:rPr lang="en-US" dirty="0"/>
              <a:t> </a:t>
            </a:r>
            <a:r>
              <a:rPr lang="en-US" dirty="0" err="1"/>
              <a:t>medijske</a:t>
            </a:r>
            <a:r>
              <a:rPr lang="en-US" dirty="0"/>
              <a:t> </a:t>
            </a:r>
            <a:r>
              <a:rPr lang="en-US" dirty="0" err="1"/>
              <a:t>manipulacije</a:t>
            </a:r>
            <a:r>
              <a:rPr lang="en-US" dirty="0"/>
              <a:t>.</a:t>
            </a:r>
          </a:p>
          <a:p>
            <a:r>
              <a:rPr lang="en-US" dirty="0" err="1"/>
              <a:t>Čeprav</a:t>
            </a:r>
            <a:r>
              <a:rPr lang="en-US" dirty="0"/>
              <a:t> se </a:t>
            </a:r>
            <a:r>
              <a:rPr lang="en-US" dirty="0" err="1"/>
              <a:t>lahko</a:t>
            </a:r>
            <a:r>
              <a:rPr lang="en-US" dirty="0"/>
              <a:t> </a:t>
            </a:r>
            <a:r>
              <a:rPr lang="en-US" dirty="0" err="1"/>
              <a:t>manipulatorji</a:t>
            </a:r>
            <a:r>
              <a:rPr lang="en-US" dirty="0"/>
              <a:t> </a:t>
            </a:r>
            <a:r>
              <a:rPr lang="en-US" dirty="0" err="1"/>
              <a:t>močno</a:t>
            </a:r>
            <a:r>
              <a:rPr lang="en-US" dirty="0"/>
              <a:t> </a:t>
            </a:r>
            <a:r>
              <a:rPr lang="en-US" b="1" dirty="0" err="1"/>
              <a:t>razlikujejo</a:t>
            </a:r>
            <a:r>
              <a:rPr lang="en-US" dirty="0"/>
              <a:t> v </a:t>
            </a:r>
            <a:r>
              <a:rPr lang="en-US" dirty="0" err="1"/>
              <a:t>svojih</a:t>
            </a:r>
            <a:r>
              <a:rPr lang="en-US" dirty="0"/>
              <a:t> </a:t>
            </a:r>
            <a:r>
              <a:rPr lang="en-US" dirty="0" err="1"/>
              <a:t>prepričanjih</a:t>
            </a:r>
            <a:r>
              <a:rPr lang="en-US" dirty="0"/>
              <a:t>,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b="1" dirty="0" err="1"/>
              <a:t>delijo</a:t>
            </a:r>
            <a:r>
              <a:rPr lang="en-US" dirty="0"/>
              <a:t> </a:t>
            </a:r>
            <a:r>
              <a:rPr lang="en-US" dirty="0" err="1"/>
              <a:t>taktike</a:t>
            </a:r>
            <a:r>
              <a:rPr lang="en-US" dirty="0"/>
              <a:t> in se </a:t>
            </a:r>
            <a:r>
              <a:rPr lang="en-US" dirty="0" err="1"/>
              <a:t>zbližajo</a:t>
            </a:r>
            <a:r>
              <a:rPr lang="en-US" dirty="0"/>
              <a:t>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skupnih</a:t>
            </a:r>
            <a:r>
              <a:rPr lang="en-US" dirty="0"/>
              <a:t> </a:t>
            </a:r>
            <a:r>
              <a:rPr lang="en-US" dirty="0" err="1"/>
              <a:t>vprašanjih</a:t>
            </a:r>
            <a:r>
              <a:rPr lang="en-US" dirty="0"/>
              <a:t>.</a:t>
            </a:r>
          </a:p>
          <a:p>
            <a:r>
              <a:rPr lang="en-US" dirty="0" err="1"/>
              <a:t>Medijska</a:t>
            </a:r>
            <a:r>
              <a:rPr lang="en-US" dirty="0"/>
              <a:t> </a:t>
            </a:r>
            <a:r>
              <a:rPr lang="en-US" dirty="0" err="1"/>
              <a:t>manipulacija</a:t>
            </a:r>
            <a:r>
              <a:rPr lang="en-US" dirty="0"/>
              <a:t> </a:t>
            </a:r>
            <a:r>
              <a:rPr lang="en-US" dirty="0" err="1"/>
              <a:t>lahko</a:t>
            </a:r>
            <a:r>
              <a:rPr lang="en-US" dirty="0"/>
              <a:t> </a:t>
            </a:r>
            <a:r>
              <a:rPr lang="en-US" dirty="0" err="1"/>
              <a:t>prispeva</a:t>
            </a:r>
            <a:r>
              <a:rPr lang="en-US" dirty="0"/>
              <a:t> k </a:t>
            </a:r>
            <a:r>
              <a:rPr lang="en-US" b="1" dirty="0" err="1"/>
              <a:t>zmanjšanemu</a:t>
            </a:r>
            <a:r>
              <a:rPr lang="en-US" b="1" dirty="0"/>
              <a:t> </a:t>
            </a:r>
            <a:r>
              <a:rPr lang="en-US" b="1" dirty="0" err="1"/>
              <a:t>zaupanju</a:t>
            </a:r>
            <a:r>
              <a:rPr lang="en-US" b="1" dirty="0"/>
              <a:t> </a:t>
            </a:r>
            <a:r>
              <a:rPr lang="en-US" dirty="0" err="1"/>
              <a:t>osrednjih</a:t>
            </a:r>
            <a:r>
              <a:rPr lang="en-US" dirty="0"/>
              <a:t> </a:t>
            </a:r>
            <a:r>
              <a:rPr lang="en-US" dirty="0" err="1"/>
              <a:t>medijev</a:t>
            </a:r>
            <a:r>
              <a:rPr lang="en-US" dirty="0"/>
              <a:t>, </a:t>
            </a:r>
            <a:r>
              <a:rPr lang="en-US" dirty="0" err="1"/>
              <a:t>povečanju</a:t>
            </a:r>
            <a:r>
              <a:rPr lang="en-US" dirty="0"/>
              <a:t> </a:t>
            </a:r>
            <a:r>
              <a:rPr lang="en-US" dirty="0" err="1"/>
              <a:t>dezinformacij</a:t>
            </a:r>
            <a:r>
              <a:rPr lang="en-US" dirty="0"/>
              <a:t> in </a:t>
            </a:r>
            <a:r>
              <a:rPr lang="en-US" dirty="0" err="1"/>
              <a:t>nadaljnji</a:t>
            </a:r>
            <a:r>
              <a:rPr lang="en-US" dirty="0"/>
              <a:t> </a:t>
            </a:r>
            <a:r>
              <a:rPr lang="en-US" b="1" dirty="0" err="1"/>
              <a:t>radikalizaciji</a:t>
            </a:r>
            <a:r>
              <a:rPr lang="en-US" dirty="0"/>
              <a:t>.</a:t>
            </a:r>
            <a:br>
              <a:rPr lang="en-US" dirty="0"/>
            </a:br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599268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19044"/>
            <a:ext cx="10515600" cy="4351338"/>
          </a:xfrm>
        </p:spPr>
        <p:txBody>
          <a:bodyPr>
            <a:normAutofit/>
          </a:bodyPr>
          <a:lstStyle/>
          <a:p>
            <a:r>
              <a:rPr lang="sl-SI" dirty="0"/>
              <a:t>V zadnjih letih smo o človeškem umu</a:t>
            </a:r>
            <a:r>
              <a:rPr lang="en-GB" dirty="0"/>
              <a:t> </a:t>
            </a:r>
            <a:r>
              <a:rPr lang="en-GB" dirty="0" err="1"/>
              <a:t>izvedeli</a:t>
            </a:r>
            <a:r>
              <a:rPr lang="en-GB" dirty="0"/>
              <a:t> </a:t>
            </a:r>
            <a:r>
              <a:rPr lang="en-GB" dirty="0" err="1"/>
              <a:t>veliko</a:t>
            </a:r>
            <a:r>
              <a:rPr lang="en-GB" dirty="0"/>
              <a:t> </a:t>
            </a:r>
            <a:r>
              <a:rPr lang="en-GB" dirty="0" err="1"/>
              <a:t>novega</a:t>
            </a:r>
            <a:r>
              <a:rPr lang="sl-SI" dirty="0"/>
              <a:t>, kar je v nasprotju s </a:t>
            </a:r>
            <a:r>
              <a:rPr lang="en-GB" dirty="0" err="1"/>
              <a:t>predstavo</a:t>
            </a:r>
            <a:r>
              <a:rPr lang="en-GB" dirty="0"/>
              <a:t> o </a:t>
            </a:r>
            <a:r>
              <a:rPr lang="en-GB" dirty="0" err="1"/>
              <a:t>ljudeh</a:t>
            </a:r>
            <a:r>
              <a:rPr lang="sl-SI" dirty="0"/>
              <a:t> kot </a:t>
            </a:r>
            <a:r>
              <a:rPr lang="sl-SI" b="1" dirty="0"/>
              <a:t>racionalno</a:t>
            </a:r>
            <a:r>
              <a:rPr lang="sl-SI" dirty="0"/>
              <a:t> usmerjenih odločevalcih, ki sprejemajo odločitve v lastnem interesu.</a:t>
            </a:r>
            <a:endParaRPr lang="en-GB" dirty="0"/>
          </a:p>
          <a:p>
            <a:r>
              <a:rPr lang="en-US" dirty="0" err="1"/>
              <a:t>Psihologi</a:t>
            </a:r>
            <a:r>
              <a:rPr lang="en-US" dirty="0"/>
              <a:t> so </a:t>
            </a:r>
            <a:r>
              <a:rPr lang="en-US" dirty="0" err="1"/>
              <a:t>ugotovili</a:t>
            </a:r>
            <a:r>
              <a:rPr lang="en-US" dirty="0"/>
              <a:t>, da </a:t>
            </a:r>
            <a:r>
              <a:rPr lang="en-US" b="1" dirty="0" err="1"/>
              <a:t>najprej</a:t>
            </a:r>
            <a:r>
              <a:rPr lang="en-US" b="1" dirty="0"/>
              <a:t> </a:t>
            </a:r>
            <a:r>
              <a:rPr lang="en-US" b="1" dirty="0" err="1"/>
              <a:t>oblikujemo</a:t>
            </a:r>
            <a:r>
              <a:rPr lang="en-US" b="1" dirty="0"/>
              <a:t> </a:t>
            </a:r>
            <a:r>
              <a:rPr lang="en-US" b="1" dirty="0" err="1"/>
              <a:t>prepričanja</a:t>
            </a:r>
            <a:r>
              <a:rPr lang="en-US" b="1" dirty="0"/>
              <a:t> </a:t>
            </a:r>
            <a:r>
              <a:rPr lang="en-US" dirty="0"/>
              <a:t>in </a:t>
            </a:r>
            <a:r>
              <a:rPr lang="en-US" dirty="0" err="1"/>
              <a:t>šele</a:t>
            </a:r>
            <a:r>
              <a:rPr lang="en-US" dirty="0"/>
              <a:t> </a:t>
            </a:r>
            <a:r>
              <a:rPr lang="en-US" dirty="0" err="1"/>
              <a:t>nato</a:t>
            </a:r>
            <a:r>
              <a:rPr lang="en-US" dirty="0"/>
              <a:t> </a:t>
            </a:r>
            <a:r>
              <a:rPr lang="en-US" dirty="0" err="1"/>
              <a:t>iščemo</a:t>
            </a:r>
            <a:r>
              <a:rPr lang="en-US" dirty="0"/>
              <a:t> </a:t>
            </a:r>
            <a:r>
              <a:rPr lang="en-US" dirty="0" err="1"/>
              <a:t>dokaze</a:t>
            </a:r>
            <a:r>
              <a:rPr lang="en-US" dirty="0"/>
              <a:t>, ki </a:t>
            </a:r>
            <a:r>
              <a:rPr lang="en-US" dirty="0" err="1"/>
              <a:t>jih</a:t>
            </a:r>
            <a:r>
              <a:rPr lang="en-US" dirty="0"/>
              <a:t> </a:t>
            </a:r>
            <a:r>
              <a:rPr lang="en-US" dirty="0" err="1"/>
              <a:t>potrjujejo</a:t>
            </a:r>
            <a:r>
              <a:rPr lang="en-US" dirty="0"/>
              <a:t>. </a:t>
            </a:r>
          </a:p>
          <a:p>
            <a:r>
              <a:rPr lang="en-US" dirty="0" err="1"/>
              <a:t>Ugotovili</a:t>
            </a:r>
            <a:r>
              <a:rPr lang="en-US" dirty="0"/>
              <a:t> so “</a:t>
            </a:r>
            <a:r>
              <a:rPr lang="en-US" b="1" dirty="0" err="1"/>
              <a:t>povratni</a:t>
            </a:r>
            <a:r>
              <a:rPr lang="en-US" b="1" dirty="0"/>
              <a:t> </a:t>
            </a:r>
            <a:r>
              <a:rPr lang="en-US" b="1" dirty="0" err="1"/>
              <a:t>učinek</a:t>
            </a:r>
            <a:r>
              <a:rPr lang="en-US" dirty="0"/>
              <a:t>” </a:t>
            </a:r>
            <a:r>
              <a:rPr lang="en-US" dirty="0" err="1"/>
              <a:t>oziroma</a:t>
            </a:r>
            <a:r>
              <a:rPr lang="en-US" dirty="0"/>
              <a:t> </a:t>
            </a:r>
            <a:r>
              <a:rPr lang="en-US" dirty="0" err="1"/>
              <a:t>potrditveno</a:t>
            </a:r>
            <a:r>
              <a:rPr lang="en-US" dirty="0"/>
              <a:t> </a:t>
            </a:r>
            <a:r>
              <a:rPr lang="en-US" dirty="0" err="1"/>
              <a:t>pristranskost</a:t>
            </a:r>
            <a:r>
              <a:rPr lang="en-US" dirty="0"/>
              <a:t>,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kateri</a:t>
            </a:r>
            <a:r>
              <a:rPr lang="en-US" dirty="0"/>
              <a:t> se </a:t>
            </a:r>
            <a:r>
              <a:rPr lang="en-US" dirty="0" err="1"/>
              <a:t>ljudje</a:t>
            </a:r>
            <a:r>
              <a:rPr lang="en-US" dirty="0"/>
              <a:t> </a:t>
            </a:r>
            <a:r>
              <a:rPr lang="en-US" b="1" dirty="0" err="1"/>
              <a:t>še</a:t>
            </a:r>
            <a:r>
              <a:rPr lang="en-US" b="1" dirty="0"/>
              <a:t> </a:t>
            </a:r>
            <a:r>
              <a:rPr lang="en-US" b="1" dirty="0" err="1"/>
              <a:t>močneje</a:t>
            </a:r>
            <a:r>
              <a:rPr lang="en-US" dirty="0"/>
              <a:t> </a:t>
            </a:r>
            <a:r>
              <a:rPr lang="en-US" dirty="0" err="1"/>
              <a:t>oklepajo</a:t>
            </a:r>
            <a:r>
              <a:rPr lang="en-US" dirty="0"/>
              <a:t> </a:t>
            </a:r>
            <a:r>
              <a:rPr lang="en-US" b="1" dirty="0" err="1"/>
              <a:t>obstoječega</a:t>
            </a:r>
            <a:r>
              <a:rPr lang="en-US" dirty="0"/>
              <a:t> </a:t>
            </a:r>
            <a:r>
              <a:rPr lang="en-US" dirty="0" err="1"/>
              <a:t>prepričanja</a:t>
            </a:r>
            <a:r>
              <a:rPr lang="en-US" dirty="0"/>
              <a:t>, ko </a:t>
            </a:r>
            <a:r>
              <a:rPr lang="en-US" dirty="0" err="1"/>
              <a:t>jim</a:t>
            </a:r>
            <a:r>
              <a:rPr lang="en-US" dirty="0"/>
              <a:t> </a:t>
            </a:r>
            <a:r>
              <a:rPr lang="en-US" dirty="0" err="1"/>
              <a:t>pokažemo</a:t>
            </a:r>
            <a:r>
              <a:rPr lang="en-US" dirty="0"/>
              <a:t> </a:t>
            </a:r>
            <a:r>
              <a:rPr lang="en-US" dirty="0" err="1"/>
              <a:t>dokaze</a:t>
            </a:r>
            <a:r>
              <a:rPr lang="en-US" dirty="0"/>
              <a:t>, ki mu </a:t>
            </a:r>
            <a:r>
              <a:rPr lang="en-US" dirty="0" err="1"/>
              <a:t>jasno</a:t>
            </a:r>
            <a:r>
              <a:rPr lang="en-US" dirty="0"/>
              <a:t> </a:t>
            </a:r>
            <a:r>
              <a:rPr lang="en-US" b="1" dirty="0" err="1"/>
              <a:t>nasprotujejo</a:t>
            </a:r>
            <a:r>
              <a:rPr lang="en-US" dirty="0"/>
              <a:t>.</a:t>
            </a:r>
          </a:p>
          <a:p>
            <a:r>
              <a:rPr lang="en-US" dirty="0" err="1"/>
              <a:t>Glavne</a:t>
            </a:r>
            <a:r>
              <a:rPr lang="en-US" dirty="0"/>
              <a:t> </a:t>
            </a:r>
            <a:r>
              <a:rPr lang="en-US" dirty="0" err="1"/>
              <a:t>ugotovitve</a:t>
            </a:r>
            <a:r>
              <a:rPr lang="en-US" dirty="0"/>
              <a:t>: </a:t>
            </a:r>
            <a:r>
              <a:rPr lang="en-US" dirty="0" err="1"/>
              <a:t>resnica</a:t>
            </a:r>
            <a:r>
              <a:rPr lang="en-US" dirty="0"/>
              <a:t>, </a:t>
            </a:r>
            <a:r>
              <a:rPr lang="en-US" dirty="0" err="1"/>
              <a:t>racionalnost</a:t>
            </a:r>
            <a:r>
              <a:rPr lang="en-US" dirty="0"/>
              <a:t>, </a:t>
            </a:r>
            <a:r>
              <a:rPr lang="en-US" dirty="0" err="1"/>
              <a:t>doslednost</a:t>
            </a:r>
            <a:r>
              <a:rPr lang="en-US" dirty="0"/>
              <a:t> in </a:t>
            </a:r>
            <a:r>
              <a:rPr lang="en-US" dirty="0" err="1"/>
              <a:t>všečnost</a:t>
            </a:r>
            <a:r>
              <a:rPr lang="en-US" dirty="0"/>
              <a:t> </a:t>
            </a:r>
            <a:r>
              <a:rPr lang="en-US" b="1" dirty="0" err="1"/>
              <a:t>niso</a:t>
            </a:r>
            <a:r>
              <a:rPr lang="en-US" dirty="0"/>
              <a:t> </a:t>
            </a:r>
            <a:r>
              <a:rPr lang="en-US" dirty="0" err="1"/>
              <a:t>potrebni</a:t>
            </a:r>
            <a:r>
              <a:rPr lang="en-US" dirty="0"/>
              <a:t>, da bi </a:t>
            </a:r>
            <a:r>
              <a:rPr lang="en-US" dirty="0" err="1"/>
              <a:t>ljudje</a:t>
            </a:r>
            <a:r>
              <a:rPr lang="en-US" dirty="0"/>
              <a:t> </a:t>
            </a:r>
            <a:r>
              <a:rPr lang="en-US" b="1" dirty="0" err="1"/>
              <a:t>sprejeli</a:t>
            </a:r>
            <a:r>
              <a:rPr lang="en-US" dirty="0"/>
              <a:t> </a:t>
            </a:r>
            <a:r>
              <a:rPr lang="en-US" dirty="0" err="1"/>
              <a:t>vaše</a:t>
            </a:r>
            <a:r>
              <a:rPr lang="en-US" dirty="0"/>
              <a:t> </a:t>
            </a:r>
            <a:r>
              <a:rPr lang="en-US" dirty="0" err="1"/>
              <a:t>stališče</a:t>
            </a:r>
            <a:r>
              <a:rPr lang="en-US" dirty="0"/>
              <a:t>.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116443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056" y="1131095"/>
            <a:ext cx="4072827" cy="4358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8944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53391"/>
            <a:ext cx="10515600" cy="50235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Stvari</a:t>
            </a:r>
            <a:r>
              <a:rPr lang="en-US" dirty="0"/>
              <a:t>, ki </a:t>
            </a:r>
            <a:r>
              <a:rPr lang="en-US" dirty="0" err="1"/>
              <a:t>delujejo</a:t>
            </a:r>
            <a:r>
              <a:rPr lang="en-US" dirty="0"/>
              <a:t>: </a:t>
            </a:r>
          </a:p>
          <a:p>
            <a:r>
              <a:rPr lang="en-US" b="1" dirty="0" err="1"/>
              <a:t>nenehno</a:t>
            </a:r>
            <a:r>
              <a:rPr lang="en-US" b="1" dirty="0"/>
              <a:t> </a:t>
            </a:r>
            <a:r>
              <a:rPr lang="en-US" b="1" dirty="0" err="1"/>
              <a:t>ponavljanje</a:t>
            </a:r>
            <a:r>
              <a:rPr lang="en-US" dirty="0"/>
              <a:t>, </a:t>
            </a:r>
          </a:p>
          <a:p>
            <a:r>
              <a:rPr lang="en-US" b="1" dirty="0" err="1"/>
              <a:t>odvračanje</a:t>
            </a:r>
            <a:r>
              <a:rPr lang="en-US" dirty="0"/>
              <a:t> </a:t>
            </a:r>
            <a:r>
              <a:rPr lang="en-US" dirty="0" err="1"/>
              <a:t>pozornosti</a:t>
            </a:r>
            <a:r>
              <a:rPr lang="en-US" dirty="0"/>
              <a:t> od </a:t>
            </a:r>
            <a:r>
              <a:rPr lang="en-US" dirty="0" err="1"/>
              <a:t>glavnega</a:t>
            </a:r>
            <a:r>
              <a:rPr lang="en-US" dirty="0"/>
              <a:t> </a:t>
            </a:r>
            <a:r>
              <a:rPr lang="en-US" dirty="0" err="1"/>
              <a:t>vprašanja</a:t>
            </a:r>
            <a:r>
              <a:rPr lang="en-US" dirty="0"/>
              <a:t>, </a:t>
            </a:r>
          </a:p>
          <a:p>
            <a:r>
              <a:rPr lang="en-US" b="1" dirty="0" err="1"/>
              <a:t>izogibanje</a:t>
            </a:r>
            <a:r>
              <a:rPr lang="en-US" b="1" dirty="0"/>
              <a:t> </a:t>
            </a:r>
            <a:r>
              <a:rPr lang="en-US" b="1" dirty="0" err="1"/>
              <a:t>protiargumentom</a:t>
            </a:r>
            <a:r>
              <a:rPr lang="en-US" dirty="0"/>
              <a:t>, </a:t>
            </a:r>
            <a:r>
              <a:rPr lang="en-US" dirty="0" err="1"/>
              <a:t>namesto</a:t>
            </a:r>
            <a:r>
              <a:rPr lang="en-US" dirty="0"/>
              <a:t> da bi </a:t>
            </a:r>
            <a:r>
              <a:rPr lang="en-US" dirty="0" err="1"/>
              <a:t>jih</a:t>
            </a:r>
            <a:r>
              <a:rPr lang="en-US" dirty="0"/>
              <a:t> </a:t>
            </a:r>
            <a:r>
              <a:rPr lang="en-US" dirty="0" err="1"/>
              <a:t>ovrgli</a:t>
            </a:r>
            <a:r>
              <a:rPr lang="en-US" dirty="0"/>
              <a:t>, </a:t>
            </a:r>
          </a:p>
          <a:p>
            <a:r>
              <a:rPr lang="en-US" dirty="0" err="1"/>
              <a:t>uporaba</a:t>
            </a:r>
            <a:r>
              <a:rPr lang="en-US" dirty="0"/>
              <a:t> “</a:t>
            </a:r>
            <a:r>
              <a:rPr lang="en-US" b="1" dirty="0" err="1"/>
              <a:t>perifernih</a:t>
            </a:r>
            <a:r>
              <a:rPr lang="en-US" b="1" dirty="0"/>
              <a:t> </a:t>
            </a:r>
            <a:r>
              <a:rPr lang="en-US" b="1" dirty="0" err="1"/>
              <a:t>namigov</a:t>
            </a:r>
            <a:r>
              <a:rPr lang="en-US" dirty="0"/>
              <a:t>“ za </a:t>
            </a:r>
            <a:r>
              <a:rPr lang="en-US" dirty="0" err="1"/>
              <a:t>vzpostavitev</a:t>
            </a:r>
            <a:r>
              <a:rPr lang="en-US" dirty="0"/>
              <a:t> </a:t>
            </a:r>
            <a:r>
              <a:rPr lang="en-US" dirty="0" err="1"/>
              <a:t>verodostojnosti</a:t>
            </a:r>
            <a:r>
              <a:rPr lang="en-US" dirty="0"/>
              <a:t>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avtoritete</a:t>
            </a:r>
            <a:r>
              <a:rPr lang="en-US" dirty="0"/>
              <a:t>, </a:t>
            </a:r>
          </a:p>
          <a:p>
            <a:r>
              <a:rPr lang="en-US" dirty="0"/>
              <a:t>in </a:t>
            </a:r>
            <a:r>
              <a:rPr lang="en-US" b="1" dirty="0" err="1"/>
              <a:t>vznemirjanje</a:t>
            </a:r>
            <a:r>
              <a:rPr lang="en-US" b="1" dirty="0"/>
              <a:t> </a:t>
            </a:r>
            <a:r>
              <a:rPr lang="en-US" b="1" dirty="0" err="1"/>
              <a:t>ljudi</a:t>
            </a:r>
            <a:r>
              <a:rPr lang="en-US" dirty="0"/>
              <a:t>, ki vas ne </a:t>
            </a:r>
            <a:r>
              <a:rPr lang="en-US" dirty="0" err="1"/>
              <a:t>marajo</a:t>
            </a:r>
            <a:r>
              <a:rPr lang="en-US" dirty="0"/>
              <a:t>, da bi </a:t>
            </a:r>
            <a:r>
              <a:rPr lang="en-US" dirty="0" err="1"/>
              <a:t>pritegnili</a:t>
            </a:r>
            <a:r>
              <a:rPr lang="en-US" dirty="0"/>
              <a:t> </a:t>
            </a:r>
            <a:r>
              <a:rPr lang="en-US" dirty="0" err="1"/>
              <a:t>pozornost</a:t>
            </a:r>
            <a:r>
              <a:rPr lang="en-US" dirty="0"/>
              <a:t> </a:t>
            </a:r>
            <a:r>
              <a:rPr lang="en-US" dirty="0" err="1"/>
              <a:t>ljudi</a:t>
            </a:r>
            <a:r>
              <a:rPr lang="en-US" dirty="0"/>
              <a:t>, ki bi vas </a:t>
            </a:r>
            <a:r>
              <a:rPr lang="en-US" dirty="0" err="1"/>
              <a:t>lahko</a:t>
            </a:r>
            <a:r>
              <a:rPr lang="en-US" dirty="0"/>
              <a:t> </a:t>
            </a:r>
            <a:r>
              <a:rPr lang="en-US" dirty="0" err="1"/>
              <a:t>marali</a:t>
            </a:r>
            <a:r>
              <a:rPr lang="en-US" dirty="0"/>
              <a:t>. </a:t>
            </a:r>
          </a:p>
          <a:p>
            <a:r>
              <a:rPr lang="en-US" dirty="0" err="1"/>
              <a:t>Še</a:t>
            </a:r>
            <a:r>
              <a:rPr lang="en-US" dirty="0"/>
              <a:t> </a:t>
            </a:r>
            <a:r>
              <a:rPr lang="en-US" dirty="0" err="1"/>
              <a:t>ena</a:t>
            </a:r>
            <a:r>
              <a:rPr lang="en-US" dirty="0"/>
              <a:t> </a:t>
            </a:r>
            <a:r>
              <a:rPr lang="en-US" dirty="0" err="1"/>
              <a:t>priljubljena</a:t>
            </a:r>
            <a:r>
              <a:rPr lang="en-US" dirty="0"/>
              <a:t> </a:t>
            </a:r>
            <a:r>
              <a:rPr lang="en-US" dirty="0" err="1"/>
              <a:t>tehnika</a:t>
            </a:r>
            <a:r>
              <a:rPr lang="en-US" dirty="0"/>
              <a:t>, ki jo je </a:t>
            </a:r>
            <a:r>
              <a:rPr lang="en-US" dirty="0" err="1"/>
              <a:t>izpopolnila</a:t>
            </a:r>
            <a:r>
              <a:rPr lang="en-US" dirty="0"/>
              <a:t> </a:t>
            </a:r>
            <a:r>
              <a:rPr lang="en-US" dirty="0" err="1"/>
              <a:t>tobačna</a:t>
            </a:r>
            <a:r>
              <a:rPr lang="en-US" dirty="0"/>
              <a:t> </a:t>
            </a:r>
            <a:r>
              <a:rPr lang="en-US" dirty="0" err="1"/>
              <a:t>industrija</a:t>
            </a:r>
            <a:r>
              <a:rPr lang="en-US" dirty="0"/>
              <a:t>: </a:t>
            </a:r>
            <a:r>
              <a:rPr lang="en-US" dirty="0" err="1"/>
              <a:t>strateško</a:t>
            </a:r>
            <a:r>
              <a:rPr lang="en-US" dirty="0"/>
              <a:t> </a:t>
            </a:r>
            <a:r>
              <a:rPr lang="en-US" b="1" dirty="0" err="1"/>
              <a:t>sejanje</a:t>
            </a:r>
            <a:r>
              <a:rPr lang="en-US" b="1" dirty="0"/>
              <a:t> </a:t>
            </a:r>
            <a:r>
              <a:rPr lang="en-US" b="1" dirty="0" err="1"/>
              <a:t>dvoma</a:t>
            </a:r>
            <a:r>
              <a:rPr lang="en-US" b="1" dirty="0"/>
              <a:t> </a:t>
            </a:r>
            <a:r>
              <a:rPr lang="en-US" dirty="0"/>
              <a:t>v </a:t>
            </a:r>
            <a:r>
              <a:rPr lang="en-US" dirty="0" err="1"/>
              <a:t>nekaj</a:t>
            </a:r>
            <a:r>
              <a:rPr lang="en-US" dirty="0"/>
              <a:t>, za </a:t>
            </a:r>
            <a:r>
              <a:rPr lang="en-US" dirty="0" err="1"/>
              <a:t>kar</a:t>
            </a:r>
            <a:r>
              <a:rPr lang="en-US" dirty="0"/>
              <a:t> </a:t>
            </a:r>
            <a:r>
              <a:rPr lang="en-US" dirty="0" err="1"/>
              <a:t>obstajajo</a:t>
            </a:r>
            <a:r>
              <a:rPr lang="en-US" dirty="0"/>
              <a:t> </a:t>
            </a:r>
            <a:r>
              <a:rPr lang="en-US" dirty="0" err="1"/>
              <a:t>prepričljivi</a:t>
            </a:r>
            <a:r>
              <a:rPr lang="en-US" dirty="0"/>
              <a:t> </a:t>
            </a:r>
            <a:r>
              <a:rPr lang="en-US" dirty="0" err="1"/>
              <a:t>dokazi</a:t>
            </a:r>
            <a:r>
              <a:rPr lang="en-US" dirty="0"/>
              <a:t>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553094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To se </a:t>
            </a:r>
            <a:r>
              <a:rPr lang="en-US" dirty="0" err="1"/>
              <a:t>dogaja</a:t>
            </a:r>
            <a:r>
              <a:rPr lang="en-US" dirty="0"/>
              <a:t> </a:t>
            </a:r>
            <a:r>
              <a:rPr lang="en-US" dirty="0" err="1"/>
              <a:t>predvsem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naslednje</a:t>
            </a:r>
            <a:r>
              <a:rPr lang="en-US" dirty="0"/>
              <a:t> </a:t>
            </a:r>
            <a:r>
              <a:rPr lang="en-US" dirty="0" err="1"/>
              <a:t>načine</a:t>
            </a:r>
            <a:r>
              <a:rPr lang="en-US" dirty="0"/>
              <a:t>:</a:t>
            </a:r>
          </a:p>
          <a:p>
            <a:r>
              <a:rPr lang="sl-SI" b="1" u="sng" dirty="0"/>
              <a:t>Prostori odmevov</a:t>
            </a:r>
            <a:r>
              <a:rPr lang="en-US" dirty="0"/>
              <a:t>. </a:t>
            </a:r>
            <a:r>
              <a:rPr lang="en-US" dirty="0" err="1"/>
              <a:t>Družbeni</a:t>
            </a:r>
            <a:r>
              <a:rPr lang="en-US" dirty="0"/>
              <a:t> </a:t>
            </a:r>
            <a:r>
              <a:rPr lang="en-US" dirty="0" err="1"/>
              <a:t>mediji</a:t>
            </a:r>
            <a:r>
              <a:rPr lang="en-US" dirty="0"/>
              <a:t> in </a:t>
            </a:r>
            <a:r>
              <a:rPr lang="en-US" dirty="0" err="1"/>
              <a:t>velika</a:t>
            </a:r>
            <a:r>
              <a:rPr lang="en-US" dirty="0"/>
              <a:t> </a:t>
            </a:r>
            <a:r>
              <a:rPr lang="en-US" dirty="0" err="1"/>
              <a:t>izbira</a:t>
            </a:r>
            <a:r>
              <a:rPr lang="en-US" dirty="0"/>
              <a:t> </a:t>
            </a:r>
            <a:r>
              <a:rPr lang="en-US" dirty="0" err="1"/>
              <a:t>virov</a:t>
            </a:r>
            <a:r>
              <a:rPr lang="en-US" dirty="0"/>
              <a:t> </a:t>
            </a:r>
            <a:r>
              <a:rPr lang="en-US" dirty="0" err="1"/>
              <a:t>novic</a:t>
            </a:r>
            <a:r>
              <a:rPr lang="en-US" dirty="0"/>
              <a:t> so </a:t>
            </a:r>
            <a:r>
              <a:rPr lang="en-US" dirty="0" err="1"/>
              <a:t>še</a:t>
            </a:r>
            <a:r>
              <a:rPr lang="en-US" dirty="0"/>
              <a:t> </a:t>
            </a:r>
            <a:r>
              <a:rPr lang="en-US" dirty="0" err="1"/>
              <a:t>povečali</a:t>
            </a:r>
            <a:r>
              <a:rPr lang="en-US" dirty="0"/>
              <a:t> </a:t>
            </a:r>
            <a:r>
              <a:rPr lang="en-US" dirty="0" err="1"/>
              <a:t>našo</a:t>
            </a:r>
            <a:r>
              <a:rPr lang="en-US" dirty="0"/>
              <a:t> </a:t>
            </a:r>
            <a:r>
              <a:rPr lang="en-US" dirty="0" err="1"/>
              <a:t>nagnjenost</a:t>
            </a:r>
            <a:r>
              <a:rPr lang="en-US" dirty="0"/>
              <a:t> k </a:t>
            </a:r>
            <a:r>
              <a:rPr lang="en-US" dirty="0" err="1"/>
              <a:t>združevanju</a:t>
            </a:r>
            <a:r>
              <a:rPr lang="en-US" dirty="0"/>
              <a:t> v </a:t>
            </a:r>
            <a:r>
              <a:rPr lang="en-US" b="1" dirty="0" err="1"/>
              <a:t>podobno</a:t>
            </a:r>
            <a:r>
              <a:rPr lang="en-US" b="1" dirty="0"/>
              <a:t> </a:t>
            </a:r>
            <a:r>
              <a:rPr lang="en-US" b="1" dirty="0" err="1"/>
              <a:t>misleče</a:t>
            </a:r>
            <a:r>
              <a:rPr lang="en-US" b="1" dirty="0"/>
              <a:t> </a:t>
            </a:r>
            <a:r>
              <a:rPr lang="en-US" dirty="0" err="1"/>
              <a:t>skupine</a:t>
            </a:r>
            <a:r>
              <a:rPr lang="en-US" dirty="0"/>
              <a:t>.</a:t>
            </a:r>
          </a:p>
          <a:p>
            <a:r>
              <a:rPr lang="en-US" dirty="0" err="1"/>
              <a:t>Vidimo</a:t>
            </a:r>
            <a:r>
              <a:rPr lang="en-US" dirty="0"/>
              <a:t> </a:t>
            </a:r>
            <a:r>
              <a:rPr lang="en-US" b="1" dirty="0" err="1"/>
              <a:t>veliko</a:t>
            </a:r>
            <a:r>
              <a:rPr lang="en-US" b="1" dirty="0"/>
              <a:t> </a:t>
            </a:r>
            <a:r>
              <a:rPr lang="en-US" b="1" dirty="0" err="1"/>
              <a:t>več</a:t>
            </a:r>
            <a:r>
              <a:rPr lang="en-US" b="1" dirty="0"/>
              <a:t> </a:t>
            </a:r>
            <a:r>
              <a:rPr lang="en-US" dirty="0" err="1"/>
              <a:t>sporočil</a:t>
            </a:r>
            <a:r>
              <a:rPr lang="en-US" dirty="0"/>
              <a:t>, ki </a:t>
            </a:r>
            <a:r>
              <a:rPr lang="en-US" b="1" dirty="0" err="1"/>
              <a:t>utrjujejo</a:t>
            </a:r>
            <a:r>
              <a:rPr lang="en-US" dirty="0"/>
              <a:t> </a:t>
            </a:r>
            <a:r>
              <a:rPr lang="en-US" dirty="0" err="1"/>
              <a:t>naša</a:t>
            </a:r>
            <a:r>
              <a:rPr lang="en-US" dirty="0"/>
              <a:t> </a:t>
            </a:r>
            <a:r>
              <a:rPr lang="en-US" dirty="0" err="1"/>
              <a:t>prepričanja</a:t>
            </a:r>
            <a:r>
              <a:rPr lang="en-US" dirty="0"/>
              <a:t>, </a:t>
            </a:r>
            <a:r>
              <a:rPr lang="en-US" dirty="0" err="1"/>
              <a:t>kot</a:t>
            </a:r>
            <a:r>
              <a:rPr lang="en-US" dirty="0"/>
              <a:t> pa </a:t>
            </a:r>
            <a:r>
              <a:rPr lang="en-US" dirty="0" err="1"/>
              <a:t>jih</a:t>
            </a:r>
            <a:r>
              <a:rPr lang="en-US" dirty="0"/>
              <a:t> </a:t>
            </a:r>
            <a:r>
              <a:rPr lang="en-US" b="1" dirty="0" err="1"/>
              <a:t>izpodbijajo</a:t>
            </a:r>
            <a:r>
              <a:rPr lang="en-US" dirty="0"/>
              <a:t>. </a:t>
            </a:r>
          </a:p>
          <a:p>
            <a:r>
              <a:rPr lang="en-US" dirty="0"/>
              <a:t>To je </a:t>
            </a:r>
            <a:r>
              <a:rPr lang="en-US" dirty="0" err="1"/>
              <a:t>zato</a:t>
            </a:r>
            <a:r>
              <a:rPr lang="en-US" dirty="0"/>
              <a:t>, </a:t>
            </a:r>
            <a:r>
              <a:rPr lang="en-US" dirty="0" err="1"/>
              <a:t>ker</a:t>
            </a:r>
            <a:r>
              <a:rPr lang="en-US" dirty="0"/>
              <a:t> </a:t>
            </a:r>
            <a:r>
              <a:rPr lang="en-US" dirty="0" err="1"/>
              <a:t>imajo</a:t>
            </a:r>
            <a:r>
              <a:rPr lang="en-US" dirty="0"/>
              <a:t> </a:t>
            </a:r>
            <a:r>
              <a:rPr lang="en-US" b="1" dirty="0" err="1"/>
              <a:t>platforme</a:t>
            </a:r>
            <a:r>
              <a:rPr lang="en-US" dirty="0"/>
              <a:t>, </a:t>
            </a:r>
            <a:r>
              <a:rPr lang="en-US" dirty="0" err="1"/>
              <a:t>prek</a:t>
            </a:r>
            <a:r>
              <a:rPr lang="en-US" dirty="0"/>
              <a:t> </a:t>
            </a:r>
            <a:r>
              <a:rPr lang="en-US" dirty="0" err="1"/>
              <a:t>katerih</a:t>
            </a:r>
            <a:r>
              <a:rPr lang="en-US" dirty="0"/>
              <a:t> </a:t>
            </a:r>
            <a:r>
              <a:rPr lang="en-US" dirty="0" err="1"/>
              <a:t>najdemo</a:t>
            </a:r>
            <a:r>
              <a:rPr lang="en-US" dirty="0"/>
              <a:t> </a:t>
            </a:r>
            <a:r>
              <a:rPr lang="en-US" dirty="0" err="1"/>
              <a:t>večino</a:t>
            </a:r>
            <a:r>
              <a:rPr lang="en-US" dirty="0"/>
              <a:t> </a:t>
            </a:r>
            <a:r>
              <a:rPr lang="en-US" dirty="0" err="1"/>
              <a:t>tega</a:t>
            </a:r>
            <a:r>
              <a:rPr lang="en-US" dirty="0"/>
              <a:t>, </a:t>
            </a:r>
            <a:r>
              <a:rPr lang="en-US" dirty="0" err="1"/>
              <a:t>kar</a:t>
            </a:r>
            <a:r>
              <a:rPr lang="en-US" dirty="0"/>
              <a:t> </a:t>
            </a:r>
            <a:r>
              <a:rPr lang="en-US" dirty="0" err="1"/>
              <a:t>vidimo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spletu</a:t>
            </a:r>
            <a:r>
              <a:rPr lang="en-US" dirty="0"/>
              <a:t> - </a:t>
            </a:r>
            <a:r>
              <a:rPr lang="en-US" dirty="0" err="1"/>
              <a:t>družbena</a:t>
            </a:r>
            <a:r>
              <a:rPr lang="en-US" dirty="0"/>
              <a:t> </a:t>
            </a:r>
            <a:r>
              <a:rPr lang="en-US" dirty="0" err="1"/>
              <a:t>omrežja</a:t>
            </a:r>
            <a:r>
              <a:rPr lang="en-US" dirty="0"/>
              <a:t>, </a:t>
            </a:r>
            <a:r>
              <a:rPr lang="en-US" dirty="0" err="1"/>
              <a:t>kot</a:t>
            </a:r>
            <a:r>
              <a:rPr lang="en-US" dirty="0"/>
              <a:t> so Facebook, Twitter in Weibo, </a:t>
            </a:r>
            <a:r>
              <a:rPr lang="en-US" dirty="0" err="1"/>
              <a:t>ter</a:t>
            </a:r>
            <a:r>
              <a:rPr lang="en-US" dirty="0"/>
              <a:t> </a:t>
            </a:r>
            <a:r>
              <a:rPr lang="en-US" dirty="0" err="1"/>
              <a:t>iskalniki</a:t>
            </a:r>
            <a:r>
              <a:rPr lang="en-US" dirty="0"/>
              <a:t>, </a:t>
            </a:r>
            <a:r>
              <a:rPr lang="en-US" dirty="0" err="1"/>
              <a:t>kot</a:t>
            </a:r>
            <a:r>
              <a:rPr lang="en-US" dirty="0"/>
              <a:t> so Google, Yandex in Baidu - </a:t>
            </a:r>
            <a:r>
              <a:rPr lang="en-US" b="1" dirty="0" err="1"/>
              <a:t>poslovne</a:t>
            </a:r>
            <a:r>
              <a:rPr lang="en-US" dirty="0"/>
              <a:t> </a:t>
            </a:r>
            <a:r>
              <a:rPr lang="en-US" b="1" dirty="0" err="1"/>
              <a:t>modele</a:t>
            </a:r>
            <a:r>
              <a:rPr lang="en-US" dirty="0"/>
              <a:t>, ki od </a:t>
            </a:r>
            <a:r>
              <a:rPr lang="en-US" dirty="0" err="1"/>
              <a:t>njih</a:t>
            </a:r>
            <a:r>
              <a:rPr lang="en-US" dirty="0"/>
              <a:t> </a:t>
            </a:r>
            <a:r>
              <a:rPr lang="en-US" dirty="0" err="1"/>
              <a:t>zahtevajo</a:t>
            </a:r>
            <a:r>
              <a:rPr lang="en-US" dirty="0"/>
              <a:t>, da </a:t>
            </a:r>
            <a:r>
              <a:rPr lang="en-US" b="1" dirty="0" err="1"/>
              <a:t>povečujejo</a:t>
            </a:r>
            <a:r>
              <a:rPr lang="en-US" dirty="0"/>
              <a:t> </a:t>
            </a:r>
            <a:r>
              <a:rPr lang="en-US" b="1" dirty="0" err="1"/>
              <a:t>čas</a:t>
            </a:r>
            <a:r>
              <a:rPr lang="en-US" dirty="0"/>
              <a:t>, ki ga </a:t>
            </a:r>
            <a:r>
              <a:rPr lang="en-US" dirty="0" err="1"/>
              <a:t>preživimo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njih</a:t>
            </a:r>
            <a:r>
              <a:rPr lang="en-US" dirty="0"/>
              <a:t>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085295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4956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b="1" u="sng" dirty="0" err="1"/>
              <a:t>Alternativni</a:t>
            </a:r>
            <a:r>
              <a:rPr lang="en-US" b="1" u="sng" dirty="0"/>
              <a:t> </a:t>
            </a:r>
            <a:r>
              <a:rPr lang="en-US" b="1" u="sng" dirty="0" err="1"/>
              <a:t>viri</a:t>
            </a:r>
            <a:r>
              <a:rPr lang="en-US" b="1" u="sng" dirty="0"/>
              <a:t> </a:t>
            </a:r>
            <a:r>
              <a:rPr lang="en-US" b="1" u="sng" dirty="0" err="1"/>
              <a:t>novic</a:t>
            </a:r>
            <a:r>
              <a:rPr lang="en-US" dirty="0"/>
              <a:t>. Ne glede </a:t>
            </a:r>
            <a:r>
              <a:rPr lang="en-US" dirty="0" err="1"/>
              <a:t>na</a:t>
            </a:r>
            <a:r>
              <a:rPr lang="en-US" dirty="0"/>
              <a:t> to,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govorimo</a:t>
            </a:r>
            <a:r>
              <a:rPr lang="en-US" dirty="0"/>
              <a:t> o Breitbart za alt-right </a:t>
            </a:r>
            <a:r>
              <a:rPr lang="en-US" dirty="0" err="1"/>
              <a:t>skupnost</a:t>
            </a:r>
            <a:r>
              <a:rPr lang="en-US" dirty="0"/>
              <a:t> </a:t>
            </a:r>
            <a:r>
              <a:rPr lang="en-US" dirty="0" err="1"/>
              <a:t>ali</a:t>
            </a:r>
            <a:r>
              <a:rPr lang="en-US" dirty="0"/>
              <a:t> RT za </a:t>
            </a:r>
            <a:r>
              <a:rPr lang="en-US" dirty="0" err="1"/>
              <a:t>Kremelj</a:t>
            </a:r>
            <a:r>
              <a:rPr lang="en-US" dirty="0"/>
              <a:t>, je </a:t>
            </a:r>
            <a:r>
              <a:rPr lang="en-US" dirty="0" err="1"/>
              <a:t>zdaj</a:t>
            </a:r>
            <a:r>
              <a:rPr lang="en-US" dirty="0"/>
              <a:t> </a:t>
            </a:r>
            <a:r>
              <a:rPr lang="en-US" dirty="0" err="1"/>
              <a:t>mogoče</a:t>
            </a:r>
            <a:r>
              <a:rPr lang="en-US" dirty="0"/>
              <a:t> </a:t>
            </a:r>
            <a:r>
              <a:rPr lang="en-US" dirty="0" err="1"/>
              <a:t>ustvariti</a:t>
            </a:r>
            <a:r>
              <a:rPr lang="en-US" dirty="0"/>
              <a:t> </a:t>
            </a:r>
            <a:r>
              <a:rPr lang="en-US" b="1" dirty="0" err="1"/>
              <a:t>ogromne</a:t>
            </a:r>
            <a:r>
              <a:rPr lang="en-US" dirty="0"/>
              <a:t>, dobro </a:t>
            </a:r>
            <a:r>
              <a:rPr lang="en-US" dirty="0" err="1"/>
              <a:t>financirane</a:t>
            </a:r>
            <a:r>
              <a:rPr lang="en-US" dirty="0"/>
              <a:t> </a:t>
            </a:r>
            <a:r>
              <a:rPr lang="en-US" dirty="0" err="1"/>
              <a:t>operacije</a:t>
            </a:r>
            <a:r>
              <a:rPr lang="en-US" dirty="0"/>
              <a:t>, ki </a:t>
            </a:r>
            <a:r>
              <a:rPr lang="en-US" dirty="0" err="1"/>
              <a:t>objavljajo</a:t>
            </a:r>
            <a:r>
              <a:rPr lang="en-US" dirty="0"/>
              <a:t> novice z </a:t>
            </a:r>
            <a:r>
              <a:rPr lang="en-US" dirty="0" err="1"/>
              <a:t>močno</a:t>
            </a:r>
            <a:r>
              <a:rPr lang="en-US" dirty="0"/>
              <a:t> </a:t>
            </a:r>
            <a:r>
              <a:rPr lang="en-US" dirty="0" err="1"/>
              <a:t>agendo</a:t>
            </a:r>
            <a:r>
              <a:rPr lang="en-US" dirty="0"/>
              <a:t> in </a:t>
            </a:r>
            <a:r>
              <a:rPr lang="en-US" dirty="0" err="1"/>
              <a:t>lahko</a:t>
            </a:r>
            <a:r>
              <a:rPr lang="en-US" dirty="0"/>
              <a:t> </a:t>
            </a:r>
            <a:r>
              <a:rPr lang="en-US" dirty="0" err="1"/>
              <a:t>dosežejo</a:t>
            </a:r>
            <a:r>
              <a:rPr lang="en-US" dirty="0"/>
              <a:t> </a:t>
            </a:r>
            <a:r>
              <a:rPr lang="en-US" dirty="0" err="1"/>
              <a:t>ljudi</a:t>
            </a:r>
            <a:r>
              <a:rPr lang="en-US" dirty="0"/>
              <a:t> po </a:t>
            </a:r>
            <a:r>
              <a:rPr lang="en-US" dirty="0" err="1"/>
              <a:t>vsem</a:t>
            </a:r>
            <a:r>
              <a:rPr lang="en-US" dirty="0"/>
              <a:t> </a:t>
            </a:r>
            <a:r>
              <a:rPr lang="en-US" dirty="0" err="1"/>
              <a:t>svetu</a:t>
            </a:r>
            <a:r>
              <a:rPr lang="en-US" dirty="0"/>
              <a:t>.</a:t>
            </a:r>
          </a:p>
          <a:p>
            <a:r>
              <a:rPr lang="en-US" dirty="0" err="1"/>
              <a:t>Pravzaprav</a:t>
            </a:r>
            <a:r>
              <a:rPr lang="en-US" dirty="0"/>
              <a:t> </a:t>
            </a:r>
            <a:r>
              <a:rPr lang="en-US" dirty="0" err="1"/>
              <a:t>lahko</a:t>
            </a:r>
            <a:r>
              <a:rPr lang="en-US" dirty="0"/>
              <a:t> </a:t>
            </a:r>
            <a:r>
              <a:rPr lang="en-US" dirty="0" err="1"/>
              <a:t>samo</a:t>
            </a:r>
            <a:r>
              <a:rPr lang="en-US" dirty="0"/>
              <a:t> </a:t>
            </a:r>
            <a:r>
              <a:rPr lang="en-US" b="1" dirty="0" err="1"/>
              <a:t>ena</a:t>
            </a:r>
            <a:r>
              <a:rPr lang="en-US" dirty="0"/>
              <a:t> </a:t>
            </a:r>
            <a:r>
              <a:rPr lang="en-US" dirty="0" err="1"/>
              <a:t>oseba</a:t>
            </a:r>
            <a:r>
              <a:rPr lang="en-US" dirty="0"/>
              <a:t> </a:t>
            </a:r>
            <a:r>
              <a:rPr lang="en-US" dirty="0" err="1"/>
              <a:t>postane</a:t>
            </a:r>
            <a:r>
              <a:rPr lang="en-US" dirty="0"/>
              <a:t> </a:t>
            </a:r>
            <a:r>
              <a:rPr lang="en-US" dirty="0" err="1"/>
              <a:t>alternativni</a:t>
            </a:r>
            <a:r>
              <a:rPr lang="en-US" dirty="0"/>
              <a:t> </a:t>
            </a:r>
            <a:r>
              <a:rPr lang="en-US" dirty="0" err="1"/>
              <a:t>vir</a:t>
            </a:r>
            <a:r>
              <a:rPr lang="en-US" dirty="0"/>
              <a:t> </a:t>
            </a:r>
            <a:r>
              <a:rPr lang="en-US" dirty="0" err="1"/>
              <a:t>novic</a:t>
            </a:r>
            <a:r>
              <a:rPr lang="en-US" dirty="0"/>
              <a:t> – </a:t>
            </a:r>
            <a:r>
              <a:rPr lang="en-US" dirty="0" err="1"/>
              <a:t>poglejte</a:t>
            </a:r>
            <a:r>
              <a:rPr lang="en-US" dirty="0"/>
              <a:t> </a:t>
            </a:r>
            <a:r>
              <a:rPr lang="en-US" dirty="0" err="1"/>
              <a:t>Trumpov</a:t>
            </a:r>
            <a:r>
              <a:rPr lang="en-US" dirty="0"/>
              <a:t> </a:t>
            </a:r>
            <a:r>
              <a:rPr lang="en-US" dirty="0" err="1"/>
              <a:t>račun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Twitterju</a:t>
            </a:r>
            <a:r>
              <a:rPr lang="en-US" dirty="0"/>
              <a:t>. To </a:t>
            </a:r>
            <a:r>
              <a:rPr lang="en-US" b="1" dirty="0" err="1"/>
              <a:t>širjenje</a:t>
            </a:r>
            <a:r>
              <a:rPr lang="en-US" b="1" dirty="0"/>
              <a:t> </a:t>
            </a:r>
            <a:r>
              <a:rPr lang="en-US" b="1" dirty="0" err="1"/>
              <a:t>kanalov</a:t>
            </a:r>
            <a:r>
              <a:rPr lang="en-US" b="1" dirty="0"/>
              <a:t> </a:t>
            </a:r>
            <a:r>
              <a:rPr lang="en-US" dirty="0" err="1"/>
              <a:t>nima</a:t>
            </a:r>
            <a:r>
              <a:rPr lang="en-US" dirty="0"/>
              <a:t> le </a:t>
            </a:r>
            <a:r>
              <a:rPr lang="en-US" dirty="0" err="1"/>
              <a:t>učinka</a:t>
            </a:r>
            <a:r>
              <a:rPr lang="en-US" dirty="0"/>
              <a:t> </a:t>
            </a:r>
            <a:r>
              <a:rPr lang="en-US" b="1" dirty="0" err="1"/>
              <a:t>preobremenitve</a:t>
            </a:r>
            <a:r>
              <a:rPr lang="en-US" dirty="0"/>
              <a:t> </a:t>
            </a:r>
            <a:r>
              <a:rPr lang="en-US" dirty="0" err="1"/>
              <a:t>ljudi</a:t>
            </a:r>
            <a:r>
              <a:rPr lang="en-US" dirty="0"/>
              <a:t> s </a:t>
            </a:r>
            <a:r>
              <a:rPr lang="en-US" dirty="0" err="1"/>
              <a:t>konkurenčnimi</a:t>
            </a:r>
            <a:r>
              <a:rPr lang="en-US" dirty="0"/>
              <a:t> </a:t>
            </a:r>
            <a:r>
              <a:rPr lang="en-US" dirty="0" err="1"/>
              <a:t>različicami</a:t>
            </a:r>
            <a:r>
              <a:rPr lang="en-US" dirty="0"/>
              <a:t> </a:t>
            </a:r>
            <a:r>
              <a:rPr lang="en-US" dirty="0" err="1"/>
              <a:t>resnice</a:t>
            </a:r>
            <a:r>
              <a:rPr lang="en-US" dirty="0"/>
              <a:t>.</a:t>
            </a:r>
          </a:p>
          <a:p>
            <a:r>
              <a:rPr lang="en-US" dirty="0" err="1"/>
              <a:t>Prav</a:t>
            </a:r>
            <a:r>
              <a:rPr lang="en-US" dirty="0"/>
              <a:t> </a:t>
            </a:r>
            <a:r>
              <a:rPr lang="en-US" dirty="0" err="1"/>
              <a:t>tako</a:t>
            </a:r>
            <a:r>
              <a:rPr lang="en-US" dirty="0"/>
              <a:t> </a:t>
            </a:r>
            <a:r>
              <a:rPr lang="en-US" dirty="0" err="1"/>
              <a:t>lahko</a:t>
            </a:r>
            <a:r>
              <a:rPr lang="en-US" dirty="0"/>
              <a:t> </a:t>
            </a:r>
            <a:r>
              <a:rPr lang="en-US" dirty="0" err="1"/>
              <a:t>spremenijo</a:t>
            </a:r>
            <a:r>
              <a:rPr lang="en-US" dirty="0"/>
              <a:t> </a:t>
            </a:r>
            <a:r>
              <a:rPr lang="en-US" dirty="0" err="1"/>
              <a:t>cikel</a:t>
            </a:r>
            <a:r>
              <a:rPr lang="en-US" dirty="0"/>
              <a:t> </a:t>
            </a:r>
            <a:r>
              <a:rPr lang="en-US" dirty="0" err="1"/>
              <a:t>novic</a:t>
            </a:r>
            <a:r>
              <a:rPr lang="en-US" dirty="0"/>
              <a:t>, </a:t>
            </a:r>
            <a:r>
              <a:rPr lang="en-US" b="1" dirty="0" err="1"/>
              <a:t>določijo</a:t>
            </a:r>
            <a:r>
              <a:rPr lang="en-US" dirty="0"/>
              <a:t>, </a:t>
            </a:r>
            <a:r>
              <a:rPr lang="en-US" dirty="0" err="1"/>
              <a:t>kaj</a:t>
            </a:r>
            <a:r>
              <a:rPr lang="en-US" dirty="0"/>
              <a:t> </a:t>
            </a:r>
            <a:r>
              <a:rPr lang="en-US" dirty="0" err="1"/>
              <a:t>pritegne</a:t>
            </a:r>
            <a:r>
              <a:rPr lang="en-US" dirty="0"/>
              <a:t> </a:t>
            </a:r>
            <a:r>
              <a:rPr lang="en-US" dirty="0" err="1"/>
              <a:t>pozornost</a:t>
            </a:r>
            <a:r>
              <a:rPr lang="en-US" dirty="0"/>
              <a:t> in </a:t>
            </a:r>
            <a:r>
              <a:rPr lang="en-US" dirty="0" err="1"/>
              <a:t>kaj</a:t>
            </a:r>
            <a:r>
              <a:rPr lang="en-US" dirty="0"/>
              <a:t> ne, s </a:t>
            </a:r>
            <a:r>
              <a:rPr lang="en-US" dirty="0" err="1"/>
              <a:t>čimer</a:t>
            </a:r>
            <a:r>
              <a:rPr lang="en-US" dirty="0"/>
              <a:t> </a:t>
            </a:r>
            <a:r>
              <a:rPr lang="en-US" b="1" dirty="0" err="1"/>
              <a:t>prisilijo</a:t>
            </a:r>
            <a:r>
              <a:rPr lang="en-US" dirty="0"/>
              <a:t> </a:t>
            </a:r>
            <a:r>
              <a:rPr lang="en-US" dirty="0" err="1"/>
              <a:t>druge</a:t>
            </a:r>
            <a:r>
              <a:rPr lang="en-US" dirty="0"/>
              <a:t> </a:t>
            </a:r>
            <a:r>
              <a:rPr lang="en-US" dirty="0" err="1"/>
              <a:t>medije</a:t>
            </a:r>
            <a:r>
              <a:rPr lang="en-US" dirty="0"/>
              <a:t>, da </a:t>
            </a:r>
            <a:r>
              <a:rPr lang="en-US" dirty="0" err="1"/>
              <a:t>lovijo</a:t>
            </a:r>
            <a:r>
              <a:rPr lang="en-US" dirty="0"/>
              <a:t> </a:t>
            </a:r>
            <a:r>
              <a:rPr lang="en-US" dirty="0" err="1"/>
              <a:t>zgodbe</a:t>
            </a:r>
            <a:r>
              <a:rPr lang="en-US" dirty="0"/>
              <a:t>, ki bi </a:t>
            </a:r>
            <a:r>
              <a:rPr lang="en-US" dirty="0" err="1"/>
              <a:t>jih</a:t>
            </a:r>
            <a:r>
              <a:rPr lang="en-US" dirty="0"/>
              <a:t> </a:t>
            </a:r>
            <a:r>
              <a:rPr lang="en-US" dirty="0" err="1"/>
              <a:t>sicer</a:t>
            </a:r>
            <a:r>
              <a:rPr lang="en-US" dirty="0"/>
              <a:t> </a:t>
            </a:r>
            <a:r>
              <a:rPr lang="en-US" dirty="0" err="1"/>
              <a:t>lahko</a:t>
            </a:r>
            <a:r>
              <a:rPr lang="en-US" dirty="0"/>
              <a:t> </a:t>
            </a:r>
            <a:r>
              <a:rPr lang="en-US" b="1" dirty="0" err="1"/>
              <a:t>prezrli</a:t>
            </a:r>
            <a:r>
              <a:rPr lang="en-US" dirty="0"/>
              <a:t>, in </a:t>
            </a:r>
            <a:r>
              <a:rPr lang="en-US" dirty="0" err="1"/>
              <a:t>zanemarijo</a:t>
            </a:r>
            <a:r>
              <a:rPr lang="en-US" dirty="0"/>
              <a:t> </a:t>
            </a:r>
            <a:r>
              <a:rPr lang="en-US" dirty="0" err="1"/>
              <a:t>tiste</a:t>
            </a:r>
            <a:r>
              <a:rPr lang="en-US" dirty="0"/>
              <a:t>, ki </a:t>
            </a:r>
            <a:r>
              <a:rPr lang="en-US" b="1" dirty="0"/>
              <a:t>bi </a:t>
            </a:r>
            <a:r>
              <a:rPr lang="en-US" b="1" dirty="0" err="1"/>
              <a:t>jim</a:t>
            </a:r>
            <a:r>
              <a:rPr lang="en-US" b="1" dirty="0"/>
              <a:t> </a:t>
            </a:r>
            <a:r>
              <a:rPr lang="en-US" b="1" dirty="0" err="1"/>
              <a:t>morali</a:t>
            </a:r>
            <a:r>
              <a:rPr lang="en-US" b="1" dirty="0"/>
              <a:t> </a:t>
            </a:r>
            <a:r>
              <a:rPr lang="en-US" dirty="0" err="1"/>
              <a:t>namenjati</a:t>
            </a:r>
            <a:r>
              <a:rPr lang="en-US" dirty="0"/>
              <a:t> </a:t>
            </a:r>
            <a:r>
              <a:rPr lang="en-US" dirty="0" err="1"/>
              <a:t>pozornost</a:t>
            </a:r>
            <a:r>
              <a:rPr lang="en-US" dirty="0"/>
              <a:t>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258843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50" y="628650"/>
            <a:ext cx="7886700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673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>
            <a:extLst>
              <a:ext uri="{FF2B5EF4-FFF2-40B4-BE49-F238E27FC236}">
                <a16:creationId xmlns:a16="http://schemas.microsoft.com/office/drawing/2014/main" id="{C19599E5-45A0-338A-43A1-CA727372F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799" y="347472"/>
            <a:ext cx="9462531" cy="5363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F6143BB6-B4A6-4A58-8C4F-D0CAE6AC1D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8577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endParaRPr lang="sl-SI" altLang="sl-SI" sz="3200" kern="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892" y="233813"/>
            <a:ext cx="5414963" cy="56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2834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Proizvajalci dezinformacij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Lažne</a:t>
            </a:r>
            <a:r>
              <a:rPr lang="en-US" b="1" dirty="0"/>
              <a:t> novice</a:t>
            </a:r>
            <a:r>
              <a:rPr lang="en-US" dirty="0"/>
              <a:t>. </a:t>
            </a:r>
            <a:r>
              <a:rPr lang="en-US" dirty="0" err="1"/>
              <a:t>Celo</a:t>
            </a:r>
            <a:r>
              <a:rPr lang="en-US" dirty="0"/>
              <a:t> </a:t>
            </a:r>
            <a:r>
              <a:rPr lang="en-US" dirty="0" err="1"/>
              <a:t>najbolj</a:t>
            </a:r>
            <a:r>
              <a:rPr lang="en-US" dirty="0"/>
              <a:t> </a:t>
            </a:r>
            <a:r>
              <a:rPr lang="en-US" dirty="0" err="1"/>
              <a:t>tendenciozni</a:t>
            </a:r>
            <a:r>
              <a:rPr lang="en-US" dirty="0"/>
              <a:t> </a:t>
            </a:r>
            <a:r>
              <a:rPr lang="en-US" dirty="0" err="1"/>
              <a:t>viri</a:t>
            </a:r>
            <a:r>
              <a:rPr lang="en-US" dirty="0"/>
              <a:t> </a:t>
            </a:r>
            <a:r>
              <a:rPr lang="en-US" dirty="0" err="1"/>
              <a:t>novic</a:t>
            </a:r>
            <a:r>
              <a:rPr lang="en-US" dirty="0"/>
              <a:t> se </a:t>
            </a:r>
            <a:r>
              <a:rPr lang="en-US" dirty="0" err="1"/>
              <a:t>izogibajo</a:t>
            </a:r>
            <a:r>
              <a:rPr lang="en-US" dirty="0"/>
              <a:t> </a:t>
            </a:r>
            <a:r>
              <a:rPr lang="en-US" dirty="0" err="1"/>
              <a:t>odkritim</a:t>
            </a:r>
            <a:r>
              <a:rPr lang="en-US" dirty="0"/>
              <a:t> </a:t>
            </a:r>
            <a:r>
              <a:rPr lang="en-US" dirty="0" err="1"/>
              <a:t>neresnicam</a:t>
            </a:r>
            <a:r>
              <a:rPr lang="en-US" dirty="0"/>
              <a:t>, </a:t>
            </a:r>
            <a:r>
              <a:rPr lang="en-US" b="1" dirty="0" err="1"/>
              <a:t>toda</a:t>
            </a:r>
            <a:r>
              <a:rPr lang="en-US" dirty="0"/>
              <a:t> </a:t>
            </a:r>
            <a:r>
              <a:rPr lang="en-US" dirty="0" err="1"/>
              <a:t>nekateri</a:t>
            </a:r>
            <a:r>
              <a:rPr lang="en-US" dirty="0"/>
              <a:t> – </a:t>
            </a:r>
            <a:r>
              <a:rPr lang="en-US" dirty="0" err="1"/>
              <a:t>kot</a:t>
            </a:r>
            <a:r>
              <a:rPr lang="en-US" dirty="0"/>
              <a:t> so </a:t>
            </a:r>
            <a:r>
              <a:rPr lang="en-US" dirty="0" err="1"/>
              <a:t>tisti</a:t>
            </a:r>
            <a:r>
              <a:rPr lang="en-US" dirty="0"/>
              <a:t> </a:t>
            </a:r>
            <a:r>
              <a:rPr lang="en-US" dirty="0" err="1"/>
              <a:t>razvpiti</a:t>
            </a:r>
            <a:r>
              <a:rPr lang="en-US" dirty="0"/>
              <a:t> </a:t>
            </a:r>
            <a:r>
              <a:rPr lang="en-US" dirty="0" err="1"/>
              <a:t>makedonski</a:t>
            </a:r>
            <a:r>
              <a:rPr lang="en-US" dirty="0"/>
              <a:t> </a:t>
            </a:r>
            <a:r>
              <a:rPr lang="en-US" dirty="0" err="1"/>
              <a:t>najstniki</a:t>
            </a:r>
            <a:r>
              <a:rPr lang="en-US" dirty="0"/>
              <a:t>, ki so med </a:t>
            </a:r>
            <a:r>
              <a:rPr lang="en-US" dirty="0" err="1"/>
              <a:t>volilno</a:t>
            </a:r>
            <a:r>
              <a:rPr lang="en-US" dirty="0"/>
              <a:t> </a:t>
            </a:r>
            <a:r>
              <a:rPr lang="en-US" dirty="0" err="1"/>
              <a:t>kampanjo</a:t>
            </a:r>
            <a:r>
              <a:rPr lang="en-US" dirty="0"/>
              <a:t> v ZDA </a:t>
            </a:r>
            <a:r>
              <a:rPr lang="en-US" dirty="0" err="1"/>
              <a:t>širili</a:t>
            </a:r>
            <a:r>
              <a:rPr lang="en-US" dirty="0"/>
              <a:t> </a:t>
            </a:r>
            <a:r>
              <a:rPr lang="en-US" dirty="0" err="1"/>
              <a:t>izmišljene</a:t>
            </a:r>
            <a:r>
              <a:rPr lang="en-US" dirty="0"/>
              <a:t> </a:t>
            </a:r>
            <a:r>
              <a:rPr lang="en-US" dirty="0" err="1"/>
              <a:t>zgodbe</a:t>
            </a:r>
            <a:r>
              <a:rPr lang="en-US" dirty="0"/>
              <a:t> v </a:t>
            </a:r>
            <a:r>
              <a:rPr lang="en-US" dirty="0" err="1"/>
              <a:t>podporo</a:t>
            </a:r>
            <a:r>
              <a:rPr lang="en-US" dirty="0"/>
              <a:t> </a:t>
            </a:r>
            <a:r>
              <a:rPr lang="en-US" dirty="0" err="1"/>
              <a:t>Trumpu</a:t>
            </a:r>
            <a:r>
              <a:rPr lang="en-US" dirty="0"/>
              <a:t> – se ne </a:t>
            </a:r>
            <a:r>
              <a:rPr lang="en-US" dirty="0" err="1"/>
              <a:t>ukvarjajo</a:t>
            </a:r>
            <a:r>
              <a:rPr lang="en-US" dirty="0"/>
              <a:t> z </a:t>
            </a:r>
            <a:r>
              <a:rPr lang="en-US" b="1" dirty="0" err="1"/>
              <a:t>ničemer</a:t>
            </a:r>
            <a:r>
              <a:rPr lang="en-US" dirty="0"/>
              <a:t> </a:t>
            </a:r>
            <a:r>
              <a:rPr lang="en-US" b="1" dirty="0" err="1"/>
              <a:t>drugim</a:t>
            </a:r>
            <a:r>
              <a:rPr lang="en-US" dirty="0"/>
              <a:t>. </a:t>
            </a:r>
            <a:r>
              <a:rPr lang="en-US" dirty="0" err="1"/>
              <a:t>Medtem</a:t>
            </a:r>
            <a:r>
              <a:rPr lang="en-US" dirty="0"/>
              <a:t> ko </a:t>
            </a:r>
            <a:r>
              <a:rPr lang="en-US" dirty="0" err="1"/>
              <a:t>imajo</a:t>
            </a:r>
            <a:r>
              <a:rPr lang="en-US" dirty="0"/>
              <a:t> </a:t>
            </a:r>
            <a:r>
              <a:rPr lang="en-US" dirty="0" err="1"/>
              <a:t>spletna</a:t>
            </a:r>
            <a:r>
              <a:rPr lang="en-US" dirty="0"/>
              <a:t> </a:t>
            </a:r>
            <a:r>
              <a:rPr lang="en-US" dirty="0" err="1"/>
              <a:t>mesta</a:t>
            </a:r>
            <a:r>
              <a:rPr lang="en-US" dirty="0"/>
              <a:t>, </a:t>
            </a:r>
            <a:r>
              <a:rPr lang="en-US" dirty="0" err="1"/>
              <a:t>kot</a:t>
            </a:r>
            <a:r>
              <a:rPr lang="en-US" dirty="0"/>
              <a:t> </a:t>
            </a:r>
            <a:r>
              <a:rPr lang="en-US" dirty="0" err="1"/>
              <a:t>sta</a:t>
            </a:r>
            <a:r>
              <a:rPr lang="en-US" dirty="0"/>
              <a:t> Breitbart in RT, </a:t>
            </a:r>
            <a:r>
              <a:rPr lang="en-US" dirty="0" err="1"/>
              <a:t>politično</a:t>
            </a:r>
            <a:r>
              <a:rPr lang="en-US" dirty="0"/>
              <a:t> </a:t>
            </a:r>
            <a:r>
              <a:rPr lang="en-US" dirty="0" err="1"/>
              <a:t>agendo</a:t>
            </a:r>
            <a:r>
              <a:rPr lang="en-US" dirty="0"/>
              <a:t>, so ta v </a:t>
            </a:r>
            <a:r>
              <a:rPr lang="en-US" dirty="0" err="1"/>
              <a:t>bistvu</a:t>
            </a:r>
            <a:r>
              <a:rPr lang="en-US" dirty="0"/>
              <a:t> </a:t>
            </a:r>
            <a:r>
              <a:rPr lang="en-US" b="1" dirty="0" err="1"/>
              <a:t>komercialni</a:t>
            </a:r>
            <a:r>
              <a:rPr lang="en-US" b="1" dirty="0"/>
              <a:t> </a:t>
            </a:r>
            <a:r>
              <a:rPr lang="en-US" b="1" dirty="0" err="1"/>
              <a:t>paraziti</a:t>
            </a:r>
            <a:r>
              <a:rPr lang="en-US" b="1" dirty="0"/>
              <a:t> </a:t>
            </a:r>
            <a:r>
              <a:rPr lang="en-US" dirty="0" err="1"/>
              <a:t>politike</a:t>
            </a:r>
            <a:r>
              <a:rPr lang="en-US" dirty="0"/>
              <a:t>, ki </a:t>
            </a:r>
            <a:r>
              <a:rPr lang="en-US" dirty="0" err="1"/>
              <a:t>ustvarjajo</a:t>
            </a:r>
            <a:r>
              <a:rPr lang="en-US" dirty="0"/>
              <a:t> </a:t>
            </a:r>
            <a:r>
              <a:rPr lang="en-US" b="1" dirty="0" err="1"/>
              <a:t>poceni</a:t>
            </a:r>
            <a:r>
              <a:rPr lang="en-US" dirty="0"/>
              <a:t> </a:t>
            </a:r>
            <a:r>
              <a:rPr lang="en-US" b="1" dirty="0" err="1"/>
              <a:t>senzacionalistične</a:t>
            </a:r>
            <a:r>
              <a:rPr lang="en-US" dirty="0"/>
              <a:t> </a:t>
            </a:r>
            <a:r>
              <a:rPr lang="en-US" b="1" dirty="0" err="1"/>
              <a:t>vsebine</a:t>
            </a:r>
            <a:r>
              <a:rPr lang="en-US" dirty="0"/>
              <a:t>, da bi </a:t>
            </a:r>
            <a:r>
              <a:rPr lang="en-US" dirty="0" err="1"/>
              <a:t>pritegnili</a:t>
            </a:r>
            <a:r>
              <a:rPr lang="en-US" dirty="0"/>
              <a:t> </a:t>
            </a:r>
            <a:r>
              <a:rPr lang="en-US" b="1" dirty="0" err="1"/>
              <a:t>klike</a:t>
            </a:r>
            <a:r>
              <a:rPr lang="en-US" dirty="0"/>
              <a:t> in </a:t>
            </a:r>
            <a:r>
              <a:rPr lang="en-US" dirty="0" err="1"/>
              <a:t>zaslužili</a:t>
            </a:r>
            <a:r>
              <a:rPr lang="en-US" dirty="0"/>
              <a:t> z </a:t>
            </a:r>
            <a:r>
              <a:rPr lang="en-US" b="1" dirty="0" err="1"/>
              <a:t>oglasi</a:t>
            </a:r>
            <a:r>
              <a:rPr lang="en-US" dirty="0"/>
              <a:t>. </a:t>
            </a:r>
            <a:r>
              <a:rPr lang="en-US" dirty="0" err="1"/>
              <a:t>Vendar</a:t>
            </a:r>
            <a:r>
              <a:rPr lang="en-US" dirty="0"/>
              <a:t> pa s </a:t>
            </a:r>
            <a:r>
              <a:rPr lang="en-US" dirty="0" err="1"/>
              <a:t>tem</a:t>
            </a:r>
            <a:r>
              <a:rPr lang="en-US" dirty="0"/>
              <a:t>, ko </a:t>
            </a:r>
            <a:r>
              <a:rPr lang="en-US" b="1" dirty="0" err="1"/>
              <a:t>prispevajo</a:t>
            </a:r>
            <a:r>
              <a:rPr lang="en-US" dirty="0"/>
              <a:t> k </a:t>
            </a:r>
            <a:r>
              <a:rPr lang="en-US" dirty="0" err="1"/>
              <a:t>odvračanju</a:t>
            </a:r>
            <a:r>
              <a:rPr lang="en-US" dirty="0"/>
              <a:t> </a:t>
            </a:r>
            <a:r>
              <a:rPr lang="en-US" dirty="0" err="1"/>
              <a:t>pozornosti</a:t>
            </a:r>
            <a:r>
              <a:rPr lang="en-US" dirty="0"/>
              <a:t> in </a:t>
            </a:r>
            <a:r>
              <a:rPr lang="en-US" dirty="0" err="1"/>
              <a:t>zmedi</a:t>
            </a:r>
            <a:r>
              <a:rPr lang="en-US" dirty="0"/>
              <a:t>, </a:t>
            </a:r>
            <a:r>
              <a:rPr lang="en-US" dirty="0" err="1"/>
              <a:t>še</a:t>
            </a:r>
            <a:r>
              <a:rPr lang="en-US" dirty="0"/>
              <a:t> </a:t>
            </a:r>
            <a:r>
              <a:rPr lang="en-US" dirty="0" err="1"/>
              <a:t>bolj</a:t>
            </a:r>
            <a:r>
              <a:rPr lang="en-US" dirty="0"/>
              <a:t> </a:t>
            </a:r>
            <a:r>
              <a:rPr lang="en-US" b="1" dirty="0" err="1"/>
              <a:t>spodkopavajo</a:t>
            </a:r>
            <a:r>
              <a:rPr lang="en-US" b="1" dirty="0"/>
              <a:t> </a:t>
            </a:r>
            <a:r>
              <a:rPr lang="en-US" b="1" dirty="0" err="1"/>
              <a:t>soglasje</a:t>
            </a:r>
            <a:r>
              <a:rPr lang="en-US" b="1" dirty="0"/>
              <a:t> o </a:t>
            </a:r>
            <a:r>
              <a:rPr lang="en-US" b="1" dirty="0" err="1"/>
              <a:t>resnici</a:t>
            </a:r>
            <a:r>
              <a:rPr lang="en-US" dirty="0"/>
              <a:t>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531799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sl-SI" b="1" dirty="0"/>
              <a:t>Spletni</a:t>
            </a:r>
            <a:r>
              <a:rPr lang="sl-SI" dirty="0"/>
              <a:t> </a:t>
            </a:r>
            <a:r>
              <a:rPr lang="sl-SI" b="1" dirty="0"/>
              <a:t>roji</a:t>
            </a:r>
            <a:r>
              <a:rPr lang="sl-SI" dirty="0"/>
              <a:t>.</a:t>
            </a:r>
            <a:r>
              <a:rPr lang="en-GB" dirty="0"/>
              <a:t> </a:t>
            </a:r>
            <a:r>
              <a:rPr lang="sl-SI" dirty="0"/>
              <a:t>Če imate močno zvesto bazo podpornikov (Trump) ali jim lahko plačate (Rusija, Kitajska), lahko </a:t>
            </a:r>
            <a:r>
              <a:rPr lang="sl-SI" b="1" dirty="0"/>
              <a:t>mobilizirate</a:t>
            </a:r>
            <a:r>
              <a:rPr lang="sl-SI" dirty="0"/>
              <a:t> velike skupine ljudi, da </a:t>
            </a:r>
            <a:r>
              <a:rPr lang="sl-SI" b="1" dirty="0" err="1"/>
              <a:t>trolajo</a:t>
            </a:r>
            <a:r>
              <a:rPr lang="sl-SI" b="1" dirty="0"/>
              <a:t> nasprotnike </a:t>
            </a:r>
            <a:r>
              <a:rPr lang="sl-SI" dirty="0"/>
              <a:t>in </a:t>
            </a:r>
            <a:r>
              <a:rPr lang="sl-SI" b="1" dirty="0"/>
              <a:t>preplavijo</a:t>
            </a:r>
            <a:r>
              <a:rPr lang="sl-SI" dirty="0"/>
              <a:t> internet z vašim želenim sporočilom, ga </a:t>
            </a:r>
            <a:r>
              <a:rPr lang="sl-SI" b="1" dirty="0"/>
              <a:t>razširijo</a:t>
            </a:r>
            <a:r>
              <a:rPr lang="sl-SI" dirty="0"/>
              <a:t> in otežijo </a:t>
            </a:r>
            <a:r>
              <a:rPr lang="en-GB" dirty="0" err="1"/>
              <a:t>ugotavljanje</a:t>
            </a:r>
            <a:r>
              <a:rPr lang="sl-SI" dirty="0"/>
              <a:t>, </a:t>
            </a:r>
            <a:r>
              <a:rPr lang="sl-SI" b="1" dirty="0"/>
              <a:t>koliko</a:t>
            </a:r>
            <a:r>
              <a:rPr lang="sl-SI" dirty="0"/>
              <a:t> podpor</a:t>
            </a:r>
            <a:r>
              <a:rPr lang="en-GB" dirty="0"/>
              <a:t>e</a:t>
            </a:r>
            <a:r>
              <a:rPr lang="sl-SI" dirty="0"/>
              <a:t> </a:t>
            </a:r>
            <a:r>
              <a:rPr lang="en-GB" b="1" dirty="0"/>
              <a:t>za</a:t>
            </a:r>
            <a:r>
              <a:rPr lang="sl-SI" b="1" dirty="0"/>
              <a:t>res</a:t>
            </a:r>
            <a:r>
              <a:rPr lang="sl-SI" dirty="0"/>
              <a:t> ima.</a:t>
            </a:r>
            <a:endParaRPr lang="en-GB" dirty="0"/>
          </a:p>
          <a:p>
            <a:pPr fontAlgn="base"/>
            <a:r>
              <a:rPr lang="sl-SI" b="1" dirty="0" err="1"/>
              <a:t>Boti</a:t>
            </a:r>
            <a:r>
              <a:rPr lang="sl-SI" dirty="0"/>
              <a:t>.</a:t>
            </a:r>
            <a:r>
              <a:rPr lang="en-GB" dirty="0"/>
              <a:t> </a:t>
            </a:r>
            <a:r>
              <a:rPr lang="sl-SI" dirty="0"/>
              <a:t>Avtomatizirani </a:t>
            </a:r>
            <a:r>
              <a:rPr lang="en-GB" dirty="0" err="1"/>
              <a:t>profili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družbenih</a:t>
            </a:r>
            <a:r>
              <a:rPr lang="sl-SI" dirty="0"/>
              <a:t> omrežjih so prav tako v uporab</a:t>
            </a:r>
            <a:r>
              <a:rPr lang="en-GB" dirty="0" err="1"/>
              <a:t>i</a:t>
            </a:r>
            <a:r>
              <a:rPr lang="sl-SI" dirty="0"/>
              <a:t> za </a:t>
            </a:r>
            <a:r>
              <a:rPr lang="sl-SI" b="1" dirty="0" err="1"/>
              <a:t>razši</a:t>
            </a:r>
            <a:r>
              <a:rPr lang="en-GB" b="1" dirty="0" err="1"/>
              <a:t>rjanje</a:t>
            </a:r>
            <a:r>
              <a:rPr lang="sl-SI" dirty="0"/>
              <a:t> sporočil in njihovo </a:t>
            </a:r>
            <a:r>
              <a:rPr lang="en-GB" b="1" dirty="0" err="1"/>
              <a:t>zatiranje</a:t>
            </a:r>
            <a:r>
              <a:rPr lang="sl-SI" dirty="0"/>
              <a:t>. </a:t>
            </a:r>
            <a:r>
              <a:rPr lang="sl-SI" dirty="0" err="1"/>
              <a:t>Boti</a:t>
            </a:r>
            <a:r>
              <a:rPr lang="sl-SI" dirty="0"/>
              <a:t> so zasnovani tako, da </a:t>
            </a:r>
            <a:r>
              <a:rPr lang="sl-SI" b="1" dirty="0"/>
              <a:t>povečajo</a:t>
            </a:r>
            <a:r>
              <a:rPr lang="sl-SI" dirty="0"/>
              <a:t> doseg lažnih novic (</a:t>
            </a:r>
            <a:r>
              <a:rPr lang="sl-SI" dirty="0" err="1"/>
              <a:t>Shao</a:t>
            </a:r>
            <a:r>
              <a:rPr lang="sl-SI" dirty="0"/>
              <a:t> et </a:t>
            </a:r>
            <a:r>
              <a:rPr lang="sl-SI" dirty="0" err="1"/>
              <a:t>al</a:t>
            </a:r>
            <a:r>
              <a:rPr lang="sl-SI" dirty="0"/>
              <a:t>., 2016) in </a:t>
            </a:r>
            <a:r>
              <a:rPr lang="sl-SI" b="1" dirty="0"/>
              <a:t>izkoristijo</a:t>
            </a:r>
            <a:r>
              <a:rPr lang="sl-SI" dirty="0"/>
              <a:t> ranljivosti, ki izhajajo iz naših kognitivnih </a:t>
            </a:r>
            <a:r>
              <a:rPr lang="en-GB" dirty="0" err="1"/>
              <a:t>ter</a:t>
            </a:r>
            <a:r>
              <a:rPr lang="sl-SI" dirty="0"/>
              <a:t> družbenih </a:t>
            </a:r>
            <a:r>
              <a:rPr lang="sl-SI" b="1" dirty="0"/>
              <a:t>pristranskosti</a:t>
            </a:r>
            <a:r>
              <a:rPr lang="sl-S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124086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Tehnologija – (namerna) zmeda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base"/>
            <a:r>
              <a:rPr lang="en-US" b="1" dirty="0" err="1"/>
              <a:t>FaceApp</a:t>
            </a:r>
            <a:r>
              <a:rPr lang="en-US" dirty="0"/>
              <a:t>: </a:t>
            </a:r>
            <a:r>
              <a:rPr lang="en-US" dirty="0" err="1"/>
              <a:t>aplikacija</a:t>
            </a:r>
            <a:r>
              <a:rPr lang="en-US" dirty="0"/>
              <a:t> za </a:t>
            </a:r>
            <a:r>
              <a:rPr lang="en-US" dirty="0" err="1"/>
              <a:t>pametne</a:t>
            </a:r>
            <a:r>
              <a:rPr lang="en-US" dirty="0"/>
              <a:t> </a:t>
            </a:r>
            <a:r>
              <a:rPr lang="en-US" dirty="0" err="1"/>
              <a:t>telefone</a:t>
            </a:r>
            <a:r>
              <a:rPr lang="en-US" dirty="0"/>
              <a:t>, ki jo je </a:t>
            </a:r>
            <a:r>
              <a:rPr lang="en-US" dirty="0" err="1"/>
              <a:t>izdalo</a:t>
            </a:r>
            <a:r>
              <a:rPr lang="en-US" dirty="0"/>
              <a:t> </a:t>
            </a:r>
            <a:r>
              <a:rPr lang="en-US" dirty="0" err="1"/>
              <a:t>podjetje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Rusije</a:t>
            </a:r>
            <a:r>
              <a:rPr lang="en-US" dirty="0"/>
              <a:t>, </a:t>
            </a:r>
            <a:r>
              <a:rPr lang="en-US" dirty="0" err="1"/>
              <a:t>lahko</a:t>
            </a:r>
            <a:r>
              <a:rPr lang="en-US" dirty="0"/>
              <a:t> </a:t>
            </a:r>
            <a:r>
              <a:rPr lang="en-US" dirty="0" err="1"/>
              <a:t>samodejno</a:t>
            </a:r>
            <a:r>
              <a:rPr lang="en-US" dirty="0"/>
              <a:t> </a:t>
            </a:r>
            <a:r>
              <a:rPr lang="en-US" b="1" dirty="0" err="1"/>
              <a:t>spremeni</a:t>
            </a:r>
            <a:r>
              <a:rPr lang="en-US" dirty="0"/>
              <a:t> </a:t>
            </a:r>
            <a:r>
              <a:rPr lang="en-US" dirty="0" err="1"/>
              <a:t>obraz</a:t>
            </a:r>
            <a:r>
              <a:rPr lang="en-US" dirty="0"/>
              <a:t> </a:t>
            </a:r>
            <a:r>
              <a:rPr lang="en-US" dirty="0" err="1"/>
              <a:t>nekoga</a:t>
            </a:r>
            <a:r>
              <a:rPr lang="en-US" dirty="0"/>
              <a:t> in mu </a:t>
            </a:r>
            <a:r>
              <a:rPr lang="en-US" dirty="0" err="1"/>
              <a:t>doda</a:t>
            </a:r>
            <a:r>
              <a:rPr lang="en-US" dirty="0"/>
              <a:t> </a:t>
            </a:r>
            <a:r>
              <a:rPr lang="en-US" dirty="0" err="1"/>
              <a:t>nasmeh</a:t>
            </a:r>
            <a:r>
              <a:rPr lang="en-US" dirty="0"/>
              <a:t>, </a:t>
            </a:r>
            <a:r>
              <a:rPr lang="en-US" dirty="0" err="1"/>
              <a:t>doda</a:t>
            </a:r>
            <a:r>
              <a:rPr lang="en-US" dirty="0"/>
              <a:t>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odvzame</a:t>
            </a:r>
            <a:r>
              <a:rPr lang="en-US" dirty="0"/>
              <a:t> </a:t>
            </a:r>
            <a:r>
              <a:rPr lang="en-US" dirty="0" err="1"/>
              <a:t>leta</a:t>
            </a:r>
            <a:r>
              <a:rPr lang="en-US" dirty="0"/>
              <a:t>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zamenja</a:t>
            </a:r>
            <a:r>
              <a:rPr lang="en-US" dirty="0"/>
              <a:t> </a:t>
            </a:r>
            <a:r>
              <a:rPr lang="en-US" dirty="0" err="1"/>
              <a:t>spol</a:t>
            </a:r>
            <a:r>
              <a:rPr lang="en-US" dirty="0"/>
              <a:t>. </a:t>
            </a:r>
            <a:r>
              <a:rPr lang="en-US" dirty="0" err="1"/>
              <a:t>Aplikacija</a:t>
            </a:r>
            <a:r>
              <a:rPr lang="en-US" dirty="0"/>
              <a:t> </a:t>
            </a:r>
            <a:r>
              <a:rPr lang="en-US" dirty="0" err="1"/>
              <a:t>lahko</a:t>
            </a:r>
            <a:r>
              <a:rPr lang="en-US" dirty="0"/>
              <a:t> </a:t>
            </a:r>
            <a:r>
              <a:rPr lang="en-US" dirty="0" err="1"/>
              <a:t>uporabi</a:t>
            </a:r>
            <a:r>
              <a:rPr lang="en-US" dirty="0"/>
              <a:t> </a:t>
            </a:r>
            <a:r>
              <a:rPr lang="en-US" dirty="0" err="1"/>
              <a:t>tudi</a:t>
            </a:r>
            <a:r>
              <a:rPr lang="en-US" dirty="0"/>
              <a:t> “</a:t>
            </a:r>
            <a:r>
              <a:rPr lang="en-US" dirty="0" err="1"/>
              <a:t>lepotne</a:t>
            </a:r>
            <a:r>
              <a:rPr lang="en-US" dirty="0"/>
              <a:t>” </a:t>
            </a:r>
            <a:r>
              <a:rPr lang="en-US" dirty="0" err="1"/>
              <a:t>učinke</a:t>
            </a:r>
            <a:r>
              <a:rPr lang="en-US" dirty="0"/>
              <a:t>, ki </a:t>
            </a:r>
            <a:r>
              <a:rPr lang="en-US" dirty="0" err="1"/>
              <a:t>vključujejo</a:t>
            </a:r>
            <a:r>
              <a:rPr lang="en-US" dirty="0"/>
              <a:t> </a:t>
            </a:r>
            <a:r>
              <a:rPr lang="en-US" dirty="0" err="1"/>
              <a:t>glajenje</a:t>
            </a:r>
            <a:r>
              <a:rPr lang="en-US" dirty="0"/>
              <a:t> </a:t>
            </a:r>
            <a:r>
              <a:rPr lang="en-US" dirty="0" err="1"/>
              <a:t>gub</a:t>
            </a:r>
            <a:r>
              <a:rPr lang="en-US" dirty="0"/>
              <a:t> in, </a:t>
            </a:r>
            <a:r>
              <a:rPr lang="en-US" dirty="0" err="1"/>
              <a:t>kar</a:t>
            </a:r>
            <a:r>
              <a:rPr lang="en-US" dirty="0"/>
              <a:t> je </a:t>
            </a:r>
            <a:r>
              <a:rPr lang="en-US" dirty="0" err="1"/>
              <a:t>še</a:t>
            </a:r>
            <a:r>
              <a:rPr lang="en-US" dirty="0"/>
              <a:t> </a:t>
            </a:r>
            <a:r>
              <a:rPr lang="en-US" dirty="0" err="1"/>
              <a:t>bolj</a:t>
            </a:r>
            <a:r>
              <a:rPr lang="en-US" dirty="0"/>
              <a:t> </a:t>
            </a:r>
            <a:r>
              <a:rPr lang="en-US" dirty="0" err="1"/>
              <a:t>sporno</a:t>
            </a:r>
            <a:r>
              <a:rPr lang="en-US" dirty="0"/>
              <a:t>, </a:t>
            </a:r>
            <a:r>
              <a:rPr lang="en-US" dirty="0" err="1"/>
              <a:t>posvetlitev</a:t>
            </a:r>
            <a:r>
              <a:rPr lang="en-US" dirty="0"/>
              <a:t> </a:t>
            </a:r>
            <a:r>
              <a:rPr lang="en-US" dirty="0" err="1"/>
              <a:t>kože</a:t>
            </a:r>
            <a:r>
              <a:rPr lang="en-US" dirty="0"/>
              <a:t>.</a:t>
            </a:r>
          </a:p>
          <a:p>
            <a:pPr fontAlgn="base"/>
            <a:r>
              <a:rPr lang="en-US" b="1" dirty="0"/>
              <a:t>Lyrebird</a:t>
            </a:r>
            <a:r>
              <a:rPr lang="en-US" dirty="0"/>
              <a:t>: </a:t>
            </a:r>
            <a:r>
              <a:rPr lang="en-US" dirty="0" err="1"/>
              <a:t>tehnologija</a:t>
            </a:r>
            <a:r>
              <a:rPr lang="en-US" dirty="0"/>
              <a:t>, ki </a:t>
            </a:r>
            <a:r>
              <a:rPr lang="en-US" dirty="0" err="1"/>
              <a:t>pravi</a:t>
            </a:r>
            <a:r>
              <a:rPr lang="en-US" dirty="0"/>
              <a:t>, da </a:t>
            </a:r>
            <a:r>
              <a:rPr lang="en-US" dirty="0" err="1"/>
              <a:t>omogoča</a:t>
            </a:r>
            <a:r>
              <a:rPr lang="en-US" dirty="0"/>
              <a:t> </a:t>
            </a:r>
            <a:r>
              <a:rPr lang="en-US" b="1" dirty="0" err="1"/>
              <a:t>posnemanje</a:t>
            </a:r>
            <a:r>
              <a:rPr lang="en-US" dirty="0"/>
              <a:t> </a:t>
            </a:r>
            <a:r>
              <a:rPr lang="en-US" b="1" dirty="0" err="1"/>
              <a:t>glasu</a:t>
            </a:r>
            <a:r>
              <a:rPr lang="en-US" dirty="0"/>
              <a:t> </a:t>
            </a:r>
            <a:r>
              <a:rPr lang="en-US" dirty="0" err="1"/>
              <a:t>druge</a:t>
            </a:r>
            <a:r>
              <a:rPr lang="en-US" dirty="0"/>
              <a:t> </a:t>
            </a:r>
            <a:r>
              <a:rPr lang="en-US" dirty="0" err="1"/>
              <a:t>osebe</a:t>
            </a:r>
            <a:r>
              <a:rPr lang="en-US" dirty="0"/>
              <a:t>. </a:t>
            </a:r>
            <a:r>
              <a:rPr lang="en-US" dirty="0" err="1"/>
              <a:t>Podjetje</a:t>
            </a:r>
            <a:r>
              <a:rPr lang="en-US" dirty="0"/>
              <a:t> je </a:t>
            </a:r>
            <a:r>
              <a:rPr lang="en-US" dirty="0" err="1"/>
              <a:t>objavilo</a:t>
            </a:r>
            <a:r>
              <a:rPr lang="en-US" dirty="0"/>
              <a:t> </a:t>
            </a:r>
            <a:r>
              <a:rPr lang="en-US" dirty="0" err="1"/>
              <a:t>predstavitvene</a:t>
            </a:r>
            <a:r>
              <a:rPr lang="en-US" dirty="0"/>
              <a:t> </a:t>
            </a:r>
            <a:r>
              <a:rPr lang="en-US" dirty="0" err="1"/>
              <a:t>posnetke</a:t>
            </a:r>
            <a:r>
              <a:rPr lang="en-US" dirty="0"/>
              <a:t> </a:t>
            </a:r>
            <a:r>
              <a:rPr lang="en-US" dirty="0" err="1"/>
              <a:t>Baracka</a:t>
            </a:r>
            <a:r>
              <a:rPr lang="en-US" dirty="0"/>
              <a:t> </a:t>
            </a:r>
            <a:r>
              <a:rPr lang="en-US" dirty="0" err="1"/>
              <a:t>Obame</a:t>
            </a:r>
            <a:r>
              <a:rPr lang="en-US" dirty="0"/>
              <a:t>, </a:t>
            </a:r>
            <a:r>
              <a:rPr lang="en-US" dirty="0" err="1"/>
              <a:t>Donalda</a:t>
            </a:r>
            <a:r>
              <a:rPr lang="en-US" dirty="0"/>
              <a:t> </a:t>
            </a:r>
            <a:r>
              <a:rPr lang="en-US" dirty="0" err="1"/>
              <a:t>Trumpa</a:t>
            </a:r>
            <a:r>
              <a:rPr lang="en-US" dirty="0"/>
              <a:t> in Hillary Clinton, ki so </a:t>
            </a:r>
            <a:r>
              <a:rPr lang="en-US" dirty="0" err="1"/>
              <a:t>podprli</a:t>
            </a:r>
            <a:r>
              <a:rPr lang="en-US" dirty="0"/>
              <a:t> </a:t>
            </a:r>
            <a:r>
              <a:rPr lang="en-US" dirty="0" err="1"/>
              <a:t>tehnologijo</a:t>
            </a:r>
            <a:r>
              <a:rPr lang="en-US" dirty="0"/>
              <a:t>.</a:t>
            </a:r>
          </a:p>
          <a:p>
            <a:pPr fontAlgn="base"/>
            <a:r>
              <a:rPr lang="en-US" b="1" dirty="0"/>
              <a:t>Face2Face</a:t>
            </a:r>
            <a:r>
              <a:rPr lang="en-US" dirty="0"/>
              <a:t>: program za </a:t>
            </a:r>
            <a:r>
              <a:rPr lang="en-US" dirty="0" err="1"/>
              <a:t>zamenjavo</a:t>
            </a:r>
            <a:r>
              <a:rPr lang="en-US" dirty="0"/>
              <a:t> </a:t>
            </a:r>
            <a:r>
              <a:rPr lang="en-US" dirty="0" err="1"/>
              <a:t>obrazov</a:t>
            </a:r>
            <a:r>
              <a:rPr lang="en-US" dirty="0"/>
              <a:t>. Ta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lahko</a:t>
            </a:r>
            <a:r>
              <a:rPr lang="en-US" dirty="0"/>
              <a:t> </a:t>
            </a:r>
            <a:r>
              <a:rPr lang="en-US" dirty="0" err="1"/>
              <a:t>manipulira</a:t>
            </a:r>
            <a:r>
              <a:rPr lang="en-US" dirty="0"/>
              <a:t> z </a:t>
            </a:r>
            <a:r>
              <a:rPr lang="en-US" dirty="0" err="1"/>
              <a:t>videoposnetki</a:t>
            </a:r>
            <a:r>
              <a:rPr lang="en-US" dirty="0"/>
              <a:t> </a:t>
            </a:r>
            <a:r>
              <a:rPr lang="en-US" dirty="0" err="1"/>
              <a:t>tako</a:t>
            </a:r>
            <a:r>
              <a:rPr lang="en-US" dirty="0"/>
              <a:t>, da se </a:t>
            </a:r>
            <a:r>
              <a:rPr lang="en-US" b="1" dirty="0" err="1"/>
              <a:t>obrazna</a:t>
            </a:r>
            <a:r>
              <a:rPr lang="en-US" dirty="0"/>
              <a:t> </a:t>
            </a:r>
            <a:r>
              <a:rPr lang="en-US" b="1" dirty="0" err="1"/>
              <a:t>mimika</a:t>
            </a:r>
            <a:r>
              <a:rPr lang="en-US" dirty="0"/>
              <a:t> </a:t>
            </a:r>
            <a:r>
              <a:rPr lang="en-US" dirty="0" err="1"/>
              <a:t>osebe</a:t>
            </a:r>
            <a:r>
              <a:rPr lang="en-US" dirty="0"/>
              <a:t> </a:t>
            </a:r>
            <a:r>
              <a:rPr lang="en-US" dirty="0" err="1"/>
              <a:t>ujema</a:t>
            </a:r>
            <a:r>
              <a:rPr lang="en-US" dirty="0"/>
              <a:t> z </a:t>
            </a:r>
            <a:r>
              <a:rPr lang="en-US" dirty="0" err="1"/>
              <a:t>obrazno</a:t>
            </a:r>
            <a:r>
              <a:rPr lang="en-US" dirty="0"/>
              <a:t> </a:t>
            </a:r>
            <a:r>
              <a:rPr lang="en-US" dirty="0" err="1"/>
              <a:t>mimiko</a:t>
            </a:r>
            <a:r>
              <a:rPr lang="en-US" dirty="0"/>
              <a:t> </a:t>
            </a:r>
            <a:r>
              <a:rPr lang="en-US" dirty="0" err="1"/>
              <a:t>osebe</a:t>
            </a:r>
            <a:r>
              <a:rPr lang="en-US" dirty="0"/>
              <a:t>, ki jo </a:t>
            </a:r>
            <a:r>
              <a:rPr lang="en-US" dirty="0" err="1"/>
              <a:t>spremljamo</a:t>
            </a:r>
            <a:r>
              <a:rPr lang="en-US" dirty="0"/>
              <a:t> s </a:t>
            </a:r>
            <a:r>
              <a:rPr lang="en-US" dirty="0" err="1"/>
              <a:t>kamero</a:t>
            </a:r>
            <a:r>
              <a:rPr lang="en-US" dirty="0"/>
              <a:t>, ki </a:t>
            </a:r>
            <a:r>
              <a:rPr lang="en-US" dirty="0" err="1"/>
              <a:t>zaznava</a:t>
            </a:r>
            <a:r>
              <a:rPr lang="en-US" dirty="0"/>
              <a:t> </a:t>
            </a:r>
            <a:r>
              <a:rPr lang="en-US" dirty="0" err="1"/>
              <a:t>globino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42491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813869" cy="5910984"/>
          </a:xfrm>
        </p:spPr>
        <p:txBody>
          <a:bodyPr>
            <a:normAutofit/>
          </a:bodyPr>
          <a:lstStyle/>
          <a:p>
            <a:r>
              <a:rPr lang="en-US" b="1" dirty="0" err="1"/>
              <a:t>Odziv</a:t>
            </a:r>
            <a:r>
              <a:rPr lang="en-US" b="1" dirty="0"/>
              <a:t> </a:t>
            </a:r>
            <a:r>
              <a:rPr lang="en-US" b="1" dirty="0" err="1"/>
              <a:t>medijev</a:t>
            </a:r>
            <a:r>
              <a:rPr lang="en-US" b="1" dirty="0"/>
              <a:t>, </a:t>
            </a:r>
            <a:r>
              <a:rPr lang="en-US" b="1" dirty="0" err="1"/>
              <a:t>novinarjev</a:t>
            </a:r>
            <a:r>
              <a:rPr lang="en-US" b="1" dirty="0"/>
              <a:t> in </a:t>
            </a:r>
            <a:r>
              <a:rPr lang="en-US" b="1" dirty="0" err="1"/>
              <a:t>družbenih</a:t>
            </a:r>
            <a:r>
              <a:rPr lang="en-US" b="1" dirty="0"/>
              <a:t> </a:t>
            </a:r>
            <a:r>
              <a:rPr lang="en-US" b="1" dirty="0" err="1"/>
              <a:t>medijev</a:t>
            </a:r>
            <a:r>
              <a:rPr lang="en-US" b="1" dirty="0"/>
              <a:t> v </a:t>
            </a:r>
            <a:r>
              <a:rPr lang="en-US" b="1" dirty="0" err="1"/>
              <a:t>luči</a:t>
            </a:r>
            <a:r>
              <a:rPr lang="en-US" b="1" dirty="0"/>
              <a:t> </a:t>
            </a:r>
            <a:r>
              <a:rPr lang="en-US" b="1" dirty="0" err="1"/>
              <a:t>odgovornosti</a:t>
            </a:r>
            <a:r>
              <a:rPr lang="en-US" b="1" dirty="0"/>
              <a:t> </a:t>
            </a:r>
            <a:r>
              <a:rPr lang="en-US" b="1" dirty="0" err="1"/>
              <a:t>prek</a:t>
            </a:r>
            <a:r>
              <a:rPr lang="en-US" b="1" dirty="0"/>
              <a:t> </a:t>
            </a:r>
            <a:r>
              <a:rPr lang="en-US" b="1" dirty="0" err="1"/>
              <a:t>samoregulacije</a:t>
            </a:r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13591044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17809"/>
            <a:ext cx="10515600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 err="1"/>
              <a:t>Obstaja</a:t>
            </a:r>
            <a:r>
              <a:rPr lang="en-US" b="1" dirty="0"/>
              <a:t> </a:t>
            </a:r>
            <a:r>
              <a:rPr lang="en-US" b="1" dirty="0" err="1"/>
              <a:t>nekaj</a:t>
            </a:r>
            <a:r>
              <a:rPr lang="en-US" b="1" dirty="0"/>
              <a:t> </a:t>
            </a:r>
            <a:r>
              <a:rPr lang="en-US" b="1" dirty="0" err="1"/>
              <a:t>možnih</a:t>
            </a:r>
            <a:r>
              <a:rPr lang="en-US" b="1" dirty="0"/>
              <a:t> </a:t>
            </a:r>
            <a:r>
              <a:rPr lang="en-US" b="1" dirty="0" err="1"/>
              <a:t>poti</a:t>
            </a:r>
            <a:r>
              <a:rPr lang="en-US" b="1" dirty="0"/>
              <a:t> za </a:t>
            </a:r>
            <a:r>
              <a:rPr lang="en-US" b="1" dirty="0" err="1"/>
              <a:t>zmanjšanje</a:t>
            </a:r>
            <a:r>
              <a:rPr lang="en-US" b="1" dirty="0"/>
              <a:t> </a:t>
            </a:r>
            <a:r>
              <a:rPr lang="en-US" b="1" dirty="0" err="1"/>
              <a:t>dezinformacij</a:t>
            </a:r>
            <a:r>
              <a:rPr lang="en-US" b="1" dirty="0"/>
              <a:t>, med </a:t>
            </a:r>
            <a:r>
              <a:rPr lang="en-US" b="1" dirty="0" err="1"/>
              <a:t>drugim</a:t>
            </a:r>
            <a:r>
              <a:rPr lang="en-US" b="1" dirty="0"/>
              <a:t>:</a:t>
            </a:r>
          </a:p>
          <a:p>
            <a:pPr marL="514350" indent="-514350">
              <a:buAutoNum type="arabicParenBoth"/>
            </a:pPr>
            <a:r>
              <a:rPr lang="en-US" dirty="0" err="1"/>
              <a:t>ponujanje</a:t>
            </a:r>
            <a:r>
              <a:rPr lang="en-US" dirty="0"/>
              <a:t> </a:t>
            </a:r>
            <a:r>
              <a:rPr lang="en-US" b="1" dirty="0" err="1"/>
              <a:t>povratnih</a:t>
            </a:r>
            <a:r>
              <a:rPr lang="en-US" dirty="0"/>
              <a:t> </a:t>
            </a:r>
            <a:r>
              <a:rPr lang="en-US" b="1" dirty="0" err="1"/>
              <a:t>informacij</a:t>
            </a:r>
            <a:r>
              <a:rPr lang="en-US" dirty="0"/>
              <a:t> </a:t>
            </a:r>
            <a:r>
              <a:rPr lang="en-US" dirty="0" err="1"/>
              <a:t>uporabnikom</a:t>
            </a:r>
            <a:r>
              <a:rPr lang="en-US" dirty="0"/>
              <a:t>, da je </a:t>
            </a:r>
            <a:r>
              <a:rPr lang="en-US" dirty="0" err="1"/>
              <a:t>določena</a:t>
            </a:r>
            <a:r>
              <a:rPr lang="en-US" dirty="0"/>
              <a:t> </a:t>
            </a:r>
            <a:r>
              <a:rPr lang="en-US" dirty="0" err="1"/>
              <a:t>novica</a:t>
            </a:r>
            <a:r>
              <a:rPr lang="en-US" dirty="0"/>
              <a:t> </a:t>
            </a:r>
            <a:r>
              <a:rPr lang="en-US" dirty="0" err="1"/>
              <a:t>morda</a:t>
            </a:r>
            <a:r>
              <a:rPr lang="en-US" dirty="0"/>
              <a:t> </a:t>
            </a:r>
            <a:r>
              <a:rPr lang="en-US" dirty="0" err="1"/>
              <a:t>lažna</a:t>
            </a:r>
            <a:r>
              <a:rPr lang="en-US" dirty="0"/>
              <a:t> (</a:t>
            </a:r>
            <a:r>
              <a:rPr lang="en-US" dirty="0" err="1"/>
              <a:t>kar</a:t>
            </a:r>
            <a:r>
              <a:rPr lang="en-US" dirty="0"/>
              <a:t> </a:t>
            </a:r>
            <a:r>
              <a:rPr lang="en-US" dirty="0" err="1"/>
              <a:t>zmanjšuje</a:t>
            </a:r>
            <a:r>
              <a:rPr lang="en-US" dirty="0"/>
              <a:t> </a:t>
            </a:r>
            <a:r>
              <a:rPr lang="en-US" dirty="0" err="1"/>
              <a:t>skupno</a:t>
            </a:r>
            <a:r>
              <a:rPr lang="en-US" dirty="0"/>
              <a:t> </a:t>
            </a:r>
            <a:r>
              <a:rPr lang="en-US" dirty="0" err="1"/>
              <a:t>deljenje</a:t>
            </a:r>
            <a:r>
              <a:rPr lang="en-US" dirty="0"/>
              <a:t> s </a:t>
            </a:r>
            <a:r>
              <a:rPr lang="en-US" dirty="0" err="1"/>
              <a:t>strani</a:t>
            </a:r>
            <a:r>
              <a:rPr lang="en-US" dirty="0"/>
              <a:t> </a:t>
            </a:r>
            <a:r>
              <a:rPr lang="en-US" dirty="0" err="1"/>
              <a:t>teh</a:t>
            </a:r>
            <a:r>
              <a:rPr lang="en-US" dirty="0"/>
              <a:t> </a:t>
            </a:r>
            <a:r>
              <a:rPr lang="en-US" dirty="0" err="1"/>
              <a:t>posameznikov</a:t>
            </a:r>
            <a:r>
              <a:rPr lang="en-US" dirty="0"/>
              <a:t>); </a:t>
            </a:r>
          </a:p>
          <a:p>
            <a:pPr marL="514350" indent="-514350">
              <a:buAutoNum type="arabicParenBoth"/>
            </a:pPr>
            <a:r>
              <a:rPr lang="en-US" dirty="0" err="1"/>
              <a:t>zagotavljanje</a:t>
            </a:r>
            <a:r>
              <a:rPr lang="en-US" dirty="0"/>
              <a:t> </a:t>
            </a:r>
            <a:r>
              <a:rPr lang="en-US" b="1" dirty="0" err="1"/>
              <a:t>ideološko</a:t>
            </a:r>
            <a:r>
              <a:rPr lang="en-US" dirty="0"/>
              <a:t> </a:t>
            </a:r>
            <a:r>
              <a:rPr lang="en-US" dirty="0" err="1"/>
              <a:t>skladnih</a:t>
            </a:r>
            <a:r>
              <a:rPr lang="en-US" dirty="0"/>
              <a:t> </a:t>
            </a:r>
            <a:r>
              <a:rPr lang="en-US" b="1" dirty="0" err="1"/>
              <a:t>virov</a:t>
            </a:r>
            <a:r>
              <a:rPr lang="en-US" dirty="0"/>
              <a:t>, ki </a:t>
            </a:r>
            <a:r>
              <a:rPr lang="en-US" dirty="0" err="1"/>
              <a:t>potrjujejo</a:t>
            </a:r>
            <a:r>
              <a:rPr lang="en-US" dirty="0"/>
              <a:t>, da je </a:t>
            </a:r>
            <a:r>
              <a:rPr lang="en-US" dirty="0" err="1"/>
              <a:t>določena</a:t>
            </a:r>
            <a:r>
              <a:rPr lang="en-US" dirty="0"/>
              <a:t> </a:t>
            </a:r>
            <a:r>
              <a:rPr lang="en-US" dirty="0" err="1"/>
              <a:t>novica</a:t>
            </a:r>
            <a:r>
              <a:rPr lang="en-US" dirty="0"/>
              <a:t> </a:t>
            </a:r>
            <a:r>
              <a:rPr lang="en-US" dirty="0" err="1"/>
              <a:t>lažna</a:t>
            </a:r>
            <a:r>
              <a:rPr lang="en-US" dirty="0"/>
              <a:t>;</a:t>
            </a:r>
          </a:p>
          <a:p>
            <a:pPr marL="514350" indent="-514350">
              <a:buAutoNum type="arabicParenBoth"/>
            </a:pPr>
            <a:r>
              <a:rPr lang="en-US" dirty="0" err="1"/>
              <a:t>odkrivanje</a:t>
            </a:r>
            <a:r>
              <a:rPr lang="en-US" dirty="0"/>
              <a:t> </a:t>
            </a:r>
            <a:r>
              <a:rPr lang="en-US" dirty="0" err="1"/>
              <a:t>informacij</a:t>
            </a:r>
            <a:r>
              <a:rPr lang="en-US" dirty="0"/>
              <a:t>, ki </a:t>
            </a:r>
            <a:r>
              <a:rPr lang="en-US" dirty="0" err="1"/>
              <a:t>jih</a:t>
            </a:r>
            <a:r>
              <a:rPr lang="en-US" dirty="0"/>
              <a:t> </a:t>
            </a:r>
            <a:r>
              <a:rPr lang="en-US" b="1" dirty="0" err="1"/>
              <a:t>spodbujajo</a:t>
            </a:r>
            <a:r>
              <a:rPr lang="en-US" dirty="0"/>
              <a:t> </a:t>
            </a:r>
            <a:r>
              <a:rPr lang="en-US" b="1" dirty="0" err="1"/>
              <a:t>boti</a:t>
            </a:r>
            <a:r>
              <a:rPr lang="en-US" dirty="0"/>
              <a:t> in “</a:t>
            </a:r>
            <a:r>
              <a:rPr lang="en-US" dirty="0" err="1"/>
              <a:t>kiborg</a:t>
            </a:r>
            <a:r>
              <a:rPr lang="en-US" dirty="0"/>
              <a:t>“ </a:t>
            </a:r>
            <a:r>
              <a:rPr lang="en-US" dirty="0" err="1"/>
              <a:t>profili</a:t>
            </a:r>
            <a:r>
              <a:rPr lang="en-US" dirty="0"/>
              <a:t>, </a:t>
            </a:r>
            <a:r>
              <a:rPr lang="en-US" dirty="0" err="1"/>
              <a:t>ter</a:t>
            </a:r>
            <a:r>
              <a:rPr lang="en-US" dirty="0"/>
              <a:t> </a:t>
            </a:r>
            <a:r>
              <a:rPr lang="en-US" dirty="0" err="1"/>
              <a:t>prilagajanje</a:t>
            </a:r>
            <a:r>
              <a:rPr lang="en-US" dirty="0"/>
              <a:t> </a:t>
            </a:r>
            <a:r>
              <a:rPr lang="en-US" dirty="0" err="1"/>
              <a:t>algoritmov</a:t>
            </a:r>
            <a:r>
              <a:rPr lang="en-US" dirty="0"/>
              <a:t>, da se </a:t>
            </a:r>
            <a:r>
              <a:rPr lang="en-US" b="1" dirty="0"/>
              <a:t>ne</a:t>
            </a:r>
            <a:r>
              <a:rPr lang="en-US" dirty="0"/>
              <a:t> </a:t>
            </a:r>
            <a:r>
              <a:rPr lang="en-US" b="1" dirty="0" err="1"/>
              <a:t>odzivajo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manipulacije</a:t>
            </a:r>
            <a:r>
              <a:rPr lang="en-US" dirty="0"/>
              <a:t>;</a:t>
            </a:r>
          </a:p>
          <a:p>
            <a:pPr marL="514350" indent="-514350">
              <a:buAutoNum type="arabicParenBoth"/>
            </a:pPr>
            <a:r>
              <a:rPr lang="en-US" dirty="0"/>
              <a:t>in </a:t>
            </a:r>
            <a:r>
              <a:rPr lang="en-US" dirty="0" err="1"/>
              <a:t>ker</a:t>
            </a:r>
            <a:r>
              <a:rPr lang="en-US" dirty="0"/>
              <a:t> je </a:t>
            </a:r>
            <a:r>
              <a:rPr lang="en-US" b="1" dirty="0" err="1"/>
              <a:t>nekaj</a:t>
            </a:r>
            <a:r>
              <a:rPr lang="en-US" dirty="0"/>
              <a:t> </a:t>
            </a:r>
            <a:r>
              <a:rPr lang="en-US" dirty="0" err="1"/>
              <a:t>virov</a:t>
            </a:r>
            <a:r>
              <a:rPr lang="en-US" dirty="0"/>
              <a:t> </a:t>
            </a:r>
            <a:r>
              <a:rPr lang="en-US" dirty="0" err="1"/>
              <a:t>lahko</a:t>
            </a:r>
            <a:r>
              <a:rPr lang="en-US" dirty="0"/>
              <a:t> </a:t>
            </a:r>
            <a:r>
              <a:rPr lang="en-US" dirty="0" err="1"/>
              <a:t>izvor</a:t>
            </a:r>
            <a:r>
              <a:rPr lang="en-US" dirty="0"/>
              <a:t> </a:t>
            </a:r>
            <a:r>
              <a:rPr lang="en-US" dirty="0" err="1"/>
              <a:t>večine</a:t>
            </a:r>
            <a:r>
              <a:rPr lang="en-US" dirty="0"/>
              <a:t> </a:t>
            </a:r>
            <a:r>
              <a:rPr lang="en-US" dirty="0" err="1"/>
              <a:t>dezinformacij</a:t>
            </a:r>
            <a:r>
              <a:rPr lang="en-US" dirty="0"/>
              <a:t>, </a:t>
            </a:r>
            <a:r>
              <a:rPr lang="en-US" b="1" dirty="0" err="1"/>
              <a:t>prepoznavanje</a:t>
            </a:r>
            <a:r>
              <a:rPr lang="en-US" dirty="0"/>
              <a:t> </a:t>
            </a:r>
            <a:r>
              <a:rPr lang="en-US" dirty="0" err="1"/>
              <a:t>teh</a:t>
            </a:r>
            <a:r>
              <a:rPr lang="en-US" dirty="0"/>
              <a:t> </a:t>
            </a:r>
            <a:r>
              <a:rPr lang="en-US" dirty="0" err="1"/>
              <a:t>virov</a:t>
            </a:r>
            <a:r>
              <a:rPr lang="en-US" dirty="0"/>
              <a:t> in </a:t>
            </a:r>
            <a:r>
              <a:rPr lang="en-US" dirty="0" err="1"/>
              <a:t>zmanjševanje</a:t>
            </a:r>
            <a:r>
              <a:rPr lang="en-US" dirty="0"/>
              <a:t> </a:t>
            </a:r>
            <a:r>
              <a:rPr lang="en-US" dirty="0" err="1"/>
              <a:t>promocije</a:t>
            </a:r>
            <a:r>
              <a:rPr lang="en-US" dirty="0"/>
              <a:t> </a:t>
            </a:r>
            <a:r>
              <a:rPr lang="en-US" dirty="0" err="1"/>
              <a:t>informacij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teh</a:t>
            </a:r>
            <a:r>
              <a:rPr lang="en-US" dirty="0"/>
              <a:t> </a:t>
            </a:r>
            <a:r>
              <a:rPr lang="en-US" dirty="0" err="1"/>
              <a:t>virov</a:t>
            </a:r>
            <a:r>
              <a:rPr lang="en-US" dirty="0"/>
              <a:t> (s </a:t>
            </a:r>
            <a:r>
              <a:rPr lang="en-US" dirty="0" err="1"/>
              <a:t>strani</a:t>
            </a:r>
            <a:r>
              <a:rPr lang="en-US" dirty="0"/>
              <a:t> platform).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508046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Nasveti</a:t>
            </a:r>
            <a:r>
              <a:rPr lang="en-GB" dirty="0"/>
              <a:t> za Facebook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l-SI" dirty="0"/>
              <a:t>Na kaj morate biti pozorni:</a:t>
            </a:r>
            <a:endParaRPr lang="en-GB" dirty="0"/>
          </a:p>
          <a:p>
            <a:r>
              <a:rPr lang="sl-SI" b="1" dirty="0"/>
              <a:t>Bodite skeptični do naslovov</a:t>
            </a:r>
            <a:r>
              <a:rPr lang="sl-SI" dirty="0"/>
              <a:t>. Lažne novice imajo pogosto privlačne naslove z velikimi tiskanimi črkami in </a:t>
            </a:r>
            <a:r>
              <a:rPr lang="en-GB" dirty="0" err="1"/>
              <a:t>klicaji</a:t>
            </a:r>
            <a:r>
              <a:rPr lang="sl-SI" dirty="0"/>
              <a:t>. Če šokantne trditve v naslovu zvenijo neverjetno, je to verjetno res.</a:t>
            </a:r>
            <a:endParaRPr lang="en-GB" dirty="0"/>
          </a:p>
          <a:p>
            <a:r>
              <a:rPr lang="sl-SI" b="1" dirty="0"/>
              <a:t>Pozorno si oglejte naslov URL</a:t>
            </a:r>
            <a:r>
              <a:rPr lang="sl-SI" dirty="0"/>
              <a:t>. Lažen ali podoben naslov URL je lahko opozorilni znak lažnih novic. Veliko spletnih mest z lažnimi novicami posnema pristne vire novic z majhnimi spremembami v naslovu URL. Odpravite se na spletno mesto in primerjajte naslov URL z uveljavljenimi viri.</a:t>
            </a:r>
            <a:endParaRPr lang="en-GB" dirty="0"/>
          </a:p>
          <a:p>
            <a:r>
              <a:rPr lang="sl-SI" b="1" dirty="0"/>
              <a:t>Preučite vir</a:t>
            </a:r>
            <a:r>
              <a:rPr lang="sl-SI" dirty="0"/>
              <a:t>. Prepričajte se, da je zgodbo napisal vir, ki mu zaupate in ki slovi po točnosti. Če zgodba prihaja iz neznane organizacije, preverite njen razdelek </a:t>
            </a:r>
            <a:r>
              <a:rPr lang="en-GB" dirty="0"/>
              <a:t>“</a:t>
            </a:r>
            <a:r>
              <a:rPr lang="sl-SI" dirty="0"/>
              <a:t>O</a:t>
            </a:r>
            <a:r>
              <a:rPr lang="en-GB" dirty="0"/>
              <a:t> (ang. About)”</a:t>
            </a:r>
            <a:r>
              <a:rPr lang="sl-SI" dirty="0"/>
              <a:t> in se pozanimajte o njej.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0128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err="1"/>
              <a:t>Bodite</a:t>
            </a:r>
            <a:r>
              <a:rPr lang="en-US" b="1" dirty="0"/>
              <a:t> </a:t>
            </a:r>
            <a:r>
              <a:rPr lang="en-US" b="1" dirty="0" err="1"/>
              <a:t>pozorni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nenavadno</a:t>
            </a:r>
            <a:r>
              <a:rPr lang="en-US" b="1" dirty="0"/>
              <a:t> </a:t>
            </a:r>
            <a:r>
              <a:rPr lang="en-US" b="1" dirty="0" err="1"/>
              <a:t>oblikovanje</a:t>
            </a:r>
            <a:r>
              <a:rPr lang="en-US" dirty="0"/>
              <a:t>. Na </a:t>
            </a:r>
            <a:r>
              <a:rPr lang="en-US" dirty="0" err="1"/>
              <a:t>številnih</a:t>
            </a:r>
            <a:r>
              <a:rPr lang="en-US" dirty="0"/>
              <a:t> </a:t>
            </a:r>
            <a:r>
              <a:rPr lang="en-US" dirty="0" err="1"/>
              <a:t>spletnih</a:t>
            </a:r>
            <a:r>
              <a:rPr lang="en-US" dirty="0"/>
              <a:t> </a:t>
            </a:r>
            <a:r>
              <a:rPr lang="en-US" dirty="0" err="1"/>
              <a:t>mestih</a:t>
            </a:r>
            <a:r>
              <a:rPr lang="en-US" dirty="0"/>
              <a:t> z </a:t>
            </a:r>
            <a:r>
              <a:rPr lang="en-US" dirty="0" err="1"/>
              <a:t>lažnimi</a:t>
            </a:r>
            <a:r>
              <a:rPr lang="en-US" dirty="0"/>
              <a:t> </a:t>
            </a:r>
            <a:r>
              <a:rPr lang="en-US" dirty="0" err="1"/>
              <a:t>novicami</a:t>
            </a:r>
            <a:r>
              <a:rPr lang="en-US" dirty="0"/>
              <a:t> so </a:t>
            </a:r>
            <a:r>
              <a:rPr lang="en-US" dirty="0" err="1"/>
              <a:t>pravopisne</a:t>
            </a:r>
            <a:r>
              <a:rPr lang="en-US" dirty="0"/>
              <a:t> </a:t>
            </a:r>
            <a:r>
              <a:rPr lang="en-US" dirty="0" err="1"/>
              <a:t>napake</a:t>
            </a:r>
            <a:r>
              <a:rPr lang="en-US" dirty="0"/>
              <a:t>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nerodne</a:t>
            </a:r>
            <a:r>
              <a:rPr lang="en-US" dirty="0"/>
              <a:t> </a:t>
            </a:r>
            <a:r>
              <a:rPr lang="en-US" dirty="0" err="1"/>
              <a:t>postavitve</a:t>
            </a:r>
            <a:r>
              <a:rPr lang="en-US" dirty="0"/>
              <a:t>. </a:t>
            </a:r>
            <a:r>
              <a:rPr lang="en-US" dirty="0" err="1"/>
              <a:t>Če</a:t>
            </a:r>
            <a:r>
              <a:rPr lang="en-US" dirty="0"/>
              <a:t> </a:t>
            </a:r>
            <a:r>
              <a:rPr lang="en-US" dirty="0" err="1"/>
              <a:t>opazite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znake</a:t>
            </a:r>
            <a:r>
              <a:rPr lang="en-US" dirty="0"/>
              <a:t>, </a:t>
            </a:r>
            <a:r>
              <a:rPr lang="en-US" dirty="0" err="1"/>
              <a:t>berite</a:t>
            </a:r>
            <a:r>
              <a:rPr lang="en-US" dirty="0"/>
              <a:t> </a:t>
            </a:r>
            <a:r>
              <a:rPr lang="en-US" dirty="0" err="1"/>
              <a:t>pozorno</a:t>
            </a:r>
            <a:r>
              <a:rPr lang="en-US" dirty="0"/>
              <a:t>.</a:t>
            </a:r>
          </a:p>
          <a:p>
            <a:r>
              <a:rPr lang="en-US" b="1" dirty="0" err="1"/>
              <a:t>Upoštevajte</a:t>
            </a:r>
            <a:r>
              <a:rPr lang="en-US" b="1" dirty="0"/>
              <a:t> </a:t>
            </a:r>
            <a:r>
              <a:rPr lang="en-US" b="1" dirty="0" err="1"/>
              <a:t>fotografije</a:t>
            </a:r>
            <a:r>
              <a:rPr lang="en-US" dirty="0"/>
              <a:t>. </a:t>
            </a:r>
            <a:r>
              <a:rPr lang="en-US" dirty="0" err="1"/>
              <a:t>Lažne</a:t>
            </a:r>
            <a:r>
              <a:rPr lang="en-US" dirty="0"/>
              <a:t> novice </a:t>
            </a:r>
            <a:r>
              <a:rPr lang="en-US" dirty="0" err="1"/>
              <a:t>pogosto</a:t>
            </a:r>
            <a:r>
              <a:rPr lang="en-US" dirty="0"/>
              <a:t> </a:t>
            </a:r>
            <a:r>
              <a:rPr lang="en-US" dirty="0" err="1"/>
              <a:t>vsebujejo</a:t>
            </a:r>
            <a:r>
              <a:rPr lang="en-US" dirty="0"/>
              <a:t> </a:t>
            </a:r>
            <a:r>
              <a:rPr lang="en-US" dirty="0" err="1"/>
              <a:t>prirejene</a:t>
            </a:r>
            <a:r>
              <a:rPr lang="en-US" dirty="0"/>
              <a:t> </a:t>
            </a:r>
            <a:r>
              <a:rPr lang="en-US" dirty="0" err="1"/>
              <a:t>slike</a:t>
            </a:r>
            <a:r>
              <a:rPr lang="en-US" dirty="0"/>
              <a:t>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videoposnetke</a:t>
            </a:r>
            <a:r>
              <a:rPr lang="en-US" dirty="0"/>
              <a:t>. </a:t>
            </a:r>
            <a:r>
              <a:rPr lang="en-US" dirty="0" err="1"/>
              <a:t>Včasih</a:t>
            </a:r>
            <a:r>
              <a:rPr lang="en-US" dirty="0"/>
              <a:t> je </a:t>
            </a:r>
            <a:r>
              <a:rPr lang="en-US" dirty="0" err="1"/>
              <a:t>lahko</a:t>
            </a:r>
            <a:r>
              <a:rPr lang="en-US" dirty="0"/>
              <a:t> </a:t>
            </a:r>
            <a:r>
              <a:rPr lang="en-US" dirty="0" err="1"/>
              <a:t>fotografija</a:t>
            </a:r>
            <a:r>
              <a:rPr lang="en-US" dirty="0"/>
              <a:t> </a:t>
            </a:r>
            <a:r>
              <a:rPr lang="en-US" dirty="0" err="1"/>
              <a:t>pristna</a:t>
            </a:r>
            <a:r>
              <a:rPr lang="en-US" dirty="0"/>
              <a:t>, </a:t>
            </a:r>
            <a:r>
              <a:rPr lang="en-US" dirty="0" err="1"/>
              <a:t>vendar</a:t>
            </a:r>
            <a:r>
              <a:rPr lang="en-US" dirty="0"/>
              <a:t> je </a:t>
            </a:r>
            <a:r>
              <a:rPr lang="en-US" dirty="0" err="1"/>
              <a:t>vzeta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konteksta</a:t>
            </a:r>
            <a:r>
              <a:rPr lang="en-US" dirty="0"/>
              <a:t>. </a:t>
            </a:r>
            <a:r>
              <a:rPr lang="en-US" dirty="0" err="1"/>
              <a:t>Fotografijo</a:t>
            </a:r>
            <a:r>
              <a:rPr lang="en-US" dirty="0"/>
              <a:t>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sliko</a:t>
            </a:r>
            <a:r>
              <a:rPr lang="en-US" dirty="0"/>
              <a:t> </a:t>
            </a:r>
            <a:r>
              <a:rPr lang="en-US" dirty="0" err="1"/>
              <a:t>lahko</a:t>
            </a:r>
            <a:r>
              <a:rPr lang="en-US" dirty="0"/>
              <a:t> </a:t>
            </a:r>
            <a:r>
              <a:rPr lang="en-US" dirty="0" err="1"/>
              <a:t>poiščete</a:t>
            </a:r>
            <a:r>
              <a:rPr lang="en-US" dirty="0"/>
              <a:t> in </a:t>
            </a:r>
            <a:r>
              <a:rPr lang="en-US" dirty="0" err="1"/>
              <a:t>preverite</a:t>
            </a:r>
            <a:r>
              <a:rPr lang="en-US" dirty="0"/>
              <a:t>, od </a:t>
            </a:r>
            <a:r>
              <a:rPr lang="en-US" dirty="0" err="1"/>
              <a:t>kod</a:t>
            </a:r>
            <a:r>
              <a:rPr lang="en-US" dirty="0"/>
              <a:t> je </a:t>
            </a:r>
            <a:r>
              <a:rPr lang="en-US" dirty="0" err="1"/>
              <a:t>prišla</a:t>
            </a:r>
            <a:r>
              <a:rPr lang="en-US" dirty="0"/>
              <a:t>.</a:t>
            </a:r>
          </a:p>
          <a:p>
            <a:r>
              <a:rPr lang="en-US" b="1" dirty="0" err="1"/>
              <a:t>Preverite</a:t>
            </a:r>
            <a:r>
              <a:rPr lang="en-US" b="1" dirty="0"/>
              <a:t> </a:t>
            </a:r>
            <a:r>
              <a:rPr lang="en-US" b="1" dirty="0" err="1"/>
              <a:t>datume</a:t>
            </a:r>
            <a:r>
              <a:rPr lang="en-US" dirty="0"/>
              <a:t>. </a:t>
            </a:r>
            <a:r>
              <a:rPr lang="en-US" dirty="0" err="1"/>
              <a:t>Lažne</a:t>
            </a:r>
            <a:r>
              <a:rPr lang="en-US" dirty="0"/>
              <a:t> novice </a:t>
            </a:r>
            <a:r>
              <a:rPr lang="en-US" dirty="0" err="1"/>
              <a:t>lahko</a:t>
            </a:r>
            <a:r>
              <a:rPr lang="en-US" dirty="0"/>
              <a:t> </a:t>
            </a:r>
            <a:r>
              <a:rPr lang="en-US" dirty="0" err="1"/>
              <a:t>vsebujejo</a:t>
            </a:r>
            <a:r>
              <a:rPr lang="en-US" dirty="0"/>
              <a:t> </a:t>
            </a:r>
            <a:r>
              <a:rPr lang="en-US" dirty="0" err="1"/>
              <a:t>nesmiselne</a:t>
            </a:r>
            <a:r>
              <a:rPr lang="en-US" dirty="0"/>
              <a:t> </a:t>
            </a:r>
            <a:r>
              <a:rPr lang="en-US" dirty="0" err="1"/>
              <a:t>časovnice</a:t>
            </a:r>
            <a:r>
              <a:rPr lang="en-US" dirty="0"/>
              <a:t>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spremenjene</a:t>
            </a:r>
            <a:r>
              <a:rPr lang="en-US" dirty="0"/>
              <a:t> </a:t>
            </a:r>
            <a:r>
              <a:rPr lang="en-US" dirty="0" err="1"/>
              <a:t>datume</a:t>
            </a:r>
            <a:r>
              <a:rPr lang="en-US" dirty="0"/>
              <a:t> </a:t>
            </a:r>
            <a:r>
              <a:rPr lang="en-US" dirty="0" err="1"/>
              <a:t>dogodkov</a:t>
            </a:r>
            <a:r>
              <a:rPr lang="en-US" dirty="0"/>
              <a:t>.</a:t>
            </a:r>
          </a:p>
          <a:p>
            <a:r>
              <a:rPr lang="en-US" b="1" dirty="0" err="1"/>
              <a:t>Preverite</a:t>
            </a:r>
            <a:r>
              <a:rPr lang="en-US" b="1" dirty="0"/>
              <a:t> </a:t>
            </a:r>
            <a:r>
              <a:rPr lang="en-US" b="1" dirty="0" err="1"/>
              <a:t>dokaze</a:t>
            </a:r>
            <a:r>
              <a:rPr lang="en-US" dirty="0"/>
              <a:t>. </a:t>
            </a:r>
            <a:r>
              <a:rPr lang="en-US" dirty="0" err="1"/>
              <a:t>Preverite</a:t>
            </a:r>
            <a:r>
              <a:rPr lang="en-US" dirty="0"/>
              <a:t> </a:t>
            </a:r>
            <a:r>
              <a:rPr lang="en-US" dirty="0" err="1"/>
              <a:t>avtorjeve</a:t>
            </a:r>
            <a:r>
              <a:rPr lang="en-US" dirty="0"/>
              <a:t> </a:t>
            </a:r>
            <a:r>
              <a:rPr lang="en-US" dirty="0" err="1"/>
              <a:t>vire</a:t>
            </a:r>
            <a:r>
              <a:rPr lang="en-US" dirty="0"/>
              <a:t> in se </a:t>
            </a:r>
            <a:r>
              <a:rPr lang="en-US" dirty="0" err="1"/>
              <a:t>prepričajte</a:t>
            </a:r>
            <a:r>
              <a:rPr lang="en-US" dirty="0"/>
              <a:t>, da so </a:t>
            </a:r>
            <a:r>
              <a:rPr lang="en-US" dirty="0" err="1"/>
              <a:t>točni</a:t>
            </a:r>
            <a:r>
              <a:rPr lang="en-US" dirty="0"/>
              <a:t>. </a:t>
            </a:r>
            <a:r>
              <a:rPr lang="en-US" dirty="0" err="1"/>
              <a:t>Pomanjkanje</a:t>
            </a:r>
            <a:r>
              <a:rPr lang="en-US" dirty="0"/>
              <a:t> </a:t>
            </a:r>
            <a:r>
              <a:rPr lang="en-US" dirty="0" err="1"/>
              <a:t>dokazov</a:t>
            </a:r>
            <a:r>
              <a:rPr lang="en-US" dirty="0"/>
              <a:t>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zanašanje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neimenovane</a:t>
            </a:r>
            <a:r>
              <a:rPr lang="en-US" dirty="0"/>
              <a:t> </a:t>
            </a:r>
            <a:r>
              <a:rPr lang="en-US" dirty="0" err="1"/>
              <a:t>strokovnjake</a:t>
            </a:r>
            <a:r>
              <a:rPr lang="en-US" dirty="0"/>
              <a:t> </a:t>
            </a:r>
            <a:r>
              <a:rPr lang="en-US" dirty="0" err="1"/>
              <a:t>lahko</a:t>
            </a:r>
            <a:r>
              <a:rPr lang="en-US" dirty="0"/>
              <a:t> </a:t>
            </a:r>
            <a:r>
              <a:rPr lang="en-US" dirty="0" err="1"/>
              <a:t>kaže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lažno</a:t>
            </a:r>
            <a:r>
              <a:rPr lang="en-US" dirty="0"/>
              <a:t> </a:t>
            </a:r>
            <a:r>
              <a:rPr lang="en-US" dirty="0" err="1"/>
              <a:t>novico</a:t>
            </a:r>
            <a:r>
              <a:rPr lang="en-US" dirty="0"/>
              <a:t>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776084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Humour</a:t>
            </a:r>
            <a:endParaRPr lang="sl-SI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2982479" cy="4351338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319" y="449769"/>
            <a:ext cx="6204045" cy="559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3717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676709" cy="4351338"/>
          </a:xfrm>
        </p:spPr>
        <p:txBody>
          <a:bodyPr/>
          <a:lstStyle/>
          <a:p>
            <a:r>
              <a:rPr lang="en-US" b="1" dirty="0" err="1"/>
              <a:t>Oglejte</a:t>
            </a:r>
            <a:r>
              <a:rPr lang="en-US" b="1" dirty="0"/>
              <a:t> </a:t>
            </a:r>
            <a:r>
              <a:rPr lang="en-US" b="1" dirty="0" err="1"/>
              <a:t>si</a:t>
            </a:r>
            <a:r>
              <a:rPr lang="en-US" b="1" dirty="0"/>
              <a:t> </a:t>
            </a:r>
            <a:r>
              <a:rPr lang="en-US" b="1" dirty="0" err="1"/>
              <a:t>druga</a:t>
            </a:r>
            <a:r>
              <a:rPr lang="en-US" b="1" dirty="0"/>
              <a:t> </a:t>
            </a:r>
            <a:r>
              <a:rPr lang="en-US" b="1" dirty="0" err="1"/>
              <a:t>poročila</a:t>
            </a:r>
            <a:r>
              <a:rPr lang="en-US" dirty="0"/>
              <a:t>. </a:t>
            </a:r>
            <a:r>
              <a:rPr lang="en-US" dirty="0" err="1"/>
              <a:t>Če</a:t>
            </a:r>
            <a:r>
              <a:rPr lang="en-US" dirty="0"/>
              <a:t> o </a:t>
            </a:r>
            <a:r>
              <a:rPr lang="en-US" dirty="0" err="1"/>
              <a:t>isti</a:t>
            </a:r>
            <a:r>
              <a:rPr lang="en-US" dirty="0"/>
              <a:t> </a:t>
            </a:r>
            <a:r>
              <a:rPr lang="en-US" dirty="0" err="1"/>
              <a:t>zgodbi</a:t>
            </a:r>
            <a:r>
              <a:rPr lang="en-US" dirty="0"/>
              <a:t> ne </a:t>
            </a:r>
            <a:r>
              <a:rPr lang="en-US" dirty="0" err="1"/>
              <a:t>poroča</a:t>
            </a:r>
            <a:r>
              <a:rPr lang="en-US" dirty="0"/>
              <a:t> </a:t>
            </a:r>
            <a:r>
              <a:rPr lang="en-US" dirty="0" err="1"/>
              <a:t>noben</a:t>
            </a:r>
            <a:r>
              <a:rPr lang="en-US" dirty="0"/>
              <a:t> drug </a:t>
            </a:r>
            <a:r>
              <a:rPr lang="en-US" dirty="0" err="1"/>
              <a:t>vir</a:t>
            </a:r>
            <a:r>
              <a:rPr lang="en-US" dirty="0"/>
              <a:t> </a:t>
            </a:r>
            <a:r>
              <a:rPr lang="en-US" dirty="0" err="1"/>
              <a:t>novic</a:t>
            </a:r>
            <a:r>
              <a:rPr lang="en-US" dirty="0"/>
              <a:t>, </a:t>
            </a:r>
            <a:r>
              <a:rPr lang="en-US" dirty="0" err="1"/>
              <a:t>lahko</a:t>
            </a:r>
            <a:r>
              <a:rPr lang="en-US" dirty="0"/>
              <a:t> to </a:t>
            </a:r>
            <a:r>
              <a:rPr lang="en-US" dirty="0" err="1"/>
              <a:t>pomeni</a:t>
            </a:r>
            <a:r>
              <a:rPr lang="en-US" dirty="0"/>
              <a:t>, da je </a:t>
            </a:r>
            <a:r>
              <a:rPr lang="en-US" dirty="0" err="1"/>
              <a:t>zgodba</a:t>
            </a:r>
            <a:r>
              <a:rPr lang="en-US" dirty="0"/>
              <a:t> </a:t>
            </a:r>
            <a:r>
              <a:rPr lang="en-US" dirty="0" err="1"/>
              <a:t>lažna</a:t>
            </a:r>
            <a:r>
              <a:rPr lang="en-US" dirty="0"/>
              <a:t>. </a:t>
            </a:r>
            <a:r>
              <a:rPr lang="en-US" dirty="0" err="1"/>
              <a:t>Če</a:t>
            </a:r>
            <a:r>
              <a:rPr lang="en-US" dirty="0"/>
              <a:t> o </a:t>
            </a:r>
            <a:r>
              <a:rPr lang="en-US" dirty="0" err="1"/>
              <a:t>zgodbi</a:t>
            </a:r>
            <a:r>
              <a:rPr lang="en-US" dirty="0"/>
              <a:t> </a:t>
            </a:r>
            <a:r>
              <a:rPr lang="en-US" dirty="0" err="1"/>
              <a:t>poroča</a:t>
            </a:r>
            <a:r>
              <a:rPr lang="en-US" dirty="0"/>
              <a:t> </a:t>
            </a:r>
            <a:r>
              <a:rPr lang="en-US" dirty="0" err="1"/>
              <a:t>več</a:t>
            </a:r>
            <a:r>
              <a:rPr lang="en-US" dirty="0"/>
              <a:t> </a:t>
            </a:r>
            <a:r>
              <a:rPr lang="en-US" dirty="0" err="1"/>
              <a:t>virov</a:t>
            </a:r>
            <a:r>
              <a:rPr lang="en-US" dirty="0"/>
              <a:t>, ki </a:t>
            </a:r>
            <a:r>
              <a:rPr lang="en-US" dirty="0" err="1"/>
              <a:t>jim</a:t>
            </a:r>
            <a:r>
              <a:rPr lang="en-US" dirty="0"/>
              <a:t> </a:t>
            </a:r>
            <a:r>
              <a:rPr lang="en-US" dirty="0" err="1"/>
              <a:t>zaupate</a:t>
            </a:r>
            <a:r>
              <a:rPr lang="en-US" dirty="0"/>
              <a:t>, je </a:t>
            </a:r>
            <a:r>
              <a:rPr lang="en-US" dirty="0" err="1"/>
              <a:t>bolj</a:t>
            </a:r>
            <a:r>
              <a:rPr lang="en-US" dirty="0"/>
              <a:t> </a:t>
            </a:r>
            <a:r>
              <a:rPr lang="en-US" dirty="0" err="1"/>
              <a:t>verjetno</a:t>
            </a:r>
            <a:r>
              <a:rPr lang="en-US" dirty="0"/>
              <a:t>, da je </a:t>
            </a:r>
            <a:r>
              <a:rPr lang="en-US" dirty="0" err="1"/>
              <a:t>resnična</a:t>
            </a:r>
            <a:r>
              <a:rPr lang="en-US" dirty="0"/>
              <a:t>.</a:t>
            </a:r>
          </a:p>
          <a:p>
            <a:r>
              <a:rPr lang="en-US" b="1" dirty="0"/>
              <a:t>Ali je </a:t>
            </a:r>
            <a:r>
              <a:rPr lang="en-US" b="1" dirty="0" err="1"/>
              <a:t>zgodba</a:t>
            </a:r>
            <a:r>
              <a:rPr lang="en-US" b="1" dirty="0"/>
              <a:t> </a:t>
            </a:r>
            <a:r>
              <a:rPr lang="en-US" b="1" dirty="0" err="1"/>
              <a:t>šala</a:t>
            </a:r>
            <a:r>
              <a:rPr lang="en-US" b="1" dirty="0"/>
              <a:t>? </a:t>
            </a:r>
            <a:r>
              <a:rPr lang="en-US" dirty="0" err="1"/>
              <a:t>Včasih</a:t>
            </a:r>
            <a:r>
              <a:rPr lang="en-US" dirty="0"/>
              <a:t> je </a:t>
            </a:r>
            <a:r>
              <a:rPr lang="en-US" dirty="0" err="1"/>
              <a:t>lažne</a:t>
            </a:r>
            <a:r>
              <a:rPr lang="en-US" dirty="0"/>
              <a:t> novice </a:t>
            </a:r>
            <a:r>
              <a:rPr lang="en-US" dirty="0" err="1"/>
              <a:t>težko</a:t>
            </a:r>
            <a:r>
              <a:rPr lang="en-US" dirty="0"/>
              <a:t> </a:t>
            </a:r>
            <a:r>
              <a:rPr lang="en-US" dirty="0" err="1"/>
              <a:t>ločiti</a:t>
            </a:r>
            <a:r>
              <a:rPr lang="en-US" dirty="0"/>
              <a:t> od </a:t>
            </a:r>
            <a:r>
              <a:rPr lang="en-US" dirty="0" err="1"/>
              <a:t>humorja</a:t>
            </a:r>
            <a:r>
              <a:rPr lang="en-US" dirty="0"/>
              <a:t> </a:t>
            </a:r>
            <a:r>
              <a:rPr lang="en-US" dirty="0" err="1"/>
              <a:t>ali</a:t>
            </a:r>
            <a:r>
              <a:rPr lang="en-US" dirty="0"/>
              <a:t> satire. </a:t>
            </a:r>
            <a:r>
              <a:rPr lang="en-US" dirty="0" err="1"/>
              <a:t>Preverite</a:t>
            </a:r>
            <a:r>
              <a:rPr lang="en-US" dirty="0"/>
              <a:t>, </a:t>
            </a:r>
            <a:r>
              <a:rPr lang="en-US" dirty="0" err="1"/>
              <a:t>ali</a:t>
            </a:r>
            <a:r>
              <a:rPr lang="en-US" dirty="0"/>
              <a:t> je </a:t>
            </a:r>
            <a:r>
              <a:rPr lang="en-US" dirty="0" err="1"/>
              <a:t>vir</a:t>
            </a:r>
            <a:r>
              <a:rPr lang="en-US" dirty="0"/>
              <a:t> </a:t>
            </a:r>
            <a:r>
              <a:rPr lang="en-US" dirty="0" err="1"/>
              <a:t>znan</a:t>
            </a:r>
            <a:r>
              <a:rPr lang="en-US" dirty="0"/>
              <a:t> po </a:t>
            </a:r>
            <a:r>
              <a:rPr lang="en-US" dirty="0" err="1"/>
              <a:t>parodiji</a:t>
            </a:r>
            <a:r>
              <a:rPr lang="en-US" dirty="0"/>
              <a:t> </a:t>
            </a:r>
            <a:r>
              <a:rPr lang="en-US" dirty="0" err="1"/>
              <a:t>ter</a:t>
            </a:r>
            <a:r>
              <a:rPr lang="en-US" dirty="0"/>
              <a:t>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podrobnosti</a:t>
            </a:r>
            <a:r>
              <a:rPr lang="en-US" dirty="0"/>
              <a:t> in ton </a:t>
            </a:r>
            <a:r>
              <a:rPr lang="en-US" dirty="0" err="1"/>
              <a:t>zgodbe</a:t>
            </a:r>
            <a:r>
              <a:rPr lang="en-US" dirty="0"/>
              <a:t> </a:t>
            </a:r>
            <a:r>
              <a:rPr lang="en-US" dirty="0" err="1"/>
              <a:t>kažejo</a:t>
            </a:r>
            <a:r>
              <a:rPr lang="en-US" dirty="0"/>
              <a:t>, da </a:t>
            </a:r>
            <a:r>
              <a:rPr lang="en-US" dirty="0" err="1"/>
              <a:t>gre</a:t>
            </a:r>
            <a:r>
              <a:rPr lang="en-US" dirty="0"/>
              <a:t> </a:t>
            </a:r>
            <a:r>
              <a:rPr lang="en-US" dirty="0" err="1"/>
              <a:t>morda</a:t>
            </a:r>
            <a:r>
              <a:rPr lang="en-US" dirty="0"/>
              <a:t> le za </a:t>
            </a:r>
            <a:r>
              <a:rPr lang="en-US" dirty="0" err="1"/>
              <a:t>zabavo</a:t>
            </a:r>
            <a:r>
              <a:rPr lang="en-US" dirty="0"/>
              <a:t>.</a:t>
            </a:r>
          </a:p>
          <a:p>
            <a:r>
              <a:rPr lang="en-US" b="1" dirty="0" err="1"/>
              <a:t>Nekatere</a:t>
            </a:r>
            <a:r>
              <a:rPr lang="en-US" b="1" dirty="0"/>
              <a:t> </a:t>
            </a:r>
            <a:r>
              <a:rPr lang="en-US" b="1" dirty="0" err="1"/>
              <a:t>zgodbe</a:t>
            </a:r>
            <a:r>
              <a:rPr lang="en-US" b="1" dirty="0"/>
              <a:t> so </a:t>
            </a:r>
            <a:r>
              <a:rPr lang="en-US" b="1" dirty="0" err="1"/>
              <a:t>namerno</a:t>
            </a:r>
            <a:r>
              <a:rPr lang="en-US" b="1" dirty="0"/>
              <a:t> </a:t>
            </a:r>
            <a:r>
              <a:rPr lang="en-US" b="1" dirty="0" err="1"/>
              <a:t>napačne</a:t>
            </a:r>
            <a:r>
              <a:rPr lang="en-US" dirty="0"/>
              <a:t>. </a:t>
            </a:r>
            <a:r>
              <a:rPr lang="en-US" dirty="0" err="1"/>
              <a:t>Kritično</a:t>
            </a:r>
            <a:r>
              <a:rPr lang="en-US" dirty="0"/>
              <a:t> </a:t>
            </a:r>
            <a:r>
              <a:rPr lang="en-US" dirty="0" err="1"/>
              <a:t>premislite</a:t>
            </a:r>
            <a:r>
              <a:rPr lang="en-US" dirty="0"/>
              <a:t> o </a:t>
            </a:r>
            <a:r>
              <a:rPr lang="en-US" dirty="0" err="1"/>
              <a:t>prebranih</a:t>
            </a:r>
            <a:r>
              <a:rPr lang="en-US" dirty="0"/>
              <a:t> </a:t>
            </a:r>
            <a:r>
              <a:rPr lang="en-US" dirty="0" err="1"/>
              <a:t>zgodbah</a:t>
            </a:r>
            <a:r>
              <a:rPr lang="en-US" dirty="0"/>
              <a:t> in </a:t>
            </a:r>
            <a:r>
              <a:rPr lang="en-US" dirty="0" err="1"/>
              <a:t>delite</a:t>
            </a:r>
            <a:r>
              <a:rPr lang="en-US" dirty="0"/>
              <a:t> le novice, za </a:t>
            </a:r>
            <a:r>
              <a:rPr lang="en-US" dirty="0" err="1"/>
              <a:t>katere</a:t>
            </a:r>
            <a:r>
              <a:rPr lang="en-US" dirty="0"/>
              <a:t> </a:t>
            </a:r>
            <a:r>
              <a:rPr lang="en-US" dirty="0" err="1"/>
              <a:t>veste</a:t>
            </a:r>
            <a:r>
              <a:rPr lang="en-US" dirty="0"/>
              <a:t>, da so </a:t>
            </a:r>
            <a:r>
              <a:rPr lang="en-US" dirty="0" err="1"/>
              <a:t>verodostojne</a:t>
            </a:r>
            <a:r>
              <a:rPr lang="en-US" dirty="0"/>
              <a:t>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57436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ilosavljevicM\Pictures\media.jpg">
            <a:extLst>
              <a:ext uri="{FF2B5EF4-FFF2-40B4-BE49-F238E27FC236}">
                <a16:creationId xmlns:a16="http://schemas.microsoft.com/office/drawing/2014/main" id="{92E5A901-F722-B19D-B054-AD5FFE20F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355" y="475489"/>
            <a:ext cx="4840210" cy="5623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Razlogi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b="1" dirty="0"/>
              <a:t>Ljudje smo pristranski iskalci informacij</a:t>
            </a:r>
            <a:r>
              <a:rPr lang="sl-SI" dirty="0"/>
              <a:t>: raje prejemamo informacije, ki potrjujejo naša obstoječa stališča. </a:t>
            </a:r>
            <a:endParaRPr lang="en-GB" dirty="0"/>
          </a:p>
          <a:p>
            <a:r>
              <a:rPr lang="sl-SI" dirty="0"/>
              <a:t>Zaradi kombinacije teh lastnosti ljudje </a:t>
            </a:r>
            <a:r>
              <a:rPr lang="sl-SI" b="1" dirty="0" err="1"/>
              <a:t>asimetričn</a:t>
            </a:r>
            <a:r>
              <a:rPr lang="en-GB" b="1" dirty="0"/>
              <a:t>o</a:t>
            </a:r>
            <a:r>
              <a:rPr lang="sl-SI" b="1" dirty="0"/>
              <a:t> razpravljajo o političnih vprašanjih </a:t>
            </a:r>
            <a:r>
              <a:rPr lang="sl-SI" dirty="0"/>
              <a:t>(Sunstein et al., 2016). </a:t>
            </a:r>
            <a:endParaRPr lang="en-GB" dirty="0"/>
          </a:p>
          <a:p>
            <a:r>
              <a:rPr lang="sl-SI" dirty="0"/>
              <a:t>Posamezniki so nagnjeni k nekritičnemu sprejemanju novih informacij, če vir velja za verodostojnega ali če informacije potrjujejo </a:t>
            </a:r>
            <a:r>
              <a:rPr lang="sl-SI" b="1" dirty="0"/>
              <a:t>prejšnja</a:t>
            </a:r>
            <a:r>
              <a:rPr lang="sl-SI" dirty="0"/>
              <a:t> stališča. </a:t>
            </a:r>
            <a:endParaRPr lang="en-GB" dirty="0"/>
          </a:p>
          <a:p>
            <a:r>
              <a:rPr lang="sl-SI" dirty="0"/>
              <a:t>Kadar pa je informacija neznana ali prihaja iz </a:t>
            </a:r>
            <a:r>
              <a:rPr lang="sl-SI" b="1" dirty="0"/>
              <a:t>nasprotnega</a:t>
            </a:r>
            <a:r>
              <a:rPr lang="sl-SI" dirty="0"/>
              <a:t> vira, jo lahko </a:t>
            </a:r>
            <a:r>
              <a:rPr lang="sl-SI" b="1" dirty="0"/>
              <a:t>ignorirajo</a:t>
            </a:r>
            <a:r>
              <a:rPr lang="sl-S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37711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598331" cy="4351338"/>
          </a:xfrm>
        </p:spPr>
        <p:txBody>
          <a:bodyPr>
            <a:normAutofit/>
          </a:bodyPr>
          <a:lstStyle/>
          <a:p>
            <a:r>
              <a:rPr lang="en-US" dirty="0" err="1"/>
              <a:t>Posledično</a:t>
            </a:r>
            <a:r>
              <a:rPr lang="en-US" dirty="0"/>
              <a:t> </a:t>
            </a:r>
            <a:r>
              <a:rPr lang="en-US" b="1" dirty="0" err="1"/>
              <a:t>popravljanje</a:t>
            </a:r>
            <a:r>
              <a:rPr lang="en-US" dirty="0"/>
              <a:t> </a:t>
            </a:r>
            <a:r>
              <a:rPr lang="en-US" dirty="0" err="1"/>
              <a:t>napačnih</a:t>
            </a:r>
            <a:r>
              <a:rPr lang="en-US" dirty="0"/>
              <a:t> </a:t>
            </a:r>
            <a:r>
              <a:rPr lang="en-US" dirty="0" err="1"/>
              <a:t>informacij</a:t>
            </a:r>
            <a:r>
              <a:rPr lang="en-US" dirty="0"/>
              <a:t> </a:t>
            </a:r>
            <a:r>
              <a:rPr lang="en-US" b="1" dirty="0"/>
              <a:t>ne</a:t>
            </a:r>
            <a:r>
              <a:rPr lang="en-US" dirty="0"/>
              <a:t> </a:t>
            </a:r>
            <a:r>
              <a:rPr lang="en-US" b="1" dirty="0" err="1"/>
              <a:t>spremeni</a:t>
            </a:r>
            <a:r>
              <a:rPr lang="en-US" dirty="0"/>
              <a:t> </a:t>
            </a:r>
            <a:r>
              <a:rPr lang="en-US" dirty="0" err="1"/>
              <a:t>nujno</a:t>
            </a:r>
            <a:r>
              <a:rPr lang="en-US" dirty="0"/>
              <a:t> </a:t>
            </a:r>
            <a:r>
              <a:rPr lang="en-US" b="1" dirty="0" err="1"/>
              <a:t>prepričanj</a:t>
            </a:r>
            <a:r>
              <a:rPr lang="en-US" dirty="0"/>
              <a:t> </a:t>
            </a:r>
            <a:r>
              <a:rPr lang="en-US" dirty="0" err="1"/>
              <a:t>ljudi</a:t>
            </a:r>
            <a:r>
              <a:rPr lang="en-US" dirty="0"/>
              <a:t> (Nyhan in </a:t>
            </a:r>
            <a:r>
              <a:rPr lang="en-US" dirty="0" err="1"/>
              <a:t>Reifler</a:t>
            </a:r>
            <a:r>
              <a:rPr lang="en-US" dirty="0"/>
              <a:t>, 2010; Flynn et al., 2016).</a:t>
            </a:r>
          </a:p>
          <a:p>
            <a:r>
              <a:rPr lang="sl-SI" dirty="0"/>
              <a:t>Pravzaprav se lahko predstavljanje </a:t>
            </a:r>
            <a:r>
              <a:rPr lang="sl-SI" b="1" dirty="0"/>
              <a:t>zahtevnih</a:t>
            </a:r>
            <a:r>
              <a:rPr lang="sl-SI" dirty="0"/>
              <a:t> informacij ljudem celo </a:t>
            </a:r>
            <a:r>
              <a:rPr lang="sl-SI" b="1" dirty="0"/>
              <a:t>maščuje</a:t>
            </a:r>
            <a:r>
              <a:rPr lang="sl-SI" dirty="0"/>
              <a:t> in še bolj </a:t>
            </a:r>
            <a:r>
              <a:rPr lang="sl-SI" b="1" dirty="0"/>
              <a:t>utrdi</a:t>
            </a:r>
            <a:r>
              <a:rPr lang="sl-SI" dirty="0"/>
              <a:t> njihova prvotna prepričanja. Vendar pa lahko napačne informacije </a:t>
            </a:r>
            <a:r>
              <a:rPr lang="sl-SI" b="1" dirty="0"/>
              <a:t>ostanejo</a:t>
            </a:r>
            <a:r>
              <a:rPr lang="sl-SI" dirty="0"/>
              <a:t> tudi takrat, ko posameznik verjame popravku. </a:t>
            </a:r>
            <a:endParaRPr lang="en-GB" dirty="0"/>
          </a:p>
          <a:p>
            <a:r>
              <a:rPr lang="sl-SI" dirty="0"/>
              <a:t>Zato je lahko </a:t>
            </a:r>
            <a:r>
              <a:rPr lang="sl-SI" b="1" dirty="0"/>
              <a:t>vsako</a:t>
            </a:r>
            <a:r>
              <a:rPr lang="sl-SI" dirty="0"/>
              <a:t> ponavljanje </a:t>
            </a:r>
            <a:r>
              <a:rPr lang="sl-SI" b="1" dirty="0"/>
              <a:t>napačnih</a:t>
            </a:r>
            <a:r>
              <a:rPr lang="sl-SI" dirty="0"/>
              <a:t> </a:t>
            </a:r>
            <a:r>
              <a:rPr lang="sl-SI" b="1" dirty="0"/>
              <a:t>informacij</a:t>
            </a:r>
            <a:r>
              <a:rPr lang="sl-SI" dirty="0"/>
              <a:t>, </a:t>
            </a:r>
            <a:r>
              <a:rPr lang="sl-SI" b="1" dirty="0"/>
              <a:t>tudi</a:t>
            </a:r>
            <a:r>
              <a:rPr lang="sl-SI" dirty="0"/>
              <a:t> v kontekstu njihovega </a:t>
            </a:r>
            <a:r>
              <a:rPr lang="sl-SI" dirty="0" err="1"/>
              <a:t>ovrženja</a:t>
            </a:r>
            <a:r>
              <a:rPr lang="sl-SI" dirty="0"/>
              <a:t>, </a:t>
            </a:r>
            <a:r>
              <a:rPr lang="sl-SI" b="1" dirty="0"/>
              <a:t>škodljivo</a:t>
            </a:r>
            <a:r>
              <a:rPr lang="sl-SI" dirty="0"/>
              <a:t> (</a:t>
            </a:r>
            <a:r>
              <a:rPr lang="sl-SI" dirty="0" err="1"/>
              <a:t>Thorson</a:t>
            </a:r>
            <a:r>
              <a:rPr lang="sl-SI" dirty="0"/>
              <a:t>, 2015, </a:t>
            </a:r>
            <a:r>
              <a:rPr lang="sl-SI" dirty="0" err="1"/>
              <a:t>Greenhill</a:t>
            </a:r>
            <a:r>
              <a:rPr lang="sl-SI" dirty="0"/>
              <a:t> in </a:t>
            </a:r>
            <a:r>
              <a:rPr lang="sl-SI" dirty="0" err="1"/>
              <a:t>Oppenheim</a:t>
            </a:r>
            <a:r>
              <a:rPr lang="sl-SI" dirty="0"/>
              <a:t>, v pripravi). </a:t>
            </a:r>
          </a:p>
        </p:txBody>
      </p:sp>
    </p:spTree>
    <p:extLst>
      <p:ext uri="{BB962C8B-B14F-4D97-AF65-F5344CB8AC3E}">
        <p14:creationId xmlns:p14="http://schemas.microsoft.com/office/powerpoint/2010/main" val="967862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 </a:t>
            </a:r>
            <a:r>
              <a:rPr lang="en-US" dirty="0" err="1"/>
              <a:t>vztrajnost</a:t>
            </a:r>
            <a:r>
              <a:rPr lang="en-US" dirty="0"/>
              <a:t> je </a:t>
            </a:r>
            <a:r>
              <a:rPr lang="en-US" dirty="0" err="1"/>
              <a:t>posledica</a:t>
            </a:r>
            <a:r>
              <a:rPr lang="en-US" dirty="0"/>
              <a:t> </a:t>
            </a:r>
            <a:r>
              <a:rPr lang="en-US" dirty="0" err="1"/>
              <a:t>pristranskosti</a:t>
            </a:r>
            <a:r>
              <a:rPr lang="en-US" dirty="0"/>
              <a:t> </a:t>
            </a:r>
            <a:r>
              <a:rPr lang="en-US" b="1" dirty="0" err="1"/>
              <a:t>poznavanja</a:t>
            </a:r>
            <a:r>
              <a:rPr lang="en-US" dirty="0"/>
              <a:t> in </a:t>
            </a:r>
            <a:r>
              <a:rPr lang="en-US" b="1" dirty="0" err="1"/>
              <a:t>tekočnosti</a:t>
            </a:r>
            <a:r>
              <a:rPr lang="en-US" dirty="0"/>
              <a:t> v </a:t>
            </a:r>
            <a:r>
              <a:rPr lang="en-US" dirty="0" err="1"/>
              <a:t>našem</a:t>
            </a:r>
            <a:r>
              <a:rPr lang="en-US" dirty="0"/>
              <a:t> </a:t>
            </a:r>
            <a:r>
              <a:rPr lang="en-US" dirty="0" err="1"/>
              <a:t>kognitivnem</a:t>
            </a:r>
            <a:r>
              <a:rPr lang="en-US" dirty="0"/>
              <a:t> </a:t>
            </a:r>
            <a:r>
              <a:rPr lang="en-US" dirty="0" err="1"/>
              <a:t>procesiranju</a:t>
            </a:r>
            <a:r>
              <a:rPr lang="en-US" dirty="0"/>
              <a:t>: </a:t>
            </a:r>
            <a:r>
              <a:rPr lang="en-US" b="1" dirty="0" err="1"/>
              <a:t>bolj</a:t>
            </a:r>
            <a:r>
              <a:rPr lang="en-US" dirty="0"/>
              <a:t> ko </a:t>
            </a:r>
            <a:r>
              <a:rPr lang="en-US" dirty="0" err="1"/>
              <a:t>posameznik</a:t>
            </a:r>
            <a:r>
              <a:rPr lang="en-US" dirty="0"/>
              <a:t> </a:t>
            </a:r>
            <a:r>
              <a:rPr lang="en-US" dirty="0" err="1"/>
              <a:t>sliši</a:t>
            </a:r>
            <a:r>
              <a:rPr lang="en-US" dirty="0"/>
              <a:t> </a:t>
            </a:r>
            <a:r>
              <a:rPr lang="en-US" dirty="0" err="1"/>
              <a:t>zgodbo</a:t>
            </a:r>
            <a:r>
              <a:rPr lang="en-US" dirty="0"/>
              <a:t>, </a:t>
            </a:r>
            <a:r>
              <a:rPr lang="en-US" dirty="0" err="1"/>
              <a:t>bolj</a:t>
            </a:r>
            <a:r>
              <a:rPr lang="en-US" dirty="0"/>
              <a:t> mu </a:t>
            </a:r>
            <a:r>
              <a:rPr lang="en-US" dirty="0" err="1"/>
              <a:t>postaja</a:t>
            </a:r>
            <a:r>
              <a:rPr lang="en-US" dirty="0"/>
              <a:t> </a:t>
            </a:r>
            <a:r>
              <a:rPr lang="en-US" dirty="0" err="1"/>
              <a:t>znana</a:t>
            </a:r>
            <a:r>
              <a:rPr lang="en-US" dirty="0"/>
              <a:t> in </a:t>
            </a:r>
            <a:r>
              <a:rPr lang="en-US" dirty="0" err="1"/>
              <a:t>večja</a:t>
            </a:r>
            <a:r>
              <a:rPr lang="en-US" dirty="0"/>
              <a:t> je </a:t>
            </a:r>
            <a:r>
              <a:rPr lang="en-US" dirty="0" err="1"/>
              <a:t>verjetnost</a:t>
            </a:r>
            <a:r>
              <a:rPr lang="en-US" dirty="0"/>
              <a:t>, da </a:t>
            </a:r>
            <a:r>
              <a:rPr lang="en-US" dirty="0" err="1"/>
              <a:t>bo</a:t>
            </a:r>
            <a:r>
              <a:rPr lang="en-US" dirty="0"/>
              <a:t> </a:t>
            </a:r>
            <a:r>
              <a:rPr lang="en-US" dirty="0" err="1"/>
              <a:t>verjel</a:t>
            </a:r>
            <a:r>
              <a:rPr lang="en-US" dirty="0"/>
              <a:t>, da je </a:t>
            </a:r>
            <a:r>
              <a:rPr lang="en-US" dirty="0" err="1"/>
              <a:t>resnična</a:t>
            </a:r>
            <a:r>
              <a:rPr lang="en-US" dirty="0"/>
              <a:t> (Hasher et al 1977; Schwartz et al, 2007; Pennycook et al.,</a:t>
            </a:r>
            <a:r>
              <a:rPr lang="en-US" i="1" dirty="0"/>
              <a:t> n.d.</a:t>
            </a:r>
            <a:r>
              <a:rPr lang="en-US" dirty="0"/>
              <a:t>).</a:t>
            </a:r>
          </a:p>
          <a:p>
            <a:r>
              <a:rPr lang="en-US" dirty="0" err="1"/>
              <a:t>Posledično</a:t>
            </a:r>
            <a:r>
              <a:rPr lang="en-US" dirty="0"/>
              <a:t>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lahko</a:t>
            </a:r>
            <a:r>
              <a:rPr lang="en-US" dirty="0"/>
              <a:t> </a:t>
            </a:r>
            <a:r>
              <a:rPr lang="en-US" b="1" dirty="0" err="1"/>
              <a:t>izpostavljenost</a:t>
            </a:r>
            <a:r>
              <a:rPr lang="en-US" dirty="0"/>
              <a:t> </a:t>
            </a:r>
            <a:r>
              <a:rPr lang="en-US" dirty="0" err="1"/>
              <a:t>dezinformacijam</a:t>
            </a:r>
            <a:r>
              <a:rPr lang="en-US" dirty="0"/>
              <a:t> </a:t>
            </a:r>
            <a:r>
              <a:rPr lang="en-US" b="1" dirty="0" err="1"/>
              <a:t>dolgoročne</a:t>
            </a:r>
            <a:r>
              <a:rPr lang="en-US" dirty="0"/>
              <a:t> </a:t>
            </a:r>
            <a:r>
              <a:rPr lang="en-US" dirty="0" err="1"/>
              <a:t>učinke</a:t>
            </a:r>
            <a:r>
              <a:rPr lang="en-US" dirty="0"/>
              <a:t>, </a:t>
            </a:r>
            <a:r>
              <a:rPr lang="en-US" b="1" dirty="0" err="1"/>
              <a:t>popravki</a:t>
            </a:r>
            <a:r>
              <a:rPr lang="en-US" dirty="0"/>
              <a:t> pa so </a:t>
            </a:r>
            <a:r>
              <a:rPr lang="en-US" dirty="0" err="1"/>
              <a:t>lahko</a:t>
            </a:r>
            <a:r>
              <a:rPr lang="en-US" dirty="0"/>
              <a:t> </a:t>
            </a:r>
            <a:r>
              <a:rPr lang="en-US" b="1" dirty="0" err="1"/>
              <a:t>kratkotrajni</a:t>
            </a:r>
            <a:r>
              <a:rPr lang="en-US" dirty="0"/>
              <a:t>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012677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Različne</a:t>
            </a:r>
            <a:r>
              <a:rPr lang="en-GB" dirty="0"/>
              <a:t> </a:t>
            </a:r>
            <a:r>
              <a:rPr lang="en-GB" dirty="0" err="1"/>
              <a:t>platforme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Facebook </a:t>
            </a:r>
            <a:r>
              <a:rPr lang="en-US" dirty="0" err="1"/>
              <a:t>izstopa</a:t>
            </a:r>
            <a:r>
              <a:rPr lang="en-US" dirty="0"/>
              <a:t>, </a:t>
            </a:r>
            <a:r>
              <a:rPr lang="en-US" dirty="0" err="1"/>
              <a:t>ker</a:t>
            </a:r>
            <a:r>
              <a:rPr lang="en-US" dirty="0"/>
              <a:t> je </a:t>
            </a:r>
            <a:r>
              <a:rPr lang="en-US" dirty="0" err="1"/>
              <a:t>največja</a:t>
            </a:r>
            <a:r>
              <a:rPr lang="en-US" dirty="0"/>
              <a:t> </a:t>
            </a:r>
            <a:r>
              <a:rPr lang="en-US" dirty="0" err="1"/>
              <a:t>platforma</a:t>
            </a:r>
            <a:r>
              <a:rPr lang="en-US" dirty="0"/>
              <a:t> za </a:t>
            </a:r>
            <a:r>
              <a:rPr lang="en-US" dirty="0" err="1"/>
              <a:t>družbeno</a:t>
            </a:r>
            <a:r>
              <a:rPr lang="en-US" dirty="0"/>
              <a:t> </a:t>
            </a:r>
            <a:r>
              <a:rPr lang="en-US" dirty="0" err="1"/>
              <a:t>izmenjavo</a:t>
            </a:r>
            <a:r>
              <a:rPr lang="en-US" dirty="0"/>
              <a:t>, </a:t>
            </a:r>
            <a:r>
              <a:rPr lang="en-US" dirty="0" err="1"/>
              <a:t>kjer</a:t>
            </a:r>
            <a:r>
              <a:rPr lang="en-US" dirty="0"/>
              <a:t>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kroženju</a:t>
            </a:r>
            <a:r>
              <a:rPr lang="en-US" dirty="0"/>
              <a:t> </a:t>
            </a:r>
            <a:r>
              <a:rPr lang="en-US" dirty="0" err="1"/>
              <a:t>vsebine</a:t>
            </a:r>
            <a:r>
              <a:rPr lang="en-US" dirty="0"/>
              <a:t> </a:t>
            </a:r>
            <a:r>
              <a:rPr lang="en-US" dirty="0" err="1"/>
              <a:t>aktivno</a:t>
            </a:r>
            <a:r>
              <a:rPr lang="en-US" dirty="0"/>
              <a:t> </a:t>
            </a:r>
            <a:r>
              <a:rPr lang="en-US" dirty="0" err="1"/>
              <a:t>sodeluje</a:t>
            </a:r>
            <a:r>
              <a:rPr lang="en-US" dirty="0"/>
              <a:t> </a:t>
            </a:r>
            <a:r>
              <a:rPr lang="en-US" dirty="0" err="1"/>
              <a:t>velik</a:t>
            </a:r>
            <a:r>
              <a:rPr lang="en-US" dirty="0"/>
              <a:t> del </a:t>
            </a:r>
            <a:r>
              <a:rPr lang="en-US" dirty="0" err="1"/>
              <a:t>sveta</a:t>
            </a:r>
            <a:r>
              <a:rPr lang="en-US" dirty="0"/>
              <a:t>. </a:t>
            </a:r>
          </a:p>
          <a:p>
            <a:r>
              <a:rPr lang="en-US" dirty="0" err="1"/>
              <a:t>Še</a:t>
            </a:r>
            <a:r>
              <a:rPr lang="en-US" dirty="0"/>
              <a:t> </a:t>
            </a:r>
            <a:r>
              <a:rPr lang="en-US" dirty="0" err="1"/>
              <a:t>več</a:t>
            </a:r>
            <a:r>
              <a:rPr lang="en-US" dirty="0"/>
              <a:t>, </a:t>
            </a:r>
            <a:r>
              <a:rPr lang="en-US" dirty="0" err="1"/>
              <a:t>Facebookovi</a:t>
            </a:r>
            <a:r>
              <a:rPr lang="en-US" dirty="0"/>
              <a:t> </a:t>
            </a:r>
            <a:r>
              <a:rPr lang="en-US" dirty="0" err="1"/>
              <a:t>algoritmi</a:t>
            </a:r>
            <a:r>
              <a:rPr lang="en-US" dirty="0"/>
              <a:t> so </a:t>
            </a:r>
            <a:r>
              <a:rPr lang="en-US" dirty="0" err="1"/>
              <a:t>usmerjeni</a:t>
            </a:r>
            <a:r>
              <a:rPr lang="en-US" dirty="0"/>
              <a:t> k </a:t>
            </a:r>
            <a:r>
              <a:rPr lang="en-US" dirty="0" err="1"/>
              <a:t>čustvom</a:t>
            </a:r>
            <a:r>
              <a:rPr lang="en-US" dirty="0"/>
              <a:t> in </a:t>
            </a:r>
            <a:r>
              <a:rPr lang="en-US" dirty="0" err="1"/>
              <a:t>vsebini</a:t>
            </a:r>
            <a:r>
              <a:rPr lang="en-US" dirty="0"/>
              <a:t>, ki </a:t>
            </a:r>
            <a:r>
              <a:rPr lang="en-US" dirty="0" err="1"/>
              <a:t>odmeva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b="1" dirty="0" err="1"/>
              <a:t>osebni</a:t>
            </a:r>
            <a:r>
              <a:rPr lang="en-US" dirty="0"/>
              <a:t> </a:t>
            </a:r>
            <a:r>
              <a:rPr lang="en-US" dirty="0" err="1"/>
              <a:t>ravni</a:t>
            </a:r>
            <a:r>
              <a:rPr lang="en-US" dirty="0"/>
              <a:t> - </a:t>
            </a:r>
            <a:r>
              <a:rPr lang="en-US" dirty="0" err="1"/>
              <a:t>precej</a:t>
            </a:r>
            <a:r>
              <a:rPr lang="en-US" dirty="0"/>
              <a:t> </a:t>
            </a:r>
            <a:r>
              <a:rPr lang="en-US" b="1" dirty="0" err="1"/>
              <a:t>drugače</a:t>
            </a:r>
            <a:r>
              <a:rPr lang="en-US" dirty="0"/>
              <a:t> </a:t>
            </a:r>
            <a:r>
              <a:rPr lang="en-US" dirty="0" err="1"/>
              <a:t>kot</a:t>
            </a:r>
            <a:r>
              <a:rPr lang="en-US" dirty="0"/>
              <a:t> Google, </a:t>
            </a:r>
            <a:r>
              <a:rPr lang="en-US" dirty="0" err="1"/>
              <a:t>katerega</a:t>
            </a:r>
            <a:r>
              <a:rPr lang="en-US" dirty="0"/>
              <a:t> </a:t>
            </a:r>
            <a:r>
              <a:rPr lang="en-US" dirty="0" err="1"/>
              <a:t>naloga</a:t>
            </a:r>
            <a:r>
              <a:rPr lang="en-US" dirty="0"/>
              <a:t> je “</a:t>
            </a:r>
            <a:r>
              <a:rPr lang="en-US" dirty="0" err="1"/>
              <a:t>organizirati</a:t>
            </a:r>
            <a:r>
              <a:rPr lang="en-US" dirty="0"/>
              <a:t> </a:t>
            </a:r>
            <a:r>
              <a:rPr lang="en-US" dirty="0" err="1"/>
              <a:t>vse</a:t>
            </a:r>
            <a:r>
              <a:rPr lang="en-US" dirty="0"/>
              <a:t> </a:t>
            </a:r>
            <a:r>
              <a:rPr lang="en-US" dirty="0" err="1"/>
              <a:t>informacije</a:t>
            </a:r>
            <a:r>
              <a:rPr lang="en-US" dirty="0"/>
              <a:t> </a:t>
            </a:r>
            <a:r>
              <a:rPr lang="en-US" dirty="0" err="1"/>
              <a:t>sveta</a:t>
            </a:r>
            <a:r>
              <a:rPr lang="en-US" dirty="0"/>
              <a:t>”.</a:t>
            </a:r>
          </a:p>
          <a:p>
            <a:r>
              <a:rPr lang="en-US" dirty="0" err="1"/>
              <a:t>Izziv</a:t>
            </a:r>
            <a:r>
              <a:rPr lang="en-US" dirty="0"/>
              <a:t>: </a:t>
            </a:r>
            <a:r>
              <a:rPr lang="en-US" dirty="0" err="1"/>
              <a:t>dezinformacije</a:t>
            </a:r>
            <a:r>
              <a:rPr lang="en-US" dirty="0"/>
              <a:t> je </a:t>
            </a:r>
            <a:r>
              <a:rPr lang="en-US" dirty="0" err="1"/>
              <a:t>treba</a:t>
            </a:r>
            <a:r>
              <a:rPr lang="en-US" dirty="0"/>
              <a:t> </a:t>
            </a:r>
            <a:r>
              <a:rPr lang="en-US" dirty="0" err="1"/>
              <a:t>zatreti</a:t>
            </a:r>
            <a:r>
              <a:rPr lang="en-US" dirty="0"/>
              <a:t> v kali, ko se </a:t>
            </a:r>
            <a:r>
              <a:rPr lang="en-US" dirty="0" err="1"/>
              <a:t>hitro</a:t>
            </a:r>
            <a:r>
              <a:rPr lang="en-US" dirty="0"/>
              <a:t> </a:t>
            </a:r>
            <a:r>
              <a:rPr lang="en-US" dirty="0" err="1"/>
              <a:t>širijo</a:t>
            </a:r>
            <a:r>
              <a:rPr lang="en-US" dirty="0"/>
              <a:t>, </a:t>
            </a:r>
            <a:r>
              <a:rPr lang="en-US" b="1" dirty="0"/>
              <a:t>ne pa </a:t>
            </a:r>
            <a:r>
              <a:rPr lang="en-US" dirty="0"/>
              <a:t>v </a:t>
            </a:r>
            <a:r>
              <a:rPr lang="en-US" dirty="0" err="1"/>
              <a:t>nekem</a:t>
            </a:r>
            <a:r>
              <a:rPr lang="en-US" dirty="0"/>
              <a:t> </a:t>
            </a:r>
            <a:r>
              <a:rPr lang="en-US" dirty="0" err="1"/>
              <a:t>razkritju</a:t>
            </a:r>
            <a:r>
              <a:rPr lang="en-US" dirty="0"/>
              <a:t> </a:t>
            </a:r>
            <a:r>
              <a:rPr lang="en-US" b="1" dirty="0" err="1"/>
              <a:t>dva</a:t>
            </a:r>
            <a:r>
              <a:rPr lang="en-US" b="1" dirty="0"/>
              <a:t> </a:t>
            </a:r>
            <a:r>
              <a:rPr lang="en-US" b="1" dirty="0" err="1"/>
              <a:t>dni</a:t>
            </a:r>
            <a:r>
              <a:rPr lang="en-US" b="1" dirty="0"/>
              <a:t> </a:t>
            </a:r>
            <a:r>
              <a:rPr lang="en-US" b="1" dirty="0" err="1"/>
              <a:t>pozneje</a:t>
            </a:r>
            <a:r>
              <a:rPr lang="en-US" dirty="0"/>
              <a:t>, ki se ne </a:t>
            </a:r>
            <a:r>
              <a:rPr lang="en-US" dirty="0" err="1"/>
              <a:t>bo</a:t>
            </a:r>
            <a:r>
              <a:rPr lang="en-US" dirty="0"/>
              <a:t> </a:t>
            </a:r>
            <a:r>
              <a:rPr lang="en-US" dirty="0" err="1"/>
              <a:t>pojavilo</a:t>
            </a:r>
            <a:r>
              <a:rPr lang="en-US" dirty="0"/>
              <a:t> v </a:t>
            </a:r>
            <a:r>
              <a:rPr lang="en-US" dirty="0" err="1"/>
              <a:t>nikogaršnjem</a:t>
            </a:r>
            <a:r>
              <a:rPr lang="en-US" dirty="0"/>
              <a:t> </a:t>
            </a:r>
            <a:r>
              <a:rPr lang="en-US" dirty="0" err="1"/>
              <a:t>viru</a:t>
            </a:r>
            <a:r>
              <a:rPr lang="en-US" dirty="0"/>
              <a:t> </a:t>
            </a:r>
            <a:r>
              <a:rPr lang="en-US" dirty="0" err="1"/>
              <a:t>novic</a:t>
            </a:r>
            <a:r>
              <a:rPr lang="en-US" dirty="0"/>
              <a:t>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890595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FAE6D-B29E-6BD0-A251-17D462B2E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Možne rešitve – nova medijska politika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74FCE0-2DAB-8795-C297-A6F4DFF492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Samoregulacija ne deluje in ni zadostna</a:t>
            </a:r>
            <a:endParaRPr lang="en-GB" dirty="0"/>
          </a:p>
          <a:p>
            <a:r>
              <a:rPr lang="sl-SI" dirty="0"/>
              <a:t>Nova vprašanja: Umetna inteligenca in povečanje inteligence</a:t>
            </a:r>
            <a:endParaRPr lang="en-GB" dirty="0"/>
          </a:p>
          <a:p>
            <a:r>
              <a:rPr lang="sl-SI" dirty="0"/>
              <a:t>Nov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politični</a:t>
            </a:r>
            <a:r>
              <a:rPr lang="en-GB" dirty="0"/>
              <a:t> </a:t>
            </a:r>
            <a:r>
              <a:rPr lang="sl-SI" dirty="0"/>
              <a:t>ukrepi: Medijska vzgoja in opismenjevanje v vseh oblikah</a:t>
            </a:r>
            <a:endParaRPr lang="en-GB" dirty="0"/>
          </a:p>
          <a:p>
            <a:r>
              <a:rPr lang="sl-SI" dirty="0"/>
              <a:t>Krepitev in podpora tradicionalnih medijev in novinarstva</a:t>
            </a:r>
            <a:endParaRPr lang="en-GB" dirty="0"/>
          </a:p>
          <a:p>
            <a:r>
              <a:rPr lang="sl-SI" dirty="0"/>
              <a:t>Omejitve trga: platforme, majhne države</a:t>
            </a:r>
            <a:endParaRPr lang="en-GB" dirty="0"/>
          </a:p>
          <a:p>
            <a:r>
              <a:rPr lang="sl-SI" dirty="0"/>
              <a:t>Nevarnosti: definiranje in iskanje dezinformacij</a:t>
            </a:r>
            <a:endParaRPr lang="en-GB" dirty="0"/>
          </a:p>
          <a:p>
            <a:r>
              <a:rPr lang="en-GB" dirty="0"/>
              <a:t>“</a:t>
            </a:r>
            <a:r>
              <a:rPr lang="sl-SI" dirty="0"/>
              <a:t>Ministrstvo </a:t>
            </a:r>
            <a:r>
              <a:rPr lang="en-GB" dirty="0"/>
              <a:t>za </a:t>
            </a:r>
            <a:r>
              <a:rPr lang="sl-SI" dirty="0"/>
              <a:t>resnic</a:t>
            </a:r>
            <a:r>
              <a:rPr lang="en-GB" dirty="0"/>
              <a:t>o”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3792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203" y="596795"/>
            <a:ext cx="3960379" cy="574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2509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23948"/>
          </a:xfrm>
        </p:spPr>
        <p:txBody>
          <a:bodyPr>
            <a:normAutofit/>
          </a:bodyPr>
          <a:lstStyle/>
          <a:p>
            <a:r>
              <a:rPr lang="sv-SE" sz="4000" b="1" dirty="0"/>
              <a:t>Medijska politika in regulacija: EU</a:t>
            </a:r>
            <a:br>
              <a:rPr lang="sv-SE" sz="4000" b="1" dirty="0"/>
            </a:br>
            <a:br>
              <a:rPr lang="sv-SE" sz="4000" b="1" dirty="0"/>
            </a:br>
            <a:r>
              <a:rPr lang="sv-SE" sz="4000" b="1" dirty="0"/>
              <a:t>Akt o digitalnih storitvah</a:t>
            </a:r>
            <a:br>
              <a:rPr lang="sv-SE" sz="4000" b="1" dirty="0"/>
            </a:br>
            <a:r>
              <a:rPr lang="sv-SE" sz="4000" b="1" dirty="0"/>
              <a:t>Akt o umetni inteligenci</a:t>
            </a:r>
            <a:br>
              <a:rPr lang="sv-SE" sz="4000" b="1" dirty="0"/>
            </a:br>
            <a:r>
              <a:rPr lang="sv-SE" sz="4000" b="1" dirty="0"/>
              <a:t>Evropski akt o svobodi medijev</a:t>
            </a:r>
            <a:br>
              <a:rPr lang="sv-SE" sz="4000" b="1" dirty="0"/>
            </a:br>
            <a:br>
              <a:rPr lang="sv-SE" sz="4000" b="1" dirty="0"/>
            </a:br>
            <a:r>
              <a:rPr lang="sv-SE" sz="4000" b="1" dirty="0"/>
              <a:t>Svet Evrope: Smernice o odgovorni uporabi umetne inteligence v novinarstvu</a:t>
            </a:r>
            <a:endParaRPr lang="sl-SI" sz="4000" b="1" dirty="0"/>
          </a:p>
        </p:txBody>
      </p:sp>
    </p:spTree>
    <p:extLst>
      <p:ext uri="{BB962C8B-B14F-4D97-AF65-F5344CB8AC3E}">
        <p14:creationId xmlns:p14="http://schemas.microsoft.com/office/powerpoint/2010/main" val="14586260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855" y="658323"/>
            <a:ext cx="9816290" cy="5541353"/>
          </a:xfrm>
        </p:spPr>
        <p:txBody>
          <a:bodyPr>
            <a:normAutofit/>
          </a:bodyPr>
          <a:lstStyle/>
          <a:p>
            <a:r>
              <a:rPr lang="sl-SI" sz="2800" i="1" dirty="0"/>
              <a:t>Svet Evrope - Odbor strokovnjakov za medijsko okolje in reforme (MSI-REF)</a:t>
            </a:r>
            <a:br>
              <a:rPr lang="en-GB" sz="2800" i="1" dirty="0"/>
            </a:br>
            <a:br>
              <a:rPr lang="en-GB" sz="2800" i="1" dirty="0"/>
            </a:br>
            <a:r>
              <a:rPr lang="sl-SI" sz="2800" b="1" dirty="0"/>
              <a:t>Navodila za določanje prednosti spletnih vsebin v javnem interesu</a:t>
            </a:r>
            <a:br>
              <a:rPr lang="en-GB" sz="2800" b="1" dirty="0"/>
            </a:br>
            <a:br>
              <a:rPr lang="en-GB" sz="2800" b="1" dirty="0"/>
            </a:br>
            <a:r>
              <a:rPr lang="sl-SI" sz="2800" b="1" dirty="0"/>
              <a:t>Priporočilo CM/</a:t>
            </a:r>
            <a:r>
              <a:rPr lang="sl-SI" sz="2800" b="1" dirty="0" err="1"/>
              <a:t>Rec</a:t>
            </a:r>
            <a:r>
              <a:rPr lang="sl-SI" sz="2800" b="1" dirty="0"/>
              <a:t> (202x)xx Odbora ministrov državam članicam o načelih upravljanja medijev in komunikacij</a:t>
            </a:r>
            <a:br>
              <a:rPr lang="en-GB" sz="2800" b="1" dirty="0"/>
            </a:br>
            <a:br>
              <a:rPr lang="en-GB" sz="2800" b="1" dirty="0"/>
            </a:br>
            <a:r>
              <a:rPr lang="sl-SI" sz="2800" b="1" dirty="0"/>
              <a:t>Priporočilo CM/</a:t>
            </a:r>
            <a:r>
              <a:rPr lang="sl-SI" sz="2800" b="1" dirty="0" err="1"/>
              <a:t>Rec</a:t>
            </a:r>
            <a:r>
              <a:rPr lang="sl-SI" sz="2800" b="1" dirty="0"/>
              <a:t>(20XX)XX Odbora ministrov državam članicam o volilnem komuniciranju in medijskem pokrivanju volilnih kampanj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6434306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8273" y="840509"/>
            <a:ext cx="10624127" cy="1293090"/>
          </a:xfrm>
        </p:spPr>
        <p:txBody>
          <a:bodyPr>
            <a:normAutofit/>
          </a:bodyPr>
          <a:lstStyle/>
          <a:p>
            <a:r>
              <a:rPr lang="en-GB" b="1" dirty="0"/>
              <a:t>Projekt DIACOMET (</a:t>
            </a:r>
            <a:r>
              <a:rPr lang="en-GB" b="1" dirty="0" err="1"/>
              <a:t>Horizont</a:t>
            </a:r>
            <a:r>
              <a:rPr lang="en-GB" b="1" dirty="0"/>
              <a:t>), 2023-2026</a:t>
            </a:r>
            <a:endParaRPr lang="en-GB" sz="2800" b="1" dirty="0"/>
          </a:p>
        </p:txBody>
      </p:sp>
      <p:pic>
        <p:nvPicPr>
          <p:cNvPr id="1026" name="Picture 2" descr="Image preview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989" y="2586800"/>
            <a:ext cx="828675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64" y="3223996"/>
            <a:ext cx="3674341" cy="15263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171" y="5059622"/>
            <a:ext cx="2106468" cy="13656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215" y="3243636"/>
            <a:ext cx="5739821" cy="301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7167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527" y="559978"/>
            <a:ext cx="4856165" cy="578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07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Content Placeholder 3">
            <a:extLst>
              <a:ext uri="{FF2B5EF4-FFF2-40B4-BE49-F238E27FC236}">
                <a16:creationId xmlns:a16="http://schemas.microsoft.com/office/drawing/2014/main" id="{2C67454D-6950-6B06-C253-6B755B4DBC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16275" y="80963"/>
            <a:ext cx="5975350" cy="3371850"/>
          </a:xfrm>
        </p:spPr>
      </p:pic>
      <p:pic>
        <p:nvPicPr>
          <p:cNvPr id="8195" name="Picture 4">
            <a:extLst>
              <a:ext uri="{FF2B5EF4-FFF2-40B4-BE49-F238E27FC236}">
                <a16:creationId xmlns:a16="http://schemas.microsoft.com/office/drawing/2014/main" id="{A9E41175-BCF4-EC2E-642D-0A7FC5A379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39" y="3641726"/>
            <a:ext cx="4535487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526473"/>
            <a:ext cx="6559530" cy="598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639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ilosavljevicM\Pictures\avms\fizika-padec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2" t="7042" r="12631" b="23944"/>
          <a:stretch/>
        </p:blipFill>
        <p:spPr bwMode="auto">
          <a:xfrm>
            <a:off x="3719736" y="1196752"/>
            <a:ext cx="5112568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4315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ilosavljevicM\Pictures\avms\by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68" y="764704"/>
            <a:ext cx="7632848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56746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045" y="1378424"/>
            <a:ext cx="7431755" cy="370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171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Content Placeholder 3">
            <a:extLst>
              <a:ext uri="{FF2B5EF4-FFF2-40B4-BE49-F238E27FC236}">
                <a16:creationId xmlns:a16="http://schemas.microsoft.com/office/drawing/2014/main" id="{27EC6EC2-B77A-895C-FBDD-DA8F8004A8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68539" y="1484313"/>
            <a:ext cx="7654925" cy="374491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328" y="723754"/>
            <a:ext cx="4022908" cy="536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77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713" y="300672"/>
            <a:ext cx="7063773" cy="577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025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698" y="646172"/>
            <a:ext cx="6255120" cy="547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687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D</a:t>
            </a:r>
            <a:r>
              <a:rPr lang="en-GB" dirty="0" err="1"/>
              <a:t>ezinformacije</a:t>
            </a:r>
            <a:r>
              <a:rPr lang="sl-SI" dirty="0"/>
              <a:t> / </a:t>
            </a:r>
            <a:r>
              <a:rPr lang="en-GB" dirty="0" err="1"/>
              <a:t>lažne</a:t>
            </a:r>
            <a:r>
              <a:rPr lang="en-GB" dirty="0"/>
              <a:t> novice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Čeprav</a:t>
            </a:r>
            <a:r>
              <a:rPr lang="en-US" dirty="0"/>
              <a:t> </a:t>
            </a:r>
            <a:r>
              <a:rPr lang="en-US" dirty="0" err="1"/>
              <a:t>dezinformacije</a:t>
            </a:r>
            <a:r>
              <a:rPr lang="en-US" dirty="0"/>
              <a:t> </a:t>
            </a:r>
            <a:r>
              <a:rPr lang="en-US" dirty="0" err="1"/>
              <a:t>niso</a:t>
            </a:r>
            <a:r>
              <a:rPr lang="en-US" dirty="0"/>
              <a:t> </a:t>
            </a:r>
            <a:r>
              <a:rPr lang="en-US" dirty="0" err="1"/>
              <a:t>nov</a:t>
            </a:r>
            <a:r>
              <a:rPr lang="en-US" dirty="0"/>
              <a:t> </a:t>
            </a:r>
            <a:r>
              <a:rPr lang="en-US" dirty="0" err="1"/>
              <a:t>pojav</a:t>
            </a:r>
            <a:r>
              <a:rPr lang="en-US" dirty="0"/>
              <a:t>, </a:t>
            </a:r>
            <a:r>
              <a:rPr lang="en-US" dirty="0" err="1"/>
              <a:t>procesi</a:t>
            </a:r>
            <a:r>
              <a:rPr lang="en-US" dirty="0"/>
              <a:t> </a:t>
            </a:r>
            <a:r>
              <a:rPr lang="en-US" dirty="0" err="1"/>
              <a:t>digitalizacije</a:t>
            </a:r>
            <a:r>
              <a:rPr lang="en-US" dirty="0"/>
              <a:t> in </a:t>
            </a:r>
            <a:r>
              <a:rPr lang="en-US" dirty="0" err="1"/>
              <a:t>razdrobljenosti</a:t>
            </a:r>
            <a:r>
              <a:rPr lang="en-US" dirty="0"/>
              <a:t> </a:t>
            </a:r>
            <a:r>
              <a:rPr lang="en-US" dirty="0" err="1"/>
              <a:t>medijev</a:t>
            </a:r>
            <a:r>
              <a:rPr lang="en-US" dirty="0"/>
              <a:t> (</a:t>
            </a:r>
            <a:r>
              <a:rPr lang="en-US" dirty="0" err="1"/>
              <a:t>kjer</a:t>
            </a:r>
            <a:r>
              <a:rPr lang="en-US" dirty="0"/>
              <a:t> je </a:t>
            </a:r>
            <a:r>
              <a:rPr lang="en-US" dirty="0" err="1"/>
              <a:t>lahko</a:t>
            </a:r>
            <a:r>
              <a:rPr lang="en-US" dirty="0"/>
              <a:t> </a:t>
            </a:r>
            <a:r>
              <a:rPr lang="en-US" dirty="0" err="1"/>
              <a:t>vsakdo</a:t>
            </a:r>
            <a:r>
              <a:rPr lang="en-US" dirty="0"/>
              <a:t> </a:t>
            </a:r>
            <a:r>
              <a:rPr lang="en-US" dirty="0" err="1"/>
              <a:t>medij</a:t>
            </a:r>
            <a:r>
              <a:rPr lang="en-US" dirty="0"/>
              <a:t>) </a:t>
            </a:r>
            <a:r>
              <a:rPr lang="en-US" dirty="0" err="1"/>
              <a:t>ustvarjajo</a:t>
            </a:r>
            <a:r>
              <a:rPr lang="en-US" dirty="0"/>
              <a:t> </a:t>
            </a:r>
            <a:r>
              <a:rPr lang="en-US" dirty="0" err="1"/>
              <a:t>radikalno</a:t>
            </a:r>
            <a:r>
              <a:rPr lang="en-US" dirty="0"/>
              <a:t> </a:t>
            </a:r>
            <a:r>
              <a:rPr lang="en-US" dirty="0" err="1"/>
              <a:t>nove</a:t>
            </a:r>
            <a:r>
              <a:rPr lang="en-US" dirty="0"/>
              <a:t> </a:t>
            </a:r>
            <a:r>
              <a:rPr lang="en-US" dirty="0" err="1"/>
              <a:t>razsežnosti</a:t>
            </a:r>
            <a:r>
              <a:rPr lang="en-US" dirty="0"/>
              <a:t> </a:t>
            </a:r>
            <a:r>
              <a:rPr lang="en-US" dirty="0" err="1"/>
              <a:t>tega</a:t>
            </a:r>
            <a:r>
              <a:rPr lang="en-US" dirty="0"/>
              <a:t> </a:t>
            </a:r>
            <a:r>
              <a:rPr lang="en-US" dirty="0" err="1"/>
              <a:t>vprašanja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en-US" dirty="0" err="1"/>
              <a:t>Razprava</a:t>
            </a:r>
            <a:r>
              <a:rPr lang="en-US" dirty="0"/>
              <a:t> / </a:t>
            </a:r>
            <a:r>
              <a:rPr lang="en-US" dirty="0" err="1"/>
              <a:t>predstavitev</a:t>
            </a:r>
            <a:r>
              <a:rPr lang="en-US" dirty="0"/>
              <a:t> se </a:t>
            </a:r>
            <a:r>
              <a:rPr lang="en-US" dirty="0" err="1"/>
              <a:t>bo</a:t>
            </a:r>
            <a:r>
              <a:rPr lang="en-US" dirty="0"/>
              <a:t> </a:t>
            </a:r>
            <a:r>
              <a:rPr lang="en-US" dirty="0" err="1"/>
              <a:t>osredotočila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tri </a:t>
            </a:r>
            <a:r>
              <a:rPr lang="en-US" dirty="0" err="1"/>
              <a:t>ključne</a:t>
            </a:r>
            <a:r>
              <a:rPr lang="en-US" dirty="0"/>
              <a:t> </a:t>
            </a:r>
            <a:r>
              <a:rPr lang="en-US" dirty="0" err="1"/>
              <a:t>razsežnosti</a:t>
            </a:r>
            <a:r>
              <a:rPr lang="en-US" dirty="0"/>
              <a:t>:</a:t>
            </a:r>
          </a:p>
          <a:p>
            <a:pPr marL="514350" indent="-514350">
              <a:buAutoNum type="arabicPeriod"/>
            </a:pPr>
            <a:r>
              <a:rPr lang="en-US" dirty="0"/>
              <a:t>(</a:t>
            </a:r>
            <a:r>
              <a:rPr lang="en-US" dirty="0" err="1"/>
              <a:t>Poskus</a:t>
            </a:r>
            <a:r>
              <a:rPr lang="en-US" dirty="0"/>
              <a:t>) </a:t>
            </a:r>
            <a:r>
              <a:rPr lang="en-US" dirty="0" err="1"/>
              <a:t>identifikacije</a:t>
            </a:r>
            <a:r>
              <a:rPr lang="en-US" dirty="0"/>
              <a:t> in </a:t>
            </a:r>
            <a:r>
              <a:rPr lang="en-US" dirty="0" err="1"/>
              <a:t>opredelitve</a:t>
            </a:r>
            <a:r>
              <a:rPr lang="en-US" dirty="0"/>
              <a:t> </a:t>
            </a:r>
            <a:r>
              <a:rPr lang="en-US" dirty="0" err="1"/>
              <a:t>dezinformacij</a:t>
            </a:r>
            <a:r>
              <a:rPr lang="en-US" dirty="0"/>
              <a:t>;</a:t>
            </a:r>
          </a:p>
          <a:p>
            <a:pPr marL="514350" indent="-514350">
              <a:buAutoNum type="arabicPeriod"/>
            </a:pPr>
            <a:r>
              <a:rPr lang="en-US" dirty="0" err="1"/>
              <a:t>Odziv</a:t>
            </a:r>
            <a:r>
              <a:rPr lang="en-US" dirty="0"/>
              <a:t> </a:t>
            </a:r>
            <a:r>
              <a:rPr lang="en-US" dirty="0" err="1"/>
              <a:t>medijev</a:t>
            </a:r>
            <a:r>
              <a:rPr lang="en-US" dirty="0"/>
              <a:t>, </a:t>
            </a:r>
            <a:r>
              <a:rPr lang="en-US" dirty="0" err="1"/>
              <a:t>novinarjev</a:t>
            </a:r>
            <a:r>
              <a:rPr lang="en-US" dirty="0"/>
              <a:t> in </a:t>
            </a:r>
            <a:r>
              <a:rPr lang="en-US" dirty="0" err="1"/>
              <a:t>družbenih</a:t>
            </a:r>
            <a:r>
              <a:rPr lang="en-US" dirty="0"/>
              <a:t> </a:t>
            </a:r>
            <a:r>
              <a:rPr lang="en-US" dirty="0" err="1"/>
              <a:t>medijev</a:t>
            </a:r>
            <a:r>
              <a:rPr lang="en-US" dirty="0"/>
              <a:t> v </a:t>
            </a:r>
            <a:r>
              <a:rPr lang="en-US" dirty="0" err="1"/>
              <a:t>luči</a:t>
            </a:r>
            <a:r>
              <a:rPr lang="en-US" dirty="0"/>
              <a:t> </a:t>
            </a:r>
            <a:r>
              <a:rPr lang="en-US" dirty="0" err="1"/>
              <a:t>odgovornosti</a:t>
            </a:r>
            <a:r>
              <a:rPr lang="en-US" dirty="0"/>
              <a:t> </a:t>
            </a:r>
            <a:r>
              <a:rPr lang="en-US" dirty="0" err="1"/>
              <a:t>prek</a:t>
            </a:r>
            <a:r>
              <a:rPr lang="en-US" dirty="0"/>
              <a:t> </a:t>
            </a:r>
            <a:r>
              <a:rPr lang="en-US" dirty="0" err="1"/>
              <a:t>samoregulacije</a:t>
            </a:r>
            <a:r>
              <a:rPr lang="en-US" dirty="0"/>
              <a:t>;</a:t>
            </a:r>
          </a:p>
          <a:p>
            <a:pPr marL="514350" indent="-514350">
              <a:buAutoNum type="arabicPeriod"/>
            </a:pPr>
            <a:r>
              <a:rPr lang="en-US" dirty="0" err="1"/>
              <a:t>Vprašanje</a:t>
            </a:r>
            <a:r>
              <a:rPr lang="en-US" dirty="0"/>
              <a:t> </a:t>
            </a:r>
            <a:r>
              <a:rPr lang="en-US" dirty="0" err="1"/>
              <a:t>regulacije</a:t>
            </a:r>
            <a:r>
              <a:rPr lang="en-US" dirty="0"/>
              <a:t>.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146978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10208</TotalTime>
  <Words>1976</Words>
  <Application>Microsoft Office PowerPoint</Application>
  <PresentationFormat>Widescreen</PresentationFormat>
  <Paragraphs>97</Paragraphs>
  <Slides>43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Aptos</vt:lpstr>
      <vt:lpstr>Arial</vt:lpstr>
      <vt:lpstr>Calibri</vt:lpstr>
      <vt:lpstr>Calibri Light</vt:lpstr>
      <vt:lpstr>Office Theme</vt:lpstr>
      <vt:lpstr>Medijska avtonomija v času dezinformacij in pritiskov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Dezinformacije / lažne novice</vt:lpstr>
      <vt:lpstr>PowerPoint Presentation</vt:lpstr>
      <vt:lpstr>Digitalizacija in širjenje kanalov</vt:lpstr>
      <vt:lpstr>PowerPoint Presentation</vt:lpstr>
      <vt:lpstr>Platformizacija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Proizvajalci dezinformacij</vt:lpstr>
      <vt:lpstr>PowerPoint Presentation</vt:lpstr>
      <vt:lpstr>Tehnologija – (namerna) zmeda</vt:lpstr>
      <vt:lpstr>Odziv medijev, novinarjev in družbenih medijev v luči odgovornosti prek samoregulacije</vt:lpstr>
      <vt:lpstr>PowerPoint Presentation</vt:lpstr>
      <vt:lpstr>Nasveti za Facebook</vt:lpstr>
      <vt:lpstr>PowerPoint Presentation</vt:lpstr>
      <vt:lpstr>Humour</vt:lpstr>
      <vt:lpstr>PowerPoint Presentation</vt:lpstr>
      <vt:lpstr>Razlogi</vt:lpstr>
      <vt:lpstr>PowerPoint Presentation</vt:lpstr>
      <vt:lpstr>PowerPoint Presentation</vt:lpstr>
      <vt:lpstr>Različne platforme</vt:lpstr>
      <vt:lpstr>Možne rešitve – nova medijska politika</vt:lpstr>
      <vt:lpstr>PowerPoint Presentation</vt:lpstr>
      <vt:lpstr>Medijska politika in regulacija: EU  Akt o digitalnih storitvah Akt o umetni inteligenci Evropski akt o svobodi medijev  Svet Evrope: Smernice o odgovorni uporabi umetne inteligence v novinarstvu</vt:lpstr>
      <vt:lpstr>Svet Evrope - Odbor strokovnjakov za medijsko okolje in reforme (MSI-REF)  Navodila za določanje prednosti spletnih vsebin v javnem interesu  Priporočilo CM/Rec (202x)xx Odbora ministrov državam članicam o načelih upravljanja medijev in komunikacij  Priporočilo CM/Rec(20XX)XX Odbora ministrov državam članicam o volilnem komuniciranju in medijskem pokrivanju volilnih kampanj</vt:lpstr>
      <vt:lpstr>Projekt DIACOMET (Horizont), 2023-2026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Zagreb</dc:title>
  <dc:creator>Administrator</dc:creator>
  <cp:lastModifiedBy>Milosavljević, Marko</cp:lastModifiedBy>
  <cp:revision>70</cp:revision>
  <dcterms:created xsi:type="dcterms:W3CDTF">2017-05-20T10:12:54Z</dcterms:created>
  <dcterms:modified xsi:type="dcterms:W3CDTF">2024-12-09T16:54:16Z</dcterms:modified>
</cp:coreProperties>
</file>