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Abadi Extra Light" panose="020B0204020104020204" pitchFamily="34" charset="0"/>
      <p:regular r:id="rId17"/>
    </p:embeddedFont>
    <p:embeddedFont>
      <p:font typeface="Poppins" panose="00000500000000000000" pitchFamily="2" charset="-18"/>
      <p:regular r:id="rId18"/>
    </p:embeddedFont>
    <p:embeddedFont>
      <p:font typeface="Poppins Bold" panose="00000800000000000000" charset="-18"/>
      <p:regular r:id="rId19"/>
    </p:embeddedFont>
    <p:embeddedFont>
      <p:font typeface="Poppins Italics" panose="020B0604020202020204" charset="-18"/>
      <p:regular r:id="rId20"/>
    </p:embeddedFont>
    <p:embeddedFont>
      <p:font typeface="Poppins Medium" panose="00000600000000000000" pitchFamily="2" charset="-18"/>
      <p:regular r:id="rId21"/>
    </p:embeddedFont>
    <p:embeddedFont>
      <p:font typeface="Poppins Ultra-Bold" panose="020B0604020202020204" charset="-18"/>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54C35-D6A6-414A-9951-7CBD15F0C42B}" v="7" dt="2024-09-12T08:59:06.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jaša Č." userId="e3cad7673beb55a5" providerId="LiveId" clId="{75B54C35-D6A6-414A-9951-7CBD15F0C42B}"/>
    <pc:docChg chg="modSld">
      <pc:chgData name="Tjaša Č." userId="e3cad7673beb55a5" providerId="LiveId" clId="{75B54C35-D6A6-414A-9951-7CBD15F0C42B}" dt="2024-09-12T09:23:28.159" v="17"/>
      <pc:docMkLst>
        <pc:docMk/>
      </pc:docMkLst>
      <pc:sldChg chg="addSp modSp mod modAnim modNotes">
        <pc:chgData name="Tjaša Č." userId="e3cad7673beb55a5" providerId="LiveId" clId="{75B54C35-D6A6-414A-9951-7CBD15F0C42B}" dt="2024-09-12T08:43:28.273" v="2"/>
        <pc:sldMkLst>
          <pc:docMk/>
          <pc:sldMk cId="0" sldId="256"/>
        </pc:sldMkLst>
        <pc:picChg chg="add mod">
          <ac:chgData name="Tjaša Č." userId="e3cad7673beb55a5" providerId="LiveId" clId="{75B54C35-D6A6-414A-9951-7CBD15F0C42B}" dt="2024-09-12T08:43:25.182" v="1" actId="1076"/>
          <ac:picMkLst>
            <pc:docMk/>
            <pc:sldMk cId="0" sldId="256"/>
            <ac:picMk id="22" creationId="{DA0091DE-6A93-3DFB-6D30-574DCBDF393B}"/>
          </ac:picMkLst>
        </pc:picChg>
      </pc:sldChg>
      <pc:sldChg chg="addSp modSp mod modAnim modNotesTx">
        <pc:chgData name="Tjaša Č." userId="e3cad7673beb55a5" providerId="LiveId" clId="{75B54C35-D6A6-414A-9951-7CBD15F0C42B}" dt="2024-09-12T08:51:03.477" v="8"/>
        <pc:sldMkLst>
          <pc:docMk/>
          <pc:sldMk cId="0" sldId="258"/>
        </pc:sldMkLst>
        <pc:picChg chg="add mod">
          <ac:chgData name="Tjaša Č." userId="e3cad7673beb55a5" providerId="LiveId" clId="{75B54C35-D6A6-414A-9951-7CBD15F0C42B}" dt="2024-09-12T08:51:00.640" v="7" actId="1076"/>
          <ac:picMkLst>
            <pc:docMk/>
            <pc:sldMk cId="0" sldId="258"/>
            <ac:picMk id="14" creationId="{F07AD071-220B-1E77-5768-1051D469B5D7}"/>
          </ac:picMkLst>
        </pc:picChg>
      </pc:sldChg>
      <pc:sldChg chg="addSp modSp mod modAnim modNotes">
        <pc:chgData name="Tjaša Č." userId="e3cad7673beb55a5" providerId="LiveId" clId="{75B54C35-D6A6-414A-9951-7CBD15F0C42B}" dt="2024-09-12T08:57:36.291" v="11"/>
        <pc:sldMkLst>
          <pc:docMk/>
          <pc:sldMk cId="0" sldId="259"/>
        </pc:sldMkLst>
        <pc:picChg chg="add mod">
          <ac:chgData name="Tjaša Č." userId="e3cad7673beb55a5" providerId="LiveId" clId="{75B54C35-D6A6-414A-9951-7CBD15F0C42B}" dt="2024-09-12T08:57:33.271" v="10" actId="1076"/>
          <ac:picMkLst>
            <pc:docMk/>
            <pc:sldMk cId="0" sldId="259"/>
            <ac:picMk id="6" creationId="{1652569B-2D60-0119-3A31-487B93DD4F72}"/>
          </ac:picMkLst>
        </pc:picChg>
      </pc:sldChg>
      <pc:sldChg chg="addSp modSp mod modAnim modNotes">
        <pc:chgData name="Tjaša Č." userId="e3cad7673beb55a5" providerId="LiveId" clId="{75B54C35-D6A6-414A-9951-7CBD15F0C42B}" dt="2024-09-12T08:59:11.731" v="13" actId="1076"/>
        <pc:sldMkLst>
          <pc:docMk/>
          <pc:sldMk cId="0" sldId="260"/>
        </pc:sldMkLst>
        <pc:picChg chg="add mod">
          <ac:chgData name="Tjaša Č." userId="e3cad7673beb55a5" providerId="LiveId" clId="{75B54C35-D6A6-414A-9951-7CBD15F0C42B}" dt="2024-09-12T08:59:11.731" v="13" actId="1076"/>
          <ac:picMkLst>
            <pc:docMk/>
            <pc:sldMk cId="0" sldId="260"/>
            <ac:picMk id="5" creationId="{EFBA9A5D-9FDB-BBA2-4682-9F507CDF7EB6}"/>
          </ac:picMkLst>
        </pc:picChg>
      </pc:sldChg>
      <pc:sldChg chg="modNotesTx">
        <pc:chgData name="Tjaša Č." userId="e3cad7673beb55a5" providerId="LiveId" clId="{75B54C35-D6A6-414A-9951-7CBD15F0C42B}" dt="2024-09-12T09:23:28.159" v="1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12.09.2024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Danes bomo raziskovali, kako novinarji sprejemajo težke odločitve pri poročanju o občutljivih temah. Spoznali bomo različne primere, kjer novinarji niso vedno prepričani, kaj je prav. Včasih je treba izbirati med resnico, zaščito zasebnosti in tem, kako zgodba vpliva na ljudi.</a:t>
            </a:r>
          </a:p>
          <a:p>
            <a:endParaRPr lang="en-US"/>
          </a:p>
          <a:p>
            <a:r>
              <a:rPr lang="en-US"/>
              <a:t>V delavnici bomo razmislili o teh dilemah in poskušali najti najboljše rešitve. Ni enostavnih odgovorov, a prav to dela novinarstvo tako zahtevno in zanimivo.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Mediji s svojimi novicami močno vplivajo na to, kako vidimo svet. Ko nenehno poslušamo o slabih novicah, dobimo občutek, da so težave in krize povsod okoli nas. Takšna izbira zgodb lahko spremeni naš pogled na realnost in ustvari občutek, da so stvari slabše, kot so v resnici.</a:t>
            </a:r>
          </a:p>
          <a:p>
            <a:endParaRPr lang="en-US"/>
          </a:p>
          <a:p>
            <a:r>
              <a:rPr lang="en-US"/>
              <a:t>Pomembno je tudi, o čem mediji ne poročajo. Veliko pomembnih tem, kot so podnebne spremembe, zdravje ali izobraževanje, pogosto ostane v ozadju, ker te zgodbe ne pritegnejo toliko pozornosti kot bolj dramatične ali senzacionalne novice. Tako lahko pomembna vprašanja izpadejo manj relevantna, čeprav bi morda morala biti v ospredju.</a:t>
            </a:r>
          </a:p>
          <a:p>
            <a:endParaRPr lang="en-US"/>
          </a:p>
          <a:p>
            <a:r>
              <a:rPr lang="en-US"/>
              <a:t>Mediji ne samo informirajo, ampak tudi usmerjajo našo pozornost na določene dogodke in teme, s tem pa oblikujejo, kaj kot družba razumemo kot pomembno. Naša mnenja, prepričanja in celo odločitve v veliki meri temeljijo na informacijah, ki jih dobimo skozi medije, zato je ključno, da znamo prepoznati, kaj se skriva za novicami, ki jih vsak dan spremljamo.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Časovnica:</a:t>
            </a:r>
          </a:p>
          <a:p>
            <a:endParaRPr lang="en-US"/>
          </a:p>
          <a:p>
            <a:r>
              <a:rPr lang="en-US"/>
              <a:t>Razdelitev v skupine in branje navodil: 5 minut</a:t>
            </a:r>
          </a:p>
          <a:p>
            <a:r>
              <a:rPr lang="en-US"/>
              <a:t>Delo v skupinah: 15 minut</a:t>
            </a:r>
          </a:p>
          <a:p>
            <a:r>
              <a:rPr lang="en-US"/>
              <a:t>Predstavitve skupin: 15 minut (2,5 minute na skupino)</a:t>
            </a:r>
          </a:p>
          <a:p>
            <a:r>
              <a:rPr lang="en-US"/>
              <a:t>Splošna razprava in povzetek: 8 minut</a:t>
            </a:r>
          </a:p>
          <a:p>
            <a:r>
              <a:rPr lang="en-US"/>
              <a:t>Zaključek in refleksija: 2 minuti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Novinarji</a:t>
            </a:r>
            <a:r>
              <a:rPr lang="en-US" dirty="0"/>
              <a:t> se </a:t>
            </a:r>
            <a:r>
              <a:rPr lang="en-US" dirty="0" err="1"/>
              <a:t>pogosto</a:t>
            </a:r>
            <a:r>
              <a:rPr lang="en-US" dirty="0"/>
              <a:t> </a:t>
            </a:r>
            <a:r>
              <a:rPr lang="en-US" dirty="0" err="1"/>
              <a:t>znajdejo</a:t>
            </a:r>
            <a:r>
              <a:rPr lang="en-US" dirty="0"/>
              <a:t> v </a:t>
            </a:r>
            <a:r>
              <a:rPr lang="en-US" dirty="0" err="1"/>
              <a:t>dilemi</a:t>
            </a:r>
            <a:r>
              <a:rPr lang="en-US" dirty="0"/>
              <a:t>: </a:t>
            </a:r>
            <a:r>
              <a:rPr lang="en-US" dirty="0" err="1"/>
              <a:t>ali</a:t>
            </a:r>
            <a:r>
              <a:rPr lang="en-US" dirty="0"/>
              <a:t> </a:t>
            </a:r>
            <a:r>
              <a:rPr lang="en-US" dirty="0" err="1"/>
              <a:t>naj</a:t>
            </a:r>
            <a:r>
              <a:rPr lang="en-US" dirty="0"/>
              <a:t> </a:t>
            </a:r>
            <a:r>
              <a:rPr lang="en-US" dirty="0" err="1"/>
              <a:t>razkrijejo</a:t>
            </a:r>
            <a:r>
              <a:rPr lang="en-US" dirty="0"/>
              <a:t> </a:t>
            </a:r>
            <a:r>
              <a:rPr lang="en-US" dirty="0" err="1"/>
              <a:t>informacije</a:t>
            </a:r>
            <a:r>
              <a:rPr lang="en-US" dirty="0"/>
              <a:t>, ki so v </a:t>
            </a:r>
            <a:r>
              <a:rPr lang="en-US" dirty="0" err="1"/>
              <a:t>javnem</a:t>
            </a:r>
            <a:r>
              <a:rPr lang="en-US" dirty="0"/>
              <a:t> </a:t>
            </a:r>
            <a:r>
              <a:rPr lang="en-US" dirty="0" err="1"/>
              <a:t>interesu</a:t>
            </a:r>
            <a:r>
              <a:rPr lang="en-US" dirty="0"/>
              <a:t>, a </a:t>
            </a:r>
            <a:r>
              <a:rPr lang="en-US" dirty="0" err="1"/>
              <a:t>obenem</a:t>
            </a:r>
            <a:r>
              <a:rPr lang="en-US" dirty="0"/>
              <a:t> </a:t>
            </a:r>
            <a:r>
              <a:rPr lang="en-US" dirty="0" err="1"/>
              <a:t>kršijo</a:t>
            </a:r>
            <a:r>
              <a:rPr lang="en-US" dirty="0"/>
              <a:t> </a:t>
            </a:r>
            <a:r>
              <a:rPr lang="en-US" dirty="0" err="1"/>
              <a:t>pravico</a:t>
            </a:r>
            <a:r>
              <a:rPr lang="en-US" dirty="0"/>
              <a:t> </a:t>
            </a:r>
            <a:r>
              <a:rPr lang="en-US" dirty="0" err="1"/>
              <a:t>posameznika</a:t>
            </a:r>
            <a:r>
              <a:rPr lang="en-US" dirty="0"/>
              <a:t> do </a:t>
            </a:r>
            <a:r>
              <a:rPr lang="en-US" dirty="0" err="1"/>
              <a:t>zasebnosti</a:t>
            </a:r>
            <a:r>
              <a:rPr lang="en-US" dirty="0"/>
              <a:t>? Na primer, </a:t>
            </a:r>
            <a:r>
              <a:rPr lang="en-US" dirty="0" err="1"/>
              <a:t>ali</a:t>
            </a:r>
            <a:r>
              <a:rPr lang="en-US" dirty="0"/>
              <a:t> je </a:t>
            </a:r>
            <a:r>
              <a:rPr lang="en-US" dirty="0" err="1"/>
              <a:t>prav</a:t>
            </a:r>
            <a:r>
              <a:rPr lang="en-US" dirty="0"/>
              <a:t>, da </a:t>
            </a:r>
            <a:r>
              <a:rPr lang="en-US" dirty="0" err="1"/>
              <a:t>objavijo</a:t>
            </a:r>
            <a:r>
              <a:rPr lang="en-US" dirty="0"/>
              <a:t> </a:t>
            </a:r>
            <a:r>
              <a:rPr lang="en-US" dirty="0" err="1"/>
              <a:t>podatke</a:t>
            </a:r>
            <a:r>
              <a:rPr lang="en-US" dirty="0"/>
              <a:t> o </a:t>
            </a:r>
            <a:r>
              <a:rPr lang="en-US" dirty="0" err="1"/>
              <a:t>zdravstvenem</a:t>
            </a:r>
            <a:r>
              <a:rPr lang="en-US" dirty="0"/>
              <a:t> </a:t>
            </a:r>
            <a:r>
              <a:rPr lang="en-US" dirty="0" err="1"/>
              <a:t>stanju</a:t>
            </a:r>
            <a:r>
              <a:rPr lang="en-US" dirty="0"/>
              <a:t> </a:t>
            </a:r>
            <a:r>
              <a:rPr lang="en-US" dirty="0" err="1"/>
              <a:t>politika</a:t>
            </a:r>
            <a:r>
              <a:rPr lang="en-US" dirty="0"/>
              <a:t>, </a:t>
            </a:r>
            <a:r>
              <a:rPr lang="en-US" dirty="0" err="1"/>
              <a:t>čeprav</a:t>
            </a:r>
            <a:r>
              <a:rPr lang="en-US" dirty="0"/>
              <a:t> ta ne </a:t>
            </a:r>
            <a:r>
              <a:rPr lang="en-US" dirty="0" err="1"/>
              <a:t>želi</a:t>
            </a:r>
            <a:r>
              <a:rPr lang="en-US" dirty="0"/>
              <a:t>, da bi </a:t>
            </a:r>
            <a:r>
              <a:rPr lang="en-US" dirty="0" err="1"/>
              <a:t>te</a:t>
            </a:r>
            <a:r>
              <a:rPr lang="en-US" dirty="0"/>
              <a:t> </a:t>
            </a:r>
            <a:r>
              <a:rPr lang="en-US" dirty="0" err="1"/>
              <a:t>informacije</a:t>
            </a:r>
            <a:r>
              <a:rPr lang="en-US" dirty="0"/>
              <a:t> </a:t>
            </a:r>
            <a:r>
              <a:rPr lang="en-US" dirty="0" err="1"/>
              <a:t>prišle</a:t>
            </a:r>
            <a:r>
              <a:rPr lang="en-US" dirty="0"/>
              <a:t> v </a:t>
            </a:r>
            <a:r>
              <a:rPr lang="en-US" dirty="0" err="1"/>
              <a:t>javnost</a:t>
            </a:r>
            <a:r>
              <a:rPr lang="en-US" dirty="0"/>
              <a:t>? To je </a:t>
            </a:r>
            <a:r>
              <a:rPr lang="en-US" dirty="0" err="1"/>
              <a:t>eno</a:t>
            </a:r>
            <a:r>
              <a:rPr lang="en-US" dirty="0"/>
              <a:t> </a:t>
            </a:r>
            <a:r>
              <a:rPr lang="en-US" dirty="0" err="1"/>
              <a:t>izmed</a:t>
            </a:r>
            <a:r>
              <a:rPr lang="en-US" dirty="0"/>
              <a:t> </a:t>
            </a:r>
            <a:r>
              <a:rPr lang="en-US" dirty="0" err="1"/>
              <a:t>tistih</a:t>
            </a:r>
            <a:r>
              <a:rPr lang="en-US" dirty="0"/>
              <a:t> </a:t>
            </a:r>
            <a:r>
              <a:rPr lang="en-US" dirty="0" err="1"/>
              <a:t>vprašanj</a:t>
            </a:r>
            <a:r>
              <a:rPr lang="en-US" dirty="0"/>
              <a:t>, ki </a:t>
            </a:r>
            <a:r>
              <a:rPr lang="en-US" dirty="0" err="1"/>
              <a:t>nimajo</a:t>
            </a:r>
            <a:r>
              <a:rPr lang="en-US" dirty="0"/>
              <a:t> </a:t>
            </a:r>
            <a:r>
              <a:rPr lang="en-US" dirty="0" err="1"/>
              <a:t>enostavnih</a:t>
            </a:r>
            <a:r>
              <a:rPr lang="en-US" dirty="0"/>
              <a:t> </a:t>
            </a:r>
            <a:r>
              <a:rPr lang="en-US" dirty="0" err="1"/>
              <a:t>odgovorov</a:t>
            </a:r>
            <a:r>
              <a:rPr lang="en-US" dirty="0"/>
              <a:t>, </a:t>
            </a:r>
            <a:r>
              <a:rPr lang="en-US" dirty="0" err="1"/>
              <a:t>saj</a:t>
            </a:r>
            <a:r>
              <a:rPr lang="en-US" dirty="0"/>
              <a:t> se </a:t>
            </a:r>
            <a:r>
              <a:rPr lang="en-US" dirty="0" err="1"/>
              <a:t>etična</a:t>
            </a:r>
            <a:r>
              <a:rPr lang="en-US" dirty="0"/>
              <a:t> </a:t>
            </a:r>
            <a:r>
              <a:rPr lang="en-US" dirty="0" err="1"/>
              <a:t>načela</a:t>
            </a:r>
            <a:r>
              <a:rPr lang="en-US" dirty="0"/>
              <a:t> </a:t>
            </a:r>
            <a:r>
              <a:rPr lang="en-US" dirty="0" err="1"/>
              <a:t>novinarstva</a:t>
            </a:r>
            <a:r>
              <a:rPr lang="en-US" dirty="0"/>
              <a:t> </a:t>
            </a:r>
            <a:r>
              <a:rPr lang="en-US" dirty="0" err="1"/>
              <a:t>pogosto</a:t>
            </a:r>
            <a:r>
              <a:rPr lang="en-US" dirty="0"/>
              <a:t> </a:t>
            </a:r>
            <a:r>
              <a:rPr lang="en-US" dirty="0" err="1"/>
              <a:t>križajo</a:t>
            </a:r>
            <a:r>
              <a:rPr lang="en-US" dirty="0"/>
              <a:t> z </a:t>
            </a:r>
            <a:r>
              <a:rPr lang="en-US" dirty="0" err="1"/>
              <a:t>osebnimi</a:t>
            </a:r>
            <a:r>
              <a:rPr lang="en-US" dirty="0"/>
              <a:t> </a:t>
            </a:r>
            <a:r>
              <a:rPr lang="en-US" dirty="0" err="1"/>
              <a:t>pravicami</a:t>
            </a:r>
            <a:r>
              <a:rPr lang="en-US" dirty="0"/>
              <a:t>.</a:t>
            </a:r>
            <a:endParaRPr lang="sl-SI" dirty="0"/>
          </a:p>
          <a:p>
            <a:endParaRPr lang="en-US" dirty="0"/>
          </a:p>
          <a:p>
            <a:r>
              <a:rPr lang="en-US" dirty="0" err="1"/>
              <a:t>Pri</a:t>
            </a:r>
            <a:r>
              <a:rPr lang="en-US" dirty="0"/>
              <a:t> </a:t>
            </a:r>
            <a:r>
              <a:rPr lang="en-US" dirty="0" err="1"/>
              <a:t>svojem</a:t>
            </a:r>
            <a:r>
              <a:rPr lang="en-US" dirty="0"/>
              <a:t> </a:t>
            </a:r>
            <a:r>
              <a:rPr lang="en-US" dirty="0" err="1"/>
              <a:t>delu</a:t>
            </a:r>
            <a:r>
              <a:rPr lang="en-US" dirty="0"/>
              <a:t> </a:t>
            </a:r>
            <a:r>
              <a:rPr lang="en-US" dirty="0" err="1"/>
              <a:t>novinarji</a:t>
            </a:r>
            <a:r>
              <a:rPr lang="en-US" dirty="0"/>
              <a:t> </a:t>
            </a:r>
            <a:r>
              <a:rPr lang="en-US" dirty="0" err="1"/>
              <a:t>sledijo</a:t>
            </a:r>
            <a:r>
              <a:rPr lang="en-US" dirty="0"/>
              <a:t> </a:t>
            </a:r>
            <a:r>
              <a:rPr lang="en-US" dirty="0" err="1"/>
              <a:t>številnim</a:t>
            </a:r>
            <a:r>
              <a:rPr lang="en-US" dirty="0"/>
              <a:t> </a:t>
            </a:r>
            <a:r>
              <a:rPr lang="en-US" dirty="0" err="1"/>
              <a:t>etičnim</a:t>
            </a:r>
            <a:r>
              <a:rPr lang="en-US" dirty="0"/>
              <a:t> </a:t>
            </a:r>
            <a:r>
              <a:rPr lang="en-US" dirty="0" err="1"/>
              <a:t>smernicam</a:t>
            </a:r>
            <a:r>
              <a:rPr lang="en-US" dirty="0"/>
              <a:t>: </a:t>
            </a:r>
            <a:r>
              <a:rPr lang="en-US" dirty="0" err="1"/>
              <a:t>poštenost</a:t>
            </a:r>
            <a:r>
              <a:rPr lang="en-US" dirty="0"/>
              <a:t>, </a:t>
            </a:r>
            <a:r>
              <a:rPr lang="en-US" dirty="0" err="1"/>
              <a:t>nepristranskost</a:t>
            </a:r>
            <a:r>
              <a:rPr lang="en-US" dirty="0"/>
              <a:t>, </a:t>
            </a:r>
            <a:r>
              <a:rPr lang="en-US" dirty="0" err="1"/>
              <a:t>objektivnost</a:t>
            </a:r>
            <a:r>
              <a:rPr lang="en-US" dirty="0"/>
              <a:t> in </a:t>
            </a:r>
            <a:r>
              <a:rPr lang="en-US" dirty="0" err="1"/>
              <a:t>odgovornost</a:t>
            </a:r>
            <a:r>
              <a:rPr lang="en-US" dirty="0"/>
              <a:t>. </a:t>
            </a:r>
            <a:r>
              <a:rPr lang="en-US" dirty="0" err="1"/>
              <a:t>Te</a:t>
            </a:r>
            <a:r>
              <a:rPr lang="en-US" dirty="0"/>
              <a:t> </a:t>
            </a:r>
            <a:r>
              <a:rPr lang="en-US" dirty="0" err="1"/>
              <a:t>vrednote</a:t>
            </a:r>
            <a:r>
              <a:rPr lang="en-US" dirty="0"/>
              <a:t> </a:t>
            </a:r>
            <a:r>
              <a:rPr lang="en-US" dirty="0" err="1"/>
              <a:t>niso</a:t>
            </a:r>
            <a:r>
              <a:rPr lang="en-US" dirty="0"/>
              <a:t> le </a:t>
            </a:r>
            <a:r>
              <a:rPr lang="en-US" dirty="0" err="1"/>
              <a:t>besede</a:t>
            </a:r>
            <a:r>
              <a:rPr lang="en-US" dirty="0"/>
              <a:t> </a:t>
            </a:r>
            <a:r>
              <a:rPr lang="en-US" dirty="0" err="1"/>
              <a:t>na</a:t>
            </a:r>
            <a:r>
              <a:rPr lang="en-US" dirty="0"/>
              <a:t> </a:t>
            </a:r>
            <a:r>
              <a:rPr lang="en-US" dirty="0" err="1"/>
              <a:t>papirju</a:t>
            </a:r>
            <a:r>
              <a:rPr lang="en-US" dirty="0"/>
              <a:t>, </a:t>
            </a:r>
            <a:r>
              <a:rPr lang="en-US" dirty="0" err="1"/>
              <a:t>temveč</a:t>
            </a:r>
            <a:r>
              <a:rPr lang="en-US" dirty="0"/>
              <a:t> </a:t>
            </a:r>
            <a:r>
              <a:rPr lang="en-US" dirty="0" err="1"/>
              <a:t>osnova</a:t>
            </a:r>
            <a:r>
              <a:rPr lang="en-US" dirty="0"/>
              <a:t>, </a:t>
            </a:r>
            <a:r>
              <a:rPr lang="en-US" dirty="0" err="1"/>
              <a:t>na</a:t>
            </a:r>
            <a:r>
              <a:rPr lang="en-US" dirty="0"/>
              <a:t> </a:t>
            </a:r>
            <a:r>
              <a:rPr lang="en-US" dirty="0" err="1"/>
              <a:t>kateri</a:t>
            </a:r>
            <a:r>
              <a:rPr lang="en-US" dirty="0"/>
              <a:t> </a:t>
            </a:r>
            <a:r>
              <a:rPr lang="en-US" dirty="0" err="1"/>
              <a:t>temeljijo</a:t>
            </a:r>
            <a:r>
              <a:rPr lang="en-US" dirty="0"/>
              <a:t> </a:t>
            </a:r>
            <a:r>
              <a:rPr lang="en-US" dirty="0" err="1"/>
              <a:t>njihove</a:t>
            </a:r>
            <a:r>
              <a:rPr lang="en-US" dirty="0"/>
              <a:t> </a:t>
            </a:r>
            <a:r>
              <a:rPr lang="en-US" dirty="0" err="1"/>
              <a:t>vsakodnevne</a:t>
            </a:r>
            <a:r>
              <a:rPr lang="en-US" dirty="0"/>
              <a:t> </a:t>
            </a:r>
            <a:r>
              <a:rPr lang="en-US" dirty="0" err="1"/>
              <a:t>odločitve</a:t>
            </a:r>
            <a:r>
              <a:rPr lang="en-US" dirty="0"/>
              <a:t>. </a:t>
            </a:r>
            <a:r>
              <a:rPr lang="en-US" dirty="0" err="1"/>
              <a:t>Kljub</a:t>
            </a:r>
            <a:r>
              <a:rPr lang="en-US" dirty="0"/>
              <a:t> </a:t>
            </a:r>
            <a:r>
              <a:rPr lang="en-US" dirty="0" err="1"/>
              <a:t>temu</a:t>
            </a:r>
            <a:r>
              <a:rPr lang="en-US" dirty="0"/>
              <a:t> pa </a:t>
            </a:r>
            <a:r>
              <a:rPr lang="en-US" dirty="0" err="1"/>
              <a:t>realnost</a:t>
            </a:r>
            <a:r>
              <a:rPr lang="en-US" dirty="0"/>
              <a:t> dela v </a:t>
            </a:r>
            <a:r>
              <a:rPr lang="en-US" dirty="0" err="1"/>
              <a:t>medijih</a:t>
            </a:r>
            <a:r>
              <a:rPr lang="en-US" dirty="0"/>
              <a:t> </a:t>
            </a:r>
            <a:r>
              <a:rPr lang="en-US" dirty="0" err="1"/>
              <a:t>pogosto</a:t>
            </a:r>
            <a:r>
              <a:rPr lang="en-US" dirty="0"/>
              <a:t> </a:t>
            </a:r>
            <a:r>
              <a:rPr lang="en-US" dirty="0" err="1"/>
              <a:t>prinaša</a:t>
            </a:r>
            <a:r>
              <a:rPr lang="en-US" dirty="0"/>
              <a:t> </a:t>
            </a:r>
            <a:r>
              <a:rPr lang="en-US" dirty="0" err="1"/>
              <a:t>stresne</a:t>
            </a:r>
            <a:r>
              <a:rPr lang="en-US" dirty="0"/>
              <a:t> </a:t>
            </a:r>
            <a:r>
              <a:rPr lang="en-US" dirty="0" err="1"/>
              <a:t>situacije</a:t>
            </a:r>
            <a:r>
              <a:rPr lang="en-US" dirty="0"/>
              <a:t>, </a:t>
            </a:r>
            <a:r>
              <a:rPr lang="en-US" dirty="0" err="1"/>
              <a:t>kjer</a:t>
            </a:r>
            <a:r>
              <a:rPr lang="en-US" dirty="0"/>
              <a:t> </a:t>
            </a:r>
            <a:r>
              <a:rPr lang="en-US" dirty="0" err="1"/>
              <a:t>morajo</a:t>
            </a:r>
            <a:r>
              <a:rPr lang="en-US" dirty="0"/>
              <a:t> </a:t>
            </a:r>
            <a:r>
              <a:rPr lang="en-US" dirty="0" err="1"/>
              <a:t>izbrati</a:t>
            </a:r>
            <a:r>
              <a:rPr lang="en-US" dirty="0"/>
              <a:t> med </a:t>
            </a:r>
            <a:r>
              <a:rPr lang="en-US" dirty="0" err="1"/>
              <a:t>tem</a:t>
            </a:r>
            <a:r>
              <a:rPr lang="en-US" dirty="0"/>
              <a:t>, </a:t>
            </a:r>
            <a:r>
              <a:rPr lang="en-US" dirty="0" err="1"/>
              <a:t>kar</a:t>
            </a:r>
            <a:r>
              <a:rPr lang="en-US" dirty="0"/>
              <a:t> je </a:t>
            </a:r>
            <a:r>
              <a:rPr lang="en-US" dirty="0" err="1"/>
              <a:t>etično</a:t>
            </a:r>
            <a:r>
              <a:rPr lang="en-US" dirty="0"/>
              <a:t> </a:t>
            </a:r>
            <a:r>
              <a:rPr lang="en-US" dirty="0" err="1"/>
              <a:t>pravilno</a:t>
            </a:r>
            <a:r>
              <a:rPr lang="en-US" dirty="0"/>
              <a:t>, in </a:t>
            </a:r>
            <a:r>
              <a:rPr lang="en-US" dirty="0" err="1"/>
              <a:t>tem</a:t>
            </a:r>
            <a:r>
              <a:rPr lang="en-US" dirty="0"/>
              <a:t>, </a:t>
            </a:r>
            <a:r>
              <a:rPr lang="en-US" dirty="0" err="1"/>
              <a:t>kar</a:t>
            </a:r>
            <a:r>
              <a:rPr lang="en-US" dirty="0"/>
              <a:t> je </a:t>
            </a:r>
            <a:r>
              <a:rPr lang="en-US" dirty="0" err="1"/>
              <a:t>novinarsko</a:t>
            </a:r>
            <a:r>
              <a:rPr lang="en-US" dirty="0"/>
              <a:t> </a:t>
            </a:r>
            <a:r>
              <a:rPr lang="en-US" dirty="0" err="1"/>
              <a:t>zanimivo</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 že kdaj slišali rek, da so novinarji »četrta veja oblasti«? To pomeni, da imajo izjemno pomembno vlogo pri nadzoru nad oblastjo in skrbijo, da ta deluje v interesu ljudi. Njihova naloga je preprosta – poročati resnico. A to je lažje reči kot narediti. Da bi lahko resnično izpolnili svojo vlogo, morajo novinarji preverjati informacije, se izogibati domnevam in biti natančni.</a:t>
            </a:r>
          </a:p>
          <a:p>
            <a:endParaRPr lang="en-US"/>
          </a:p>
          <a:p>
            <a:r>
              <a:rPr lang="en-US"/>
              <a:t>Lažne novice pa so kot past: hitro nas zmedejo, nas zavedejo, povzročijo napačne odločitve in celo širijo strah ter paniko. Si lahko predstavljaš, kaj bi se zgodilo, če bi mediji poročali o izbruhu nevarne bolezni v tvojem mestu, čeprav to ne bi bilo res? Nepotrebna panika bi lahko popolnoma ohromila skupnost in povzročila resne posledice za naše življenje in gospodarstvo.</a:t>
            </a:r>
          </a:p>
          <a:p>
            <a:endParaRPr lang="en-US"/>
          </a:p>
          <a:p>
            <a:r>
              <a:rPr lang="en-US"/>
              <a:t>V dobi digitalnih medijev, kjer se informacije širijo s svetlobno hitrostjo, je pritisk na novinarje še večji. Hitenje k temu, da bi bili prvi, pogosto vodi v površno preverjanje dejstev. Ena napačna informacija pa lahko hitro sproži verižno reakcijo napačnih odločitev.</a:t>
            </a:r>
          </a:p>
          <a:p>
            <a:endParaRPr lang="en-US"/>
          </a:p>
          <a:p>
            <a:endParaRPr lang="en-US"/>
          </a:p>
          <a:p>
            <a:endParaRPr lang="en-US"/>
          </a:p>
          <a:p>
            <a:r>
              <a:rPr lang="en-US"/>
              <a:t>Lažne novice nas lahko zavajajo, vodijo v napačne odločitve in celo širijo strah in paniko. Predstavljajte si, da bi mediji poročali, da je v našem mestu izbruhnila nevarna bolezen, čeprav to ne bi bilo res. To bi povzročilo nepotrebno paniko in bi lahko imelo resne posledice za naše življenje in gospodarstvo.</a:t>
            </a:r>
          </a:p>
          <a:p>
            <a:endParaRPr lang="en-US"/>
          </a:p>
          <a:p>
            <a:r>
              <a:rPr lang="en-US"/>
              <a:t>V današnjem digitalnem svetu, kjer se informacije širijo hitreje kot kadarkoli prej, je za novinarje vse težje zagotoviti, da so informacije, ki jih objavljajo, resnične. Pritisk, da bi bili prvi z novico, lahko vodi do hitrega poročanja, pri katerem se lahko zgodijo napake.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Mediji včasih poročajo o dogodkih na način, ki ustreza njihovim lastnim interesom ali prepričanjem. Pristranskost se lahko kaže na različne načine, na primer v izbiri tem, ki jih mediji obravnavajo, v jeziku, ki ga uporabljajo, ali v načinu, kako predstavljajo različna stališča.</a:t>
            </a:r>
          </a:p>
          <a:p>
            <a:endParaRPr lang="en-US"/>
          </a:p>
          <a:p>
            <a:r>
              <a:rPr lang="en-US"/>
              <a:t>Pristransko poročanje lahko okrepi obstoječe delitve v družbi in zmanjša zaupanje v medije.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Raziskovanje</a:t>
            </a:r>
            <a:r>
              <a:rPr lang="en-US" dirty="0"/>
              <a:t> </a:t>
            </a:r>
            <a:r>
              <a:rPr lang="en-US" dirty="0" err="1"/>
              <a:t>na</a:t>
            </a:r>
            <a:r>
              <a:rPr lang="en-US" dirty="0"/>
              <a:t> </a:t>
            </a:r>
            <a:r>
              <a:rPr lang="en-US" dirty="0" err="1"/>
              <a:t>družbenih</a:t>
            </a:r>
            <a:r>
              <a:rPr lang="en-US" dirty="0"/>
              <a:t> </a:t>
            </a:r>
            <a:r>
              <a:rPr lang="en-US" dirty="0" err="1"/>
              <a:t>omrežjih</a:t>
            </a:r>
            <a:r>
              <a:rPr lang="en-US" dirty="0"/>
              <a:t> je </a:t>
            </a:r>
            <a:r>
              <a:rPr lang="en-US" dirty="0" err="1"/>
              <a:t>občutljivo</a:t>
            </a:r>
            <a:r>
              <a:rPr lang="en-US" dirty="0"/>
              <a:t> </a:t>
            </a:r>
            <a:r>
              <a:rPr lang="en-US" dirty="0" err="1"/>
              <a:t>področje</a:t>
            </a:r>
            <a:r>
              <a:rPr lang="en-US" dirty="0"/>
              <a:t>, </a:t>
            </a:r>
            <a:r>
              <a:rPr lang="en-US" dirty="0" err="1"/>
              <a:t>saj</a:t>
            </a:r>
            <a:r>
              <a:rPr lang="en-US" dirty="0"/>
              <a:t> se </a:t>
            </a:r>
            <a:r>
              <a:rPr lang="en-US" dirty="0" err="1"/>
              <a:t>raziskovalci</a:t>
            </a:r>
            <a:r>
              <a:rPr lang="en-US" dirty="0"/>
              <a:t> </a:t>
            </a:r>
            <a:r>
              <a:rPr lang="en-US" dirty="0" err="1"/>
              <a:t>pogosto</a:t>
            </a:r>
            <a:r>
              <a:rPr lang="en-US" dirty="0"/>
              <a:t> </a:t>
            </a:r>
            <a:r>
              <a:rPr lang="en-US" dirty="0" err="1"/>
              <a:t>soočajo</a:t>
            </a:r>
            <a:r>
              <a:rPr lang="en-US" dirty="0"/>
              <a:t> z </a:t>
            </a:r>
            <a:r>
              <a:rPr lang="en-US" dirty="0" err="1"/>
              <a:t>izzivi</a:t>
            </a:r>
            <a:r>
              <a:rPr lang="en-US" dirty="0"/>
              <a:t> </a:t>
            </a:r>
            <a:r>
              <a:rPr lang="en-US" dirty="0" err="1"/>
              <a:t>varovanja</a:t>
            </a:r>
            <a:r>
              <a:rPr lang="en-US" dirty="0"/>
              <a:t> </a:t>
            </a:r>
            <a:r>
              <a:rPr lang="en-US" dirty="0" err="1"/>
              <a:t>zasebnosti</a:t>
            </a:r>
            <a:r>
              <a:rPr lang="en-US" dirty="0"/>
              <a:t> </a:t>
            </a:r>
            <a:r>
              <a:rPr lang="en-US" dirty="0" err="1"/>
              <a:t>uporabnikov</a:t>
            </a:r>
            <a:r>
              <a:rPr lang="en-US" dirty="0"/>
              <a:t>. </a:t>
            </a:r>
            <a:r>
              <a:rPr lang="en-US" dirty="0" err="1"/>
              <a:t>Čeprav</a:t>
            </a:r>
            <a:r>
              <a:rPr lang="en-US" dirty="0"/>
              <a:t> so </a:t>
            </a:r>
            <a:r>
              <a:rPr lang="en-US" dirty="0" err="1"/>
              <a:t>informacije</a:t>
            </a:r>
            <a:r>
              <a:rPr lang="en-US" dirty="0"/>
              <a:t> </a:t>
            </a:r>
            <a:r>
              <a:rPr lang="en-US" dirty="0" err="1"/>
              <a:t>na</a:t>
            </a:r>
            <a:r>
              <a:rPr lang="en-US" dirty="0"/>
              <a:t> </a:t>
            </a:r>
            <a:r>
              <a:rPr lang="en-US" dirty="0" err="1"/>
              <a:t>teh</a:t>
            </a:r>
            <a:r>
              <a:rPr lang="en-US" dirty="0"/>
              <a:t> </a:t>
            </a:r>
            <a:r>
              <a:rPr lang="en-US" dirty="0" err="1"/>
              <a:t>platformah</a:t>
            </a:r>
            <a:r>
              <a:rPr lang="en-US" dirty="0"/>
              <a:t> </a:t>
            </a:r>
            <a:r>
              <a:rPr lang="en-US" dirty="0" err="1"/>
              <a:t>javno</a:t>
            </a:r>
            <a:r>
              <a:rPr lang="en-US" dirty="0"/>
              <a:t> </a:t>
            </a:r>
            <a:r>
              <a:rPr lang="en-US" dirty="0" err="1"/>
              <a:t>dostopne</a:t>
            </a:r>
            <a:r>
              <a:rPr lang="en-US" dirty="0"/>
              <a:t>, je </a:t>
            </a:r>
            <a:r>
              <a:rPr lang="en-US" dirty="0" err="1"/>
              <a:t>etično</a:t>
            </a:r>
            <a:r>
              <a:rPr lang="en-US" dirty="0"/>
              <a:t> </a:t>
            </a:r>
            <a:r>
              <a:rPr lang="en-US" dirty="0" err="1"/>
              <a:t>ravnanje</a:t>
            </a:r>
            <a:r>
              <a:rPr lang="en-US" dirty="0"/>
              <a:t> </a:t>
            </a:r>
            <a:r>
              <a:rPr lang="en-US" dirty="0" err="1"/>
              <a:t>ključno</a:t>
            </a:r>
            <a:r>
              <a:rPr lang="en-US" dirty="0"/>
              <a:t>. </a:t>
            </a:r>
            <a:r>
              <a:rPr lang="en-US" dirty="0" err="1"/>
              <a:t>Raziskovalci</a:t>
            </a:r>
            <a:r>
              <a:rPr lang="en-US" dirty="0"/>
              <a:t> </a:t>
            </a:r>
            <a:r>
              <a:rPr lang="en-US" dirty="0" err="1"/>
              <a:t>morajo</a:t>
            </a:r>
            <a:r>
              <a:rPr lang="en-US" dirty="0"/>
              <a:t> </a:t>
            </a:r>
            <a:r>
              <a:rPr lang="en-US" dirty="0" err="1"/>
              <a:t>paziti</a:t>
            </a:r>
            <a:r>
              <a:rPr lang="en-US" dirty="0"/>
              <a:t> </a:t>
            </a:r>
            <a:r>
              <a:rPr lang="en-US" dirty="0" err="1"/>
              <a:t>na</a:t>
            </a:r>
            <a:r>
              <a:rPr lang="en-US" dirty="0"/>
              <a:t> </a:t>
            </a:r>
            <a:r>
              <a:rPr lang="en-US" dirty="0" err="1"/>
              <a:t>občutljive</a:t>
            </a:r>
            <a:r>
              <a:rPr lang="en-US" dirty="0"/>
              <a:t> </a:t>
            </a:r>
            <a:r>
              <a:rPr lang="en-US" dirty="0" err="1"/>
              <a:t>podatke</a:t>
            </a:r>
            <a:r>
              <a:rPr lang="en-US" dirty="0"/>
              <a:t> in se </a:t>
            </a:r>
            <a:r>
              <a:rPr lang="en-US" dirty="0" err="1"/>
              <a:t>prepričati</a:t>
            </a:r>
            <a:r>
              <a:rPr lang="en-US" dirty="0"/>
              <a:t>, da </a:t>
            </a:r>
            <a:r>
              <a:rPr lang="en-US" dirty="0" err="1"/>
              <a:t>uporabniki</a:t>
            </a:r>
            <a:r>
              <a:rPr lang="en-US" dirty="0"/>
              <a:t> ne </a:t>
            </a:r>
            <a:r>
              <a:rPr lang="en-US" dirty="0" err="1"/>
              <a:t>postanejo</a:t>
            </a:r>
            <a:r>
              <a:rPr lang="en-US" dirty="0"/>
              <a:t> </a:t>
            </a:r>
            <a:r>
              <a:rPr lang="en-US" dirty="0" err="1"/>
              <a:t>prepoznavni</a:t>
            </a:r>
            <a:r>
              <a:rPr lang="en-US" dirty="0"/>
              <a:t>, </a:t>
            </a:r>
            <a:r>
              <a:rPr lang="en-US" dirty="0" err="1"/>
              <a:t>pogosto</a:t>
            </a:r>
            <a:r>
              <a:rPr lang="en-US" dirty="0"/>
              <a:t> z </a:t>
            </a:r>
            <a:r>
              <a:rPr lang="en-US" dirty="0" err="1"/>
              <a:t>anonimizacijo</a:t>
            </a:r>
            <a:r>
              <a:rPr lang="en-US" dirty="0"/>
              <a:t> </a:t>
            </a:r>
            <a:r>
              <a:rPr lang="en-US" dirty="0" err="1"/>
              <a:t>podatkov</a:t>
            </a:r>
            <a:r>
              <a:rPr lang="en-US" dirty="0"/>
              <a:t>, da bi </a:t>
            </a:r>
            <a:r>
              <a:rPr lang="en-US" dirty="0" err="1"/>
              <a:t>zaščitili</a:t>
            </a:r>
            <a:r>
              <a:rPr lang="en-US" dirty="0"/>
              <a:t> </a:t>
            </a:r>
            <a:r>
              <a:rPr lang="en-US" dirty="0" err="1"/>
              <a:t>identiteto</a:t>
            </a:r>
            <a:r>
              <a:rPr lang="en-US" dirty="0"/>
              <a:t> </a:t>
            </a:r>
            <a:r>
              <a:rPr lang="en-US" dirty="0" err="1"/>
              <a:t>posameznikov</a:t>
            </a:r>
            <a:r>
              <a:rPr lang="en-US" dirty="0"/>
              <a:t>.</a:t>
            </a:r>
          </a:p>
          <a:p>
            <a:endParaRPr lang="en-US" dirty="0"/>
          </a:p>
          <a:p>
            <a:r>
              <a:rPr lang="en-US" dirty="0" err="1"/>
              <a:t>Smernice</a:t>
            </a:r>
            <a:r>
              <a:rPr lang="en-US" dirty="0"/>
              <a:t> za </a:t>
            </a:r>
            <a:r>
              <a:rPr lang="en-US" dirty="0" err="1"/>
              <a:t>etično</a:t>
            </a:r>
            <a:r>
              <a:rPr lang="en-US" dirty="0"/>
              <a:t> </a:t>
            </a:r>
            <a:r>
              <a:rPr lang="en-US" dirty="0" err="1"/>
              <a:t>raziskovanje</a:t>
            </a:r>
            <a:r>
              <a:rPr lang="en-US" dirty="0"/>
              <a:t> </a:t>
            </a:r>
            <a:r>
              <a:rPr lang="en-US" dirty="0" err="1"/>
              <a:t>zahtevajo</a:t>
            </a:r>
            <a:r>
              <a:rPr lang="en-US" dirty="0"/>
              <a:t> </a:t>
            </a:r>
            <a:r>
              <a:rPr lang="en-US" dirty="0" err="1"/>
              <a:t>tudi</a:t>
            </a:r>
            <a:r>
              <a:rPr lang="en-US" dirty="0"/>
              <a:t> </a:t>
            </a:r>
            <a:r>
              <a:rPr lang="en-US" dirty="0" err="1"/>
              <a:t>premislek</a:t>
            </a:r>
            <a:r>
              <a:rPr lang="en-US" dirty="0"/>
              <a:t> o </a:t>
            </a:r>
            <a:r>
              <a:rPr lang="en-US" dirty="0" err="1"/>
              <a:t>tem</a:t>
            </a:r>
            <a:r>
              <a:rPr lang="en-US" dirty="0"/>
              <a:t>, </a:t>
            </a:r>
            <a:r>
              <a:rPr lang="en-US" dirty="0" err="1"/>
              <a:t>kako</a:t>
            </a:r>
            <a:r>
              <a:rPr lang="en-US" dirty="0"/>
              <a:t> </a:t>
            </a:r>
            <a:r>
              <a:rPr lang="en-US" dirty="0" err="1"/>
              <a:t>pridobljene</a:t>
            </a:r>
            <a:r>
              <a:rPr lang="en-US" dirty="0"/>
              <a:t> </a:t>
            </a:r>
            <a:r>
              <a:rPr lang="en-US" dirty="0" err="1"/>
              <a:t>informacije</a:t>
            </a:r>
            <a:r>
              <a:rPr lang="en-US" dirty="0"/>
              <a:t> </a:t>
            </a:r>
            <a:r>
              <a:rPr lang="en-US" dirty="0" err="1"/>
              <a:t>uporabljamo</a:t>
            </a:r>
            <a:r>
              <a:rPr lang="en-US" dirty="0"/>
              <a:t>, in </a:t>
            </a:r>
            <a:r>
              <a:rPr lang="en-US" dirty="0" err="1"/>
              <a:t>spoštovanje</a:t>
            </a:r>
            <a:r>
              <a:rPr lang="en-US" dirty="0"/>
              <a:t> </a:t>
            </a:r>
            <a:r>
              <a:rPr lang="en-US" dirty="0" err="1"/>
              <a:t>pravice</a:t>
            </a:r>
            <a:r>
              <a:rPr lang="en-US" dirty="0"/>
              <a:t> do </a:t>
            </a:r>
            <a:r>
              <a:rPr lang="en-US" dirty="0" err="1"/>
              <a:t>zasebnosti</a:t>
            </a:r>
            <a:r>
              <a:rPr lang="en-US" dirty="0"/>
              <a:t>, </a:t>
            </a:r>
            <a:r>
              <a:rPr lang="en-US" dirty="0" err="1"/>
              <a:t>kar</a:t>
            </a:r>
            <a:r>
              <a:rPr lang="en-US" dirty="0"/>
              <a:t> je </a:t>
            </a:r>
            <a:r>
              <a:rPr lang="en-US" dirty="0" err="1"/>
              <a:t>zlasti</a:t>
            </a:r>
            <a:r>
              <a:rPr lang="en-US" dirty="0"/>
              <a:t> </a:t>
            </a:r>
            <a:r>
              <a:rPr lang="en-US" dirty="0" err="1"/>
              <a:t>pomembno</a:t>
            </a:r>
            <a:r>
              <a:rPr lang="en-US" dirty="0"/>
              <a:t> </a:t>
            </a:r>
            <a:r>
              <a:rPr lang="en-US" dirty="0" err="1"/>
              <a:t>pri</a:t>
            </a:r>
            <a:r>
              <a:rPr lang="en-US" dirty="0"/>
              <a:t> </a:t>
            </a:r>
            <a:r>
              <a:rPr lang="en-US" dirty="0" err="1"/>
              <a:t>občutljivih</a:t>
            </a:r>
            <a:r>
              <a:rPr lang="en-US" dirty="0"/>
              <a:t> </a:t>
            </a:r>
            <a:r>
              <a:rPr lang="en-US" dirty="0" err="1"/>
              <a:t>vsebinah</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sl-SI" dirty="0"/>
              <a:t>Novinarji se pogosto znajdejo v situacijah, ko morajo izbirati med pravico javnosti do obveščenosti in zaščito zasebnosti posameznikov. Paparaci nenehno zasledujejo znane osebnosti in objavljajo njihove zasebne trenutke, kot so fotografije brez oblačil ali prizori iz osebnih prepirov. Mediji razkrivajo podrobnosti o ljubezenskih aferah, družinskih skrivnostih ali zdravstvenih težavah slavnih, kar pogosto prestopi meje spoštovanja zasebnosti.</a:t>
            </a:r>
          </a:p>
          <a:p>
            <a:r>
              <a:rPr lang="sl-SI" dirty="0"/>
              <a:t>Objava občutljivih informacij brez zaščite virov je lahko izjemno tvegana, kar se kaže v primerih, kot je WikiLeaks, kjer so razkriti tajni dokumenti in identitete virov. To ne samo, da ogroža varnost vpletenih, ampak tudi dviguje vprašanje, ali je javni interes res pomembnejši od osebne varnosti.</a:t>
            </a:r>
          </a:p>
          <a:p>
            <a:r>
              <a:rPr lang="sl-SI" dirty="0"/>
              <a:t>Podobno je tudi v primeru portala </a:t>
            </a:r>
            <a:r>
              <a:rPr lang="sl-SI" dirty="0" err="1"/>
              <a:t>Regional</a:t>
            </a:r>
            <a:r>
              <a:rPr lang="sl-SI" dirty="0"/>
              <a:t> Obala, ki je objavil članek s povezavo na video posnetek s Facebooka, v katerem so razkrite informacije o mladoletnem storilcu, vključno z njegovim imenom in šolo. Takšne objave odpirajo vprašanja o tem, kje postaviti mejo med poročanjem in zaščito ranljivih posameznikov.</a:t>
            </a:r>
          </a:p>
          <a:p>
            <a:r>
              <a:rPr lang="sl-SI"/>
              <a:t>Vse te dileme kažejo, kako tanko je ravnotežje med odgovornim novinarstvom in spoštovanjem zasebnosti, saj so posledice lahko resne za vse vpletene.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Ko se </a:t>
            </a:r>
            <a:r>
              <a:rPr lang="en-US" dirty="0" err="1"/>
              <a:t>zgodi</a:t>
            </a:r>
            <a:r>
              <a:rPr lang="en-US" dirty="0"/>
              <a:t> </a:t>
            </a:r>
            <a:r>
              <a:rPr lang="en-US" dirty="0" err="1"/>
              <a:t>tragedija</a:t>
            </a:r>
            <a:r>
              <a:rPr lang="en-US" dirty="0"/>
              <a:t>, so </a:t>
            </a:r>
            <a:r>
              <a:rPr lang="en-US" dirty="0" err="1"/>
              <a:t>mediji</a:t>
            </a:r>
            <a:r>
              <a:rPr lang="en-US" dirty="0"/>
              <a:t> </a:t>
            </a:r>
            <a:r>
              <a:rPr lang="en-US" dirty="0" err="1"/>
              <a:t>pogosto</a:t>
            </a:r>
            <a:r>
              <a:rPr lang="en-US" dirty="0"/>
              <a:t> </a:t>
            </a:r>
            <a:r>
              <a:rPr lang="en-US" dirty="0" err="1"/>
              <a:t>prvi</a:t>
            </a:r>
            <a:r>
              <a:rPr lang="en-US" dirty="0"/>
              <a:t> </a:t>
            </a:r>
            <a:r>
              <a:rPr lang="en-US" dirty="0" err="1"/>
              <a:t>na</a:t>
            </a:r>
            <a:r>
              <a:rPr lang="en-US" dirty="0"/>
              <a:t> </a:t>
            </a:r>
            <a:r>
              <a:rPr lang="en-US" dirty="0" err="1"/>
              <a:t>kraju</a:t>
            </a:r>
            <a:r>
              <a:rPr lang="en-US" dirty="0"/>
              <a:t> </a:t>
            </a:r>
            <a:r>
              <a:rPr lang="en-US" dirty="0" err="1"/>
              <a:t>dogodka</a:t>
            </a:r>
            <a:r>
              <a:rPr lang="en-US" dirty="0"/>
              <a:t>, </a:t>
            </a:r>
            <a:r>
              <a:rPr lang="en-US" dirty="0" err="1"/>
              <a:t>pripravljeni</a:t>
            </a:r>
            <a:r>
              <a:rPr lang="en-US" dirty="0"/>
              <a:t> </a:t>
            </a:r>
            <a:r>
              <a:rPr lang="en-US" dirty="0" err="1"/>
              <a:t>ujeti</a:t>
            </a:r>
            <a:r>
              <a:rPr lang="en-US" dirty="0"/>
              <a:t> </a:t>
            </a:r>
            <a:r>
              <a:rPr lang="en-US" dirty="0" err="1"/>
              <a:t>vsak</a:t>
            </a:r>
            <a:r>
              <a:rPr lang="en-US" dirty="0"/>
              <a:t> </a:t>
            </a:r>
            <a:r>
              <a:rPr lang="en-US" dirty="0" err="1"/>
              <a:t>trenutek</a:t>
            </a:r>
            <a:r>
              <a:rPr lang="en-US" dirty="0"/>
              <a:t>. V </a:t>
            </a:r>
            <a:r>
              <a:rPr lang="en-US" dirty="0" err="1"/>
              <a:t>iskanju</a:t>
            </a:r>
            <a:r>
              <a:rPr lang="en-US" dirty="0"/>
              <a:t> </a:t>
            </a:r>
            <a:r>
              <a:rPr lang="en-US" dirty="0" err="1"/>
              <a:t>ekskluzivnih</a:t>
            </a:r>
            <a:r>
              <a:rPr lang="en-US" dirty="0"/>
              <a:t> </a:t>
            </a:r>
            <a:r>
              <a:rPr lang="en-US" dirty="0" err="1"/>
              <a:t>posnetkov</a:t>
            </a:r>
            <a:r>
              <a:rPr lang="en-US" dirty="0"/>
              <a:t> in </a:t>
            </a:r>
            <a:r>
              <a:rPr lang="en-US" dirty="0" err="1"/>
              <a:t>čustvenih</a:t>
            </a:r>
            <a:r>
              <a:rPr lang="en-US" dirty="0"/>
              <a:t> </a:t>
            </a:r>
            <a:r>
              <a:rPr lang="en-US" dirty="0" err="1"/>
              <a:t>izjav</a:t>
            </a:r>
            <a:r>
              <a:rPr lang="en-US" dirty="0"/>
              <a:t> </a:t>
            </a:r>
            <a:r>
              <a:rPr lang="en-US" dirty="0" err="1"/>
              <a:t>novinarji</a:t>
            </a:r>
            <a:r>
              <a:rPr lang="en-US" dirty="0"/>
              <a:t> </a:t>
            </a:r>
            <a:r>
              <a:rPr lang="en-US" dirty="0" err="1"/>
              <a:t>pogosto</a:t>
            </a:r>
            <a:r>
              <a:rPr lang="en-US" dirty="0"/>
              <a:t> </a:t>
            </a:r>
            <a:r>
              <a:rPr lang="en-US" dirty="0" err="1"/>
              <a:t>pozabijo</a:t>
            </a:r>
            <a:r>
              <a:rPr lang="en-US" dirty="0"/>
              <a:t> </a:t>
            </a:r>
            <a:r>
              <a:rPr lang="en-US" dirty="0" err="1"/>
              <a:t>na</a:t>
            </a:r>
            <a:r>
              <a:rPr lang="en-US" dirty="0"/>
              <a:t> </a:t>
            </a:r>
            <a:r>
              <a:rPr lang="en-US" dirty="0" err="1"/>
              <a:t>človeško</a:t>
            </a:r>
            <a:r>
              <a:rPr lang="en-US" dirty="0"/>
              <a:t> plat </a:t>
            </a:r>
            <a:r>
              <a:rPr lang="en-US" dirty="0" err="1"/>
              <a:t>zgodbe</a:t>
            </a:r>
            <a:r>
              <a:rPr lang="en-US" dirty="0"/>
              <a:t> – </a:t>
            </a:r>
            <a:r>
              <a:rPr lang="en-US" dirty="0" err="1"/>
              <a:t>bolečino</a:t>
            </a:r>
            <a:r>
              <a:rPr lang="en-US" dirty="0"/>
              <a:t> </a:t>
            </a:r>
            <a:r>
              <a:rPr lang="en-US" dirty="0" err="1"/>
              <a:t>žrtev</a:t>
            </a:r>
            <a:r>
              <a:rPr lang="en-US" dirty="0"/>
              <a:t> in </a:t>
            </a:r>
            <a:r>
              <a:rPr lang="en-US" dirty="0" err="1"/>
              <a:t>njihovih</a:t>
            </a:r>
            <a:r>
              <a:rPr lang="en-US" dirty="0"/>
              <a:t> </a:t>
            </a:r>
            <a:r>
              <a:rPr lang="en-US" dirty="0" err="1"/>
              <a:t>bližnjih</a:t>
            </a:r>
            <a:r>
              <a:rPr lang="en-US" dirty="0"/>
              <a:t>. </a:t>
            </a:r>
            <a:r>
              <a:rPr lang="en-US" dirty="0" err="1"/>
              <a:t>Poročanje</a:t>
            </a:r>
            <a:r>
              <a:rPr lang="en-US" dirty="0"/>
              <a:t> o </a:t>
            </a:r>
            <a:r>
              <a:rPr lang="en-US" dirty="0" err="1"/>
              <a:t>tragedijah</a:t>
            </a:r>
            <a:r>
              <a:rPr lang="en-US" dirty="0"/>
              <a:t> </a:t>
            </a:r>
            <a:r>
              <a:rPr lang="en-US" dirty="0" err="1"/>
              <a:t>ni</a:t>
            </a:r>
            <a:r>
              <a:rPr lang="en-US" dirty="0"/>
              <a:t> </a:t>
            </a:r>
            <a:r>
              <a:rPr lang="en-US" dirty="0" err="1"/>
              <a:t>zgolj</a:t>
            </a:r>
            <a:r>
              <a:rPr lang="en-US" dirty="0"/>
              <a:t> </a:t>
            </a:r>
            <a:r>
              <a:rPr lang="en-US" dirty="0" err="1"/>
              <a:t>informiranje</a:t>
            </a:r>
            <a:r>
              <a:rPr lang="en-US" dirty="0"/>
              <a:t> </a:t>
            </a:r>
            <a:r>
              <a:rPr lang="en-US" dirty="0" err="1"/>
              <a:t>javnosti</a:t>
            </a:r>
            <a:r>
              <a:rPr lang="en-US" dirty="0"/>
              <a:t>, </a:t>
            </a:r>
            <a:r>
              <a:rPr lang="en-US" dirty="0" err="1"/>
              <a:t>ampak</a:t>
            </a:r>
            <a:r>
              <a:rPr lang="en-US" dirty="0"/>
              <a:t> </a:t>
            </a:r>
            <a:r>
              <a:rPr lang="en-US" dirty="0" err="1"/>
              <a:t>zahteva</a:t>
            </a:r>
            <a:r>
              <a:rPr lang="en-US" dirty="0"/>
              <a:t> </a:t>
            </a:r>
            <a:r>
              <a:rPr lang="en-US" dirty="0" err="1"/>
              <a:t>občutek</a:t>
            </a:r>
            <a:r>
              <a:rPr lang="en-US" dirty="0"/>
              <a:t> za </a:t>
            </a:r>
            <a:r>
              <a:rPr lang="en-US" dirty="0" err="1"/>
              <a:t>spoštovanje</a:t>
            </a:r>
            <a:r>
              <a:rPr lang="en-US" dirty="0"/>
              <a:t> do </a:t>
            </a:r>
            <a:r>
              <a:rPr lang="en-US" dirty="0" err="1"/>
              <a:t>prizadetih</a:t>
            </a:r>
            <a:r>
              <a:rPr lang="en-US" dirty="0"/>
              <a:t>.</a:t>
            </a:r>
          </a:p>
          <a:p>
            <a:endParaRPr lang="en-US" dirty="0"/>
          </a:p>
          <a:p>
            <a:r>
              <a:rPr lang="en-US" dirty="0" err="1"/>
              <a:t>Novinarji</a:t>
            </a:r>
            <a:r>
              <a:rPr lang="en-US" dirty="0"/>
              <a:t> </a:t>
            </a:r>
            <a:r>
              <a:rPr lang="en-US" dirty="0" err="1"/>
              <a:t>pogosto</a:t>
            </a:r>
            <a:r>
              <a:rPr lang="en-US" dirty="0"/>
              <a:t> </a:t>
            </a:r>
            <a:r>
              <a:rPr lang="en-US" dirty="0" err="1"/>
              <a:t>snemajo</a:t>
            </a:r>
            <a:r>
              <a:rPr lang="en-US" dirty="0"/>
              <a:t> </a:t>
            </a:r>
            <a:r>
              <a:rPr lang="en-US" dirty="0" err="1"/>
              <a:t>šokantne</a:t>
            </a:r>
            <a:r>
              <a:rPr lang="en-US" dirty="0"/>
              <a:t> </a:t>
            </a:r>
            <a:r>
              <a:rPr lang="en-US" dirty="0" err="1"/>
              <a:t>prizore</a:t>
            </a:r>
            <a:r>
              <a:rPr lang="en-US" dirty="0"/>
              <a:t>, </a:t>
            </a:r>
            <a:r>
              <a:rPr lang="en-US" dirty="0" err="1"/>
              <a:t>iščejo</a:t>
            </a:r>
            <a:r>
              <a:rPr lang="en-US" dirty="0"/>
              <a:t> </a:t>
            </a:r>
            <a:r>
              <a:rPr lang="en-US" dirty="0" err="1"/>
              <a:t>najbolj</a:t>
            </a:r>
            <a:r>
              <a:rPr lang="en-US" dirty="0"/>
              <a:t> </a:t>
            </a:r>
            <a:r>
              <a:rPr lang="en-US" dirty="0" err="1"/>
              <a:t>čustvene</a:t>
            </a:r>
            <a:r>
              <a:rPr lang="en-US" dirty="0"/>
              <a:t> </a:t>
            </a:r>
            <a:r>
              <a:rPr lang="en-US" dirty="0" err="1"/>
              <a:t>izjave</a:t>
            </a:r>
            <a:r>
              <a:rPr lang="en-US" dirty="0"/>
              <a:t> in </a:t>
            </a:r>
            <a:r>
              <a:rPr lang="en-US" dirty="0" err="1"/>
              <a:t>podrobno</a:t>
            </a:r>
            <a:r>
              <a:rPr lang="en-US" dirty="0"/>
              <a:t> </a:t>
            </a:r>
            <a:r>
              <a:rPr lang="en-US" dirty="0" err="1"/>
              <a:t>opisujejo</a:t>
            </a:r>
            <a:r>
              <a:rPr lang="en-US" dirty="0"/>
              <a:t> </a:t>
            </a:r>
            <a:r>
              <a:rPr lang="en-US" dirty="0" err="1"/>
              <a:t>osebne</a:t>
            </a:r>
            <a:r>
              <a:rPr lang="en-US" dirty="0"/>
              <a:t> </a:t>
            </a:r>
            <a:r>
              <a:rPr lang="en-US" dirty="0" err="1"/>
              <a:t>stiske</a:t>
            </a:r>
            <a:r>
              <a:rPr lang="en-US" dirty="0"/>
              <a:t> </a:t>
            </a:r>
            <a:r>
              <a:rPr lang="en-US" dirty="0" err="1"/>
              <a:t>žrtev</a:t>
            </a:r>
            <a:r>
              <a:rPr lang="en-US" dirty="0"/>
              <a:t>, </a:t>
            </a:r>
            <a:r>
              <a:rPr lang="en-US" dirty="0" err="1"/>
              <a:t>kar</a:t>
            </a:r>
            <a:r>
              <a:rPr lang="en-US" dirty="0"/>
              <a:t> </a:t>
            </a:r>
            <a:r>
              <a:rPr lang="en-US" dirty="0" err="1"/>
              <a:t>zgodbo</a:t>
            </a:r>
            <a:r>
              <a:rPr lang="en-US" dirty="0"/>
              <a:t> </a:t>
            </a:r>
            <a:r>
              <a:rPr lang="en-US" dirty="0" err="1"/>
              <a:t>naredi</a:t>
            </a:r>
            <a:r>
              <a:rPr lang="en-US" dirty="0"/>
              <a:t> </a:t>
            </a:r>
            <a:r>
              <a:rPr lang="en-US" dirty="0" err="1"/>
              <a:t>bolj</a:t>
            </a:r>
            <a:r>
              <a:rPr lang="en-US" dirty="0"/>
              <a:t> </a:t>
            </a:r>
            <a:r>
              <a:rPr lang="en-US" dirty="0" err="1"/>
              <a:t>privlačno</a:t>
            </a:r>
            <a:r>
              <a:rPr lang="en-US" dirty="0"/>
              <a:t> za </a:t>
            </a:r>
            <a:r>
              <a:rPr lang="en-US" dirty="0" err="1"/>
              <a:t>občinstvo</a:t>
            </a:r>
            <a:r>
              <a:rPr lang="en-US" dirty="0"/>
              <a:t>. </a:t>
            </a:r>
            <a:r>
              <a:rPr lang="en-US" dirty="0" err="1"/>
              <a:t>Mediji</a:t>
            </a:r>
            <a:r>
              <a:rPr lang="en-US" dirty="0"/>
              <a:t> se </a:t>
            </a:r>
            <a:r>
              <a:rPr lang="en-US" dirty="0" err="1"/>
              <a:t>pogosto</a:t>
            </a:r>
            <a:r>
              <a:rPr lang="en-US" dirty="0"/>
              <a:t> </a:t>
            </a:r>
            <a:r>
              <a:rPr lang="en-US" dirty="0" err="1"/>
              <a:t>približajo</a:t>
            </a:r>
            <a:r>
              <a:rPr lang="en-US" dirty="0"/>
              <a:t> </a:t>
            </a:r>
            <a:r>
              <a:rPr lang="en-US" dirty="0" err="1"/>
              <a:t>žrtvam</a:t>
            </a:r>
            <a:r>
              <a:rPr lang="en-US" dirty="0"/>
              <a:t> in </a:t>
            </a:r>
            <a:r>
              <a:rPr lang="en-US" dirty="0" err="1"/>
              <a:t>njihovim</a:t>
            </a:r>
            <a:r>
              <a:rPr lang="en-US" dirty="0"/>
              <a:t> </a:t>
            </a:r>
            <a:r>
              <a:rPr lang="en-US" dirty="0" err="1"/>
              <a:t>družinam</a:t>
            </a:r>
            <a:r>
              <a:rPr lang="en-US" dirty="0"/>
              <a:t> v </a:t>
            </a:r>
            <a:r>
              <a:rPr lang="en-US" dirty="0" err="1"/>
              <a:t>trenutkih</a:t>
            </a:r>
            <a:r>
              <a:rPr lang="en-US" dirty="0"/>
              <a:t> </a:t>
            </a:r>
            <a:r>
              <a:rPr lang="en-US" dirty="0" err="1"/>
              <a:t>največje</a:t>
            </a:r>
            <a:r>
              <a:rPr lang="en-US" dirty="0"/>
              <a:t> </a:t>
            </a:r>
            <a:r>
              <a:rPr lang="en-US" dirty="0" err="1"/>
              <a:t>ranljivosti</a:t>
            </a:r>
            <a:r>
              <a:rPr lang="en-US" dirty="0"/>
              <a:t>, </a:t>
            </a:r>
            <a:r>
              <a:rPr lang="en-US" dirty="0" err="1"/>
              <a:t>kar</a:t>
            </a:r>
            <a:r>
              <a:rPr lang="en-US" dirty="0"/>
              <a:t> </a:t>
            </a:r>
            <a:r>
              <a:rPr lang="en-US" dirty="0" err="1"/>
              <a:t>odpira</a:t>
            </a:r>
            <a:r>
              <a:rPr lang="en-US" dirty="0"/>
              <a:t> </a:t>
            </a:r>
            <a:r>
              <a:rPr lang="en-US" dirty="0" err="1"/>
              <a:t>vprašanja</a:t>
            </a:r>
            <a:r>
              <a:rPr lang="en-US" dirty="0"/>
              <a:t> o </a:t>
            </a:r>
            <a:r>
              <a:rPr lang="en-US" dirty="0" err="1"/>
              <a:t>tem</a:t>
            </a:r>
            <a:r>
              <a:rPr lang="en-US" dirty="0"/>
              <a:t>, </a:t>
            </a:r>
            <a:r>
              <a:rPr lang="en-US" dirty="0" err="1"/>
              <a:t>kje</a:t>
            </a:r>
            <a:r>
              <a:rPr lang="en-US" dirty="0"/>
              <a:t> </a:t>
            </a:r>
            <a:r>
              <a:rPr lang="en-US" dirty="0" err="1"/>
              <a:t>potegniti</a:t>
            </a:r>
            <a:r>
              <a:rPr lang="en-US" dirty="0"/>
              <a:t> </a:t>
            </a:r>
            <a:r>
              <a:rPr lang="en-US" dirty="0" err="1"/>
              <a:t>mejo</a:t>
            </a:r>
            <a:r>
              <a:rPr lang="en-US" dirty="0"/>
              <a:t> med </a:t>
            </a:r>
            <a:r>
              <a:rPr lang="en-US" dirty="0" err="1"/>
              <a:t>pravico</a:t>
            </a:r>
            <a:r>
              <a:rPr lang="en-US" dirty="0"/>
              <a:t> </a:t>
            </a:r>
            <a:r>
              <a:rPr lang="en-US" dirty="0" err="1"/>
              <a:t>javnosti</a:t>
            </a:r>
            <a:r>
              <a:rPr lang="en-US" dirty="0"/>
              <a:t> do </a:t>
            </a:r>
            <a:r>
              <a:rPr lang="en-US" dirty="0" err="1"/>
              <a:t>obveščenosti</a:t>
            </a:r>
            <a:r>
              <a:rPr lang="en-US" dirty="0"/>
              <a:t> in </a:t>
            </a:r>
            <a:r>
              <a:rPr lang="en-US" dirty="0" err="1"/>
              <a:t>spoštovanjem</a:t>
            </a:r>
            <a:r>
              <a:rPr lang="en-US" dirty="0"/>
              <a:t> </a:t>
            </a:r>
            <a:r>
              <a:rPr lang="en-US" dirty="0" err="1"/>
              <a:t>zasebnosti</a:t>
            </a:r>
            <a:r>
              <a:rPr lang="en-US" dirty="0"/>
              <a:t> </a:t>
            </a:r>
            <a:r>
              <a:rPr lang="en-US" dirty="0" err="1"/>
              <a:t>posameznikov</a:t>
            </a:r>
            <a:r>
              <a:rPr lang="en-US" dirty="0"/>
              <a:t>.</a:t>
            </a:r>
          </a:p>
          <a:p>
            <a:endParaRPr lang="en-US" dirty="0"/>
          </a:p>
          <a:p>
            <a:r>
              <a:rPr lang="en-US" dirty="0" err="1"/>
              <a:t>Poročanje</a:t>
            </a:r>
            <a:r>
              <a:rPr lang="en-US" dirty="0"/>
              <a:t> o </a:t>
            </a:r>
            <a:r>
              <a:rPr lang="en-US" dirty="0" err="1"/>
              <a:t>tragedijah</a:t>
            </a:r>
            <a:r>
              <a:rPr lang="en-US" dirty="0"/>
              <a:t>, </a:t>
            </a:r>
            <a:r>
              <a:rPr lang="en-US" dirty="0" err="1"/>
              <a:t>kjer</a:t>
            </a:r>
            <a:r>
              <a:rPr lang="en-US" dirty="0"/>
              <a:t> so </a:t>
            </a:r>
            <a:r>
              <a:rPr lang="en-US" dirty="0" err="1"/>
              <a:t>žrtve</a:t>
            </a:r>
            <a:r>
              <a:rPr lang="en-US" dirty="0"/>
              <a:t> </a:t>
            </a:r>
            <a:r>
              <a:rPr lang="en-US" dirty="0" err="1"/>
              <a:t>izpostavljene</a:t>
            </a:r>
            <a:r>
              <a:rPr lang="en-US" dirty="0"/>
              <a:t> </a:t>
            </a:r>
            <a:r>
              <a:rPr lang="en-US" dirty="0" err="1"/>
              <a:t>kot</a:t>
            </a:r>
            <a:r>
              <a:rPr lang="en-US" dirty="0"/>
              <a:t> del </a:t>
            </a:r>
            <a:r>
              <a:rPr lang="en-US" dirty="0" err="1"/>
              <a:t>zgodbe</a:t>
            </a:r>
            <a:r>
              <a:rPr lang="en-US" dirty="0"/>
              <a:t>, </a:t>
            </a:r>
            <a:r>
              <a:rPr lang="en-US" dirty="0" err="1"/>
              <a:t>pogosto</a:t>
            </a:r>
            <a:r>
              <a:rPr lang="en-US" dirty="0"/>
              <a:t> </a:t>
            </a:r>
            <a:r>
              <a:rPr lang="en-US" dirty="0" err="1"/>
              <a:t>povzroča</a:t>
            </a:r>
            <a:r>
              <a:rPr lang="en-US" dirty="0"/>
              <a:t> </a:t>
            </a:r>
            <a:r>
              <a:rPr lang="en-US" dirty="0" err="1"/>
              <a:t>dodatno</a:t>
            </a:r>
            <a:r>
              <a:rPr lang="en-US" dirty="0"/>
              <a:t> </a:t>
            </a:r>
            <a:r>
              <a:rPr lang="en-US" dirty="0" err="1"/>
              <a:t>travmo</a:t>
            </a:r>
            <a:r>
              <a:rPr lang="en-US" dirty="0"/>
              <a:t> in </a:t>
            </a:r>
            <a:r>
              <a:rPr lang="en-US" dirty="0" err="1"/>
              <a:t>občutek</a:t>
            </a:r>
            <a:r>
              <a:rPr lang="en-US" dirty="0"/>
              <a:t> </a:t>
            </a:r>
            <a:r>
              <a:rPr lang="en-US" dirty="0" err="1"/>
              <a:t>krivice</a:t>
            </a:r>
            <a:r>
              <a:rPr lang="en-US" dirty="0"/>
              <a:t>. </a:t>
            </a:r>
            <a:r>
              <a:rPr lang="en-US" dirty="0" err="1"/>
              <a:t>Namesto</a:t>
            </a:r>
            <a:r>
              <a:rPr lang="en-US" dirty="0"/>
              <a:t> da bi se </a:t>
            </a:r>
            <a:r>
              <a:rPr lang="en-US" dirty="0" err="1"/>
              <a:t>osredotočili</a:t>
            </a:r>
            <a:r>
              <a:rPr lang="en-US" dirty="0"/>
              <a:t> </a:t>
            </a:r>
            <a:r>
              <a:rPr lang="en-US" dirty="0" err="1"/>
              <a:t>na</a:t>
            </a:r>
            <a:r>
              <a:rPr lang="en-US" dirty="0"/>
              <a:t> </a:t>
            </a:r>
            <a:r>
              <a:rPr lang="en-US" dirty="0" err="1"/>
              <a:t>ozadje</a:t>
            </a:r>
            <a:r>
              <a:rPr lang="en-US" dirty="0"/>
              <a:t> </a:t>
            </a:r>
            <a:r>
              <a:rPr lang="en-US" dirty="0" err="1"/>
              <a:t>dogodkov</a:t>
            </a:r>
            <a:r>
              <a:rPr lang="en-US" dirty="0"/>
              <a:t> in </a:t>
            </a:r>
            <a:r>
              <a:rPr lang="en-US" dirty="0" err="1"/>
              <a:t>širši</a:t>
            </a:r>
            <a:r>
              <a:rPr lang="en-US" dirty="0"/>
              <a:t> </a:t>
            </a:r>
            <a:r>
              <a:rPr lang="en-US" dirty="0" err="1"/>
              <a:t>kontekst</a:t>
            </a:r>
            <a:r>
              <a:rPr lang="en-US" dirty="0"/>
              <a:t>, </a:t>
            </a:r>
            <a:r>
              <a:rPr lang="en-US" dirty="0" err="1"/>
              <a:t>mediji</a:t>
            </a:r>
            <a:r>
              <a:rPr lang="en-US" dirty="0"/>
              <a:t> </a:t>
            </a:r>
            <a:r>
              <a:rPr lang="en-US" dirty="0" err="1"/>
              <a:t>poudarjajo</a:t>
            </a:r>
            <a:r>
              <a:rPr lang="en-US" dirty="0"/>
              <a:t> </a:t>
            </a:r>
            <a:r>
              <a:rPr lang="en-US" dirty="0" err="1"/>
              <a:t>čustveno</a:t>
            </a:r>
            <a:r>
              <a:rPr lang="en-US" dirty="0"/>
              <a:t> plat </a:t>
            </a:r>
            <a:r>
              <a:rPr lang="en-US" dirty="0" err="1"/>
              <a:t>zgodbe</a:t>
            </a:r>
            <a:r>
              <a:rPr lang="en-US" dirty="0"/>
              <a:t>, </a:t>
            </a:r>
            <a:r>
              <a:rPr lang="en-US" dirty="0" err="1"/>
              <a:t>kar</a:t>
            </a:r>
            <a:r>
              <a:rPr lang="en-US" dirty="0"/>
              <a:t> </a:t>
            </a:r>
            <a:r>
              <a:rPr lang="en-US" dirty="0" err="1"/>
              <a:t>sicer</a:t>
            </a:r>
            <a:r>
              <a:rPr lang="en-US" dirty="0"/>
              <a:t> </a:t>
            </a:r>
            <a:r>
              <a:rPr lang="en-US" dirty="0" err="1"/>
              <a:t>pritegne</a:t>
            </a:r>
            <a:r>
              <a:rPr lang="en-US" dirty="0"/>
              <a:t> </a:t>
            </a:r>
            <a:r>
              <a:rPr lang="en-US" dirty="0" err="1"/>
              <a:t>gledalce</a:t>
            </a:r>
            <a:r>
              <a:rPr lang="en-US" dirty="0"/>
              <a:t>, a </a:t>
            </a:r>
            <a:r>
              <a:rPr lang="en-US" dirty="0" err="1"/>
              <a:t>hkrati</a:t>
            </a:r>
            <a:r>
              <a:rPr lang="en-US" dirty="0"/>
              <a:t> </a:t>
            </a:r>
            <a:r>
              <a:rPr lang="en-US" dirty="0" err="1"/>
              <a:t>pogosto</a:t>
            </a:r>
            <a:r>
              <a:rPr lang="en-US" dirty="0"/>
              <a:t> </a:t>
            </a:r>
            <a:r>
              <a:rPr lang="en-US" dirty="0" err="1"/>
              <a:t>prestopi</a:t>
            </a:r>
            <a:r>
              <a:rPr lang="en-US" dirty="0"/>
              <a:t> </a:t>
            </a:r>
            <a:r>
              <a:rPr lang="en-US" dirty="0" err="1"/>
              <a:t>meje</a:t>
            </a:r>
            <a:r>
              <a:rPr lang="en-US" dirty="0"/>
              <a:t> </a:t>
            </a:r>
            <a:r>
              <a:rPr lang="en-US" dirty="0" err="1"/>
              <a:t>etičnega</a:t>
            </a:r>
            <a:r>
              <a:rPr lang="en-US" dirty="0"/>
              <a:t> </a:t>
            </a:r>
            <a:r>
              <a:rPr lang="en-US" dirty="0" err="1"/>
              <a:t>novinarstva</a:t>
            </a:r>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Meje senzacionalizma: Kdaj novinarstvo postane neodgovorno?</a:t>
            </a:r>
          </a:p>
          <a:p>
            <a:endParaRPr lang="en-US"/>
          </a:p>
          <a:p>
            <a:r>
              <a:rPr lang="en-US"/>
              <a:t>Senzacionalizem v medijih lahko hitro prestopi meje dobrega okusa in odgovornega novinarstva. Novinarji in uredniki se znajdejo pred težko odločitvijo: do kod lahko gredo, da bi pritegnili pozornost, ne da bi pri tem škodili javnosti ali posameznikom? Kadar mediji pretiravajo z naslovi, napihujejo dejstva ali dramatizirajo dogodke, tveganje za zavajanje in širjenje panike močno naraste.</a:t>
            </a:r>
          </a:p>
          <a:p>
            <a:endParaRPr lang="en-US"/>
          </a:p>
          <a:p>
            <a:r>
              <a:rPr lang="en-US"/>
              <a:t>Ena od ključnih težav senzacionalizma je, da pogosto razvrednoti resne teme in ustvarja lažen vtis o pomembnosti dogodkov.  Tragedije postanejo spektakel, zasebne stiske pa javna predstava. Kadar se mediji osredotočijo predvsem na šokantne vidike zgodb, lahko povzročijo nerazumevanje dejstev pri občinstvu in prispevajo k širjenju strahu, stereotipov ali napačnih predstav.</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Mediji ne izbirajo zgodb naključno. Pri odločanju, kaj bo pristalo na naslovnicah, sledijo določenim vrednotam, ki določajo, kaj bo pritegnilo občinstvo. Na vrhu so pogosto “slabe” novice, kot so tragedije, nesreče in kriminal, saj negativnost dokazano močno pritegne našo pozornost. Ljudje se hitreje odzovemo na slabe novice, saj v nas vzbudijo močna čustva.</a:t>
            </a:r>
          </a:p>
          <a:p>
            <a:endParaRPr lang="en-US"/>
          </a:p>
          <a:p>
            <a:r>
              <a:rPr lang="en-US"/>
              <a:t>Pomembna je tudi bližina dogajanja. Novice, ki se dogajajo bližje našemu domu, nas bolj pritegnejo, ker se lažje povežemo z njimi. Prav tako imajo prednost sveže zgodbe, ki se hitro razvijajo in imajo novinarsko vrednost. Pomembno je tudi, koliko je neka novica pomembna za občinstvo – če gre za dogodek, ki neposredno vpliva na naše življenje, bo zagotovo pritegnil več pozornosti.</a:t>
            </a:r>
          </a:p>
          <a:p>
            <a:endParaRPr lang="en-US"/>
          </a:p>
          <a:p>
            <a:r>
              <a:rPr lang="en-US"/>
              <a:t>Senzacionalizem izkorišča edinstvene, nenavadne in ekskluzivne zgodbe, saj prav te izstopajo in hitro ujamejo naš pogled. Zanimanje za znane osebnosti in njihove zgodbe pa medijem pomaga, da ohranjajo gledanost, saj ljudje radi sledimo življenjem slavnih in pomembnih. Veliki dogodki z močnim vplivom na širšo družbo so vedno magnet za medije, ker prinašajo večje občinstvo.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7.xml"/><Relationship Id="rId7" Type="http://schemas.openxmlformats.org/officeDocument/2006/relationships/image" Target="../media/image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46.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 Id="rId14" Type="http://schemas.openxmlformats.org/officeDocument/2006/relationships/image" Target="../media/image67.svg"/></Relationships>
</file>

<file path=ppt/slides/_rels/slide14.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hyperlink" Target="https://doi.org/10.15358/1613-0669-2021-4-38" TargetMode="External"/><Relationship Id="rId5" Type="http://schemas.openxmlformats.org/officeDocument/2006/relationships/hyperlink" Target="https://doi.org/10.2196/jmir.7082" TargetMode="External"/><Relationship Id="rId4" Type="http://schemas.openxmlformats.org/officeDocument/2006/relationships/hyperlink" Target="https://doi.org/10.1371/journal.pone.0267812"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2.xml"/><Relationship Id="rId3" Type="http://schemas.openxmlformats.org/officeDocument/2006/relationships/image" Target="../media/image7.svg"/><Relationship Id="rId7" Type="http://schemas.openxmlformats.org/officeDocument/2006/relationships/slide" Target="slide9.xml"/><Relationship Id="rId12" Type="http://schemas.openxmlformats.org/officeDocument/2006/relationships/slide" Target="slide1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 Target="slide4.xml"/><Relationship Id="rId11" Type="http://schemas.openxmlformats.org/officeDocument/2006/relationships/slide" Target="slide7.xml"/><Relationship Id="rId5" Type="http://schemas.openxmlformats.org/officeDocument/2006/relationships/slide" Target="slide8.xml"/><Relationship Id="rId10" Type="http://schemas.openxmlformats.org/officeDocument/2006/relationships/slide" Target="slide6.xml"/><Relationship Id="rId4" Type="http://schemas.openxmlformats.org/officeDocument/2006/relationships/slide" Target="slide3.xml"/><Relationship Id="rId9" Type="http://schemas.openxmlformats.org/officeDocument/2006/relationships/slide" Target="slide10.xml"/><Relationship Id="rId14" Type="http://schemas.openxmlformats.org/officeDocument/2006/relationships/slide" Target="slide1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slideLayout" Target="../slideLayouts/slideLayout7.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svg"/><Relationship Id="rId11" Type="http://schemas.openxmlformats.org/officeDocument/2006/relationships/image" Target="../media/image14.sv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12.sv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5.png"/><Relationship Id="rId4" Type="http://schemas.openxmlformats.org/officeDocument/2006/relationships/notesSlide" Target="../notesSlides/notesSlide3.xml"/><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18.sv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png"/><Relationship Id="rId5" Type="http://schemas.openxmlformats.org/officeDocument/2006/relationships/image" Target="../media/image22.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svg"/><Relationship Id="rId11" Type="http://schemas.openxmlformats.org/officeDocument/2006/relationships/image" Target="../media/image5.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notesSlide" Target="../notesSlides/notesSlide5.xml"/><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0.svg"/><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notesSlide" Target="../notesSlides/notesSlide6.xml"/><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7.xml"/><Relationship Id="rId7" Type="http://schemas.openxmlformats.org/officeDocument/2006/relationships/image" Target="../media/image4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0.png"/><Relationship Id="rId5" Type="http://schemas.openxmlformats.org/officeDocument/2006/relationships/image" Target="../media/image39.jpe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7527" y="3491947"/>
            <a:ext cx="9612221" cy="3245956"/>
          </a:xfrm>
          <a:prstGeom prst="rect">
            <a:avLst/>
          </a:prstGeom>
        </p:spPr>
        <p:txBody>
          <a:bodyPr lIns="0" tIns="0" rIns="0" bIns="0" rtlCol="0" anchor="t">
            <a:spAutoFit/>
          </a:bodyPr>
          <a:lstStyle/>
          <a:p>
            <a:pPr algn="l">
              <a:lnSpc>
                <a:spcPts val="8382"/>
              </a:lnSpc>
            </a:pPr>
            <a:r>
              <a:rPr lang="en-US" sz="6985" b="1">
                <a:solidFill>
                  <a:srgbClr val="060644"/>
                </a:solidFill>
                <a:latin typeface="Poppins Ultra-Bold"/>
                <a:ea typeface="Poppins Ultra-Bold"/>
                <a:cs typeface="Poppins Ultra-Bold"/>
                <a:sym typeface="Poppins Ultra-Bold"/>
              </a:rPr>
              <a:t>Moralne dileme v novinarstvu in medijih</a:t>
            </a:r>
          </a:p>
        </p:txBody>
      </p:sp>
      <p:grpSp>
        <p:nvGrpSpPr>
          <p:cNvPr id="3" name="Group 3"/>
          <p:cNvGrpSpPr>
            <a:grpSpLocks noChangeAspect="1"/>
          </p:cNvGrpSpPr>
          <p:nvPr/>
        </p:nvGrpSpPr>
        <p:grpSpPr>
          <a:xfrm>
            <a:off x="9868720" y="-113159"/>
            <a:ext cx="12778156" cy="10513318"/>
            <a:chOff x="0" y="0"/>
            <a:chExt cx="6184570" cy="5088399"/>
          </a:xfrm>
        </p:grpSpPr>
        <p:sp>
          <p:nvSpPr>
            <p:cNvPr id="4" name="Freeform 4"/>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000000"/>
            </a:solidFill>
          </p:spPr>
          <p:txBody>
            <a:bodyPr/>
            <a:lstStyle/>
            <a:p>
              <a:endParaRPr lang="sl-SI"/>
            </a:p>
          </p:txBody>
        </p:sp>
        <p:sp>
          <p:nvSpPr>
            <p:cNvPr id="5" name="Freeform 5"/>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5"/>
              <a:stretch>
                <a:fillRect t="-10771" b="-10771"/>
              </a:stretch>
            </a:blipFill>
          </p:spPr>
          <p:txBody>
            <a:bodyPr/>
            <a:lstStyle/>
            <a:p>
              <a:endParaRPr lang="sl-SI"/>
            </a:p>
          </p:txBody>
        </p:sp>
      </p:grpSp>
      <p:grpSp>
        <p:nvGrpSpPr>
          <p:cNvPr id="6" name="Group 6"/>
          <p:cNvGrpSpPr/>
          <p:nvPr/>
        </p:nvGrpSpPr>
        <p:grpSpPr>
          <a:xfrm rot="-2593260">
            <a:off x="10274049" y="1264162"/>
            <a:ext cx="5797461" cy="699717"/>
            <a:chOff x="0" y="0"/>
            <a:chExt cx="5050803" cy="609600"/>
          </a:xfrm>
        </p:grpSpPr>
        <p:sp>
          <p:nvSpPr>
            <p:cNvPr id="7" name="Freeform 7"/>
            <p:cNvSpPr/>
            <p:nvPr/>
          </p:nvSpPr>
          <p:spPr>
            <a:xfrm>
              <a:off x="0" y="0"/>
              <a:ext cx="5050803" cy="609600"/>
            </a:xfrm>
            <a:custGeom>
              <a:avLst/>
              <a:gdLst/>
              <a:ahLst/>
              <a:cxnLst/>
              <a:rect l="l" t="t" r="r" b="b"/>
              <a:pathLst>
                <a:path w="5050803" h="609600">
                  <a:moveTo>
                    <a:pt x="203200" y="0"/>
                  </a:moveTo>
                  <a:lnTo>
                    <a:pt x="5050803" y="0"/>
                  </a:lnTo>
                  <a:lnTo>
                    <a:pt x="4847603" y="609600"/>
                  </a:lnTo>
                  <a:lnTo>
                    <a:pt x="0" y="609600"/>
                  </a:lnTo>
                  <a:lnTo>
                    <a:pt x="203200" y="0"/>
                  </a:lnTo>
                  <a:close/>
                </a:path>
              </a:pathLst>
            </a:custGeom>
            <a:solidFill>
              <a:srgbClr val="060644"/>
            </a:solidFill>
          </p:spPr>
          <p:txBody>
            <a:bodyPr/>
            <a:lstStyle/>
            <a:p>
              <a:endParaRPr lang="sl-SI"/>
            </a:p>
          </p:txBody>
        </p:sp>
        <p:sp>
          <p:nvSpPr>
            <p:cNvPr id="8" name="TextBox 8"/>
            <p:cNvSpPr txBox="1"/>
            <p:nvPr/>
          </p:nvSpPr>
          <p:spPr>
            <a:xfrm>
              <a:off x="101600" y="-57150"/>
              <a:ext cx="4847603" cy="66675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rot="-2593260">
            <a:off x="10988074" y="-349858"/>
            <a:ext cx="5797461" cy="699717"/>
            <a:chOff x="0" y="0"/>
            <a:chExt cx="5050803" cy="609600"/>
          </a:xfrm>
        </p:grpSpPr>
        <p:sp>
          <p:nvSpPr>
            <p:cNvPr id="10" name="Freeform 10"/>
            <p:cNvSpPr/>
            <p:nvPr/>
          </p:nvSpPr>
          <p:spPr>
            <a:xfrm>
              <a:off x="0" y="0"/>
              <a:ext cx="5050803" cy="609600"/>
            </a:xfrm>
            <a:custGeom>
              <a:avLst/>
              <a:gdLst/>
              <a:ahLst/>
              <a:cxnLst/>
              <a:rect l="l" t="t" r="r" b="b"/>
              <a:pathLst>
                <a:path w="5050803" h="609600">
                  <a:moveTo>
                    <a:pt x="203200" y="0"/>
                  </a:moveTo>
                  <a:lnTo>
                    <a:pt x="5050803" y="0"/>
                  </a:lnTo>
                  <a:lnTo>
                    <a:pt x="4847603" y="609600"/>
                  </a:lnTo>
                  <a:lnTo>
                    <a:pt x="0" y="609600"/>
                  </a:lnTo>
                  <a:lnTo>
                    <a:pt x="203200" y="0"/>
                  </a:lnTo>
                  <a:close/>
                </a:path>
              </a:pathLst>
            </a:custGeom>
            <a:solidFill>
              <a:srgbClr val="557DCF"/>
            </a:solidFill>
          </p:spPr>
          <p:txBody>
            <a:bodyPr/>
            <a:lstStyle/>
            <a:p>
              <a:endParaRPr lang="sl-SI"/>
            </a:p>
          </p:txBody>
        </p:sp>
        <p:sp>
          <p:nvSpPr>
            <p:cNvPr id="11" name="TextBox 11"/>
            <p:cNvSpPr txBox="1"/>
            <p:nvPr/>
          </p:nvSpPr>
          <p:spPr>
            <a:xfrm>
              <a:off x="101600" y="-57150"/>
              <a:ext cx="4847603" cy="6667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2541087">
            <a:off x="10302267" y="8379295"/>
            <a:ext cx="5901156" cy="746514"/>
            <a:chOff x="0" y="0"/>
            <a:chExt cx="4818855" cy="609600"/>
          </a:xfrm>
        </p:grpSpPr>
        <p:sp>
          <p:nvSpPr>
            <p:cNvPr id="13" name="Freeform 13"/>
            <p:cNvSpPr/>
            <p:nvPr/>
          </p:nvSpPr>
          <p:spPr>
            <a:xfrm>
              <a:off x="0" y="0"/>
              <a:ext cx="4818855" cy="609600"/>
            </a:xfrm>
            <a:custGeom>
              <a:avLst/>
              <a:gdLst/>
              <a:ahLst/>
              <a:cxnLst/>
              <a:rect l="l" t="t" r="r" b="b"/>
              <a:pathLst>
                <a:path w="4818855" h="609600">
                  <a:moveTo>
                    <a:pt x="4615655" y="0"/>
                  </a:moveTo>
                  <a:lnTo>
                    <a:pt x="0" y="0"/>
                  </a:lnTo>
                  <a:lnTo>
                    <a:pt x="203200" y="609600"/>
                  </a:lnTo>
                  <a:lnTo>
                    <a:pt x="4818855" y="609600"/>
                  </a:lnTo>
                  <a:lnTo>
                    <a:pt x="4615655" y="0"/>
                  </a:lnTo>
                  <a:close/>
                </a:path>
              </a:pathLst>
            </a:custGeom>
            <a:solidFill>
              <a:srgbClr val="060644"/>
            </a:solidFill>
          </p:spPr>
          <p:txBody>
            <a:bodyPr/>
            <a:lstStyle/>
            <a:p>
              <a:endParaRPr lang="sl-SI"/>
            </a:p>
          </p:txBody>
        </p:sp>
        <p:sp>
          <p:nvSpPr>
            <p:cNvPr id="14" name="TextBox 14"/>
            <p:cNvSpPr txBox="1"/>
            <p:nvPr/>
          </p:nvSpPr>
          <p:spPr>
            <a:xfrm>
              <a:off x="101600" y="-57150"/>
              <a:ext cx="4615655" cy="66675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2541087">
            <a:off x="11157934" y="10134888"/>
            <a:ext cx="5901156" cy="746514"/>
            <a:chOff x="0" y="0"/>
            <a:chExt cx="4818855" cy="609600"/>
          </a:xfrm>
        </p:grpSpPr>
        <p:sp>
          <p:nvSpPr>
            <p:cNvPr id="16" name="Freeform 16"/>
            <p:cNvSpPr/>
            <p:nvPr/>
          </p:nvSpPr>
          <p:spPr>
            <a:xfrm>
              <a:off x="0" y="0"/>
              <a:ext cx="4818855" cy="609600"/>
            </a:xfrm>
            <a:custGeom>
              <a:avLst/>
              <a:gdLst/>
              <a:ahLst/>
              <a:cxnLst/>
              <a:rect l="l" t="t" r="r" b="b"/>
              <a:pathLst>
                <a:path w="4818855" h="609600">
                  <a:moveTo>
                    <a:pt x="4615655" y="0"/>
                  </a:moveTo>
                  <a:lnTo>
                    <a:pt x="0" y="0"/>
                  </a:lnTo>
                  <a:lnTo>
                    <a:pt x="203200" y="609600"/>
                  </a:lnTo>
                  <a:lnTo>
                    <a:pt x="4818855" y="609600"/>
                  </a:lnTo>
                  <a:lnTo>
                    <a:pt x="4615655" y="0"/>
                  </a:lnTo>
                  <a:close/>
                </a:path>
              </a:pathLst>
            </a:custGeom>
            <a:solidFill>
              <a:srgbClr val="557DCF"/>
            </a:solidFill>
          </p:spPr>
          <p:txBody>
            <a:bodyPr/>
            <a:lstStyle/>
            <a:p>
              <a:endParaRPr lang="sl-SI"/>
            </a:p>
          </p:txBody>
        </p:sp>
        <p:sp>
          <p:nvSpPr>
            <p:cNvPr id="17" name="TextBox 17"/>
            <p:cNvSpPr txBox="1"/>
            <p:nvPr/>
          </p:nvSpPr>
          <p:spPr>
            <a:xfrm>
              <a:off x="101600" y="-57150"/>
              <a:ext cx="4615655" cy="66675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525917" y="9597948"/>
            <a:ext cx="543220" cy="543220"/>
          </a:xfrm>
          <a:custGeom>
            <a:avLst/>
            <a:gdLst/>
            <a:ahLst/>
            <a:cxnLst/>
            <a:rect l="l" t="t" r="r" b="b"/>
            <a:pathLst>
              <a:path w="543220" h="543220">
                <a:moveTo>
                  <a:pt x="0" y="0"/>
                </a:moveTo>
                <a:lnTo>
                  <a:pt x="543220" y="0"/>
                </a:lnTo>
                <a:lnTo>
                  <a:pt x="543220" y="543220"/>
                </a:lnTo>
                <a:lnTo>
                  <a:pt x="0" y="5432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l-SI"/>
          </a:p>
        </p:txBody>
      </p:sp>
      <p:sp>
        <p:nvSpPr>
          <p:cNvPr id="19" name="Freeform 19"/>
          <p:cNvSpPr/>
          <p:nvPr/>
        </p:nvSpPr>
        <p:spPr>
          <a:xfrm>
            <a:off x="797527" y="626019"/>
            <a:ext cx="6547543" cy="1614021"/>
          </a:xfrm>
          <a:custGeom>
            <a:avLst/>
            <a:gdLst/>
            <a:ahLst/>
            <a:cxnLst/>
            <a:rect l="l" t="t" r="r" b="b"/>
            <a:pathLst>
              <a:path w="6547543" h="1614021">
                <a:moveTo>
                  <a:pt x="0" y="0"/>
                </a:moveTo>
                <a:lnTo>
                  <a:pt x="6547543" y="0"/>
                </a:lnTo>
                <a:lnTo>
                  <a:pt x="6547543" y="1614021"/>
                </a:lnTo>
                <a:lnTo>
                  <a:pt x="0" y="1614021"/>
                </a:lnTo>
                <a:lnTo>
                  <a:pt x="0" y="0"/>
                </a:lnTo>
                <a:close/>
              </a:path>
            </a:pathLst>
          </a:custGeom>
          <a:blipFill>
            <a:blip r:embed="rId8"/>
            <a:stretch>
              <a:fillRect/>
            </a:stretch>
          </a:blipFill>
        </p:spPr>
        <p:txBody>
          <a:bodyPr/>
          <a:lstStyle/>
          <a:p>
            <a:endParaRPr lang="sl-SI"/>
          </a:p>
        </p:txBody>
      </p:sp>
      <p:sp>
        <p:nvSpPr>
          <p:cNvPr id="20" name="TextBox 20"/>
          <p:cNvSpPr txBox="1"/>
          <p:nvPr/>
        </p:nvSpPr>
        <p:spPr>
          <a:xfrm>
            <a:off x="797527" y="7143377"/>
            <a:ext cx="7852242" cy="413855"/>
          </a:xfrm>
          <a:prstGeom prst="rect">
            <a:avLst/>
          </a:prstGeom>
        </p:spPr>
        <p:txBody>
          <a:bodyPr lIns="0" tIns="0" rIns="0" bIns="0" rtlCol="0" anchor="t">
            <a:spAutoFit/>
          </a:bodyPr>
          <a:lstStyle/>
          <a:p>
            <a:pPr algn="l">
              <a:lnSpc>
                <a:spcPts val="3188"/>
              </a:lnSpc>
            </a:pPr>
            <a:r>
              <a:rPr lang="en-US" sz="2657">
                <a:solidFill>
                  <a:srgbClr val="000000"/>
                </a:solidFill>
                <a:latin typeface="Poppins"/>
                <a:ea typeface="Poppins"/>
                <a:cs typeface="Poppins"/>
                <a:sym typeface="Poppins"/>
              </a:rPr>
              <a:t>Tjaša Jazbec, koordinatorica območnih nalog</a:t>
            </a:r>
          </a:p>
        </p:txBody>
      </p:sp>
      <p:sp>
        <p:nvSpPr>
          <p:cNvPr id="21" name="TextBox 21"/>
          <p:cNvSpPr txBox="1"/>
          <p:nvPr/>
        </p:nvSpPr>
        <p:spPr>
          <a:xfrm>
            <a:off x="1281201" y="9640807"/>
            <a:ext cx="5139657" cy="400352"/>
          </a:xfrm>
          <a:prstGeom prst="rect">
            <a:avLst/>
          </a:prstGeom>
        </p:spPr>
        <p:txBody>
          <a:bodyPr lIns="0" tIns="0" rIns="0" bIns="0" rtlCol="0" anchor="t">
            <a:spAutoFit/>
          </a:bodyPr>
          <a:lstStyle/>
          <a:p>
            <a:pPr algn="l">
              <a:lnSpc>
                <a:spcPts val="3232"/>
              </a:lnSpc>
              <a:spcBef>
                <a:spcPct val="0"/>
              </a:spcBef>
            </a:pPr>
            <a:r>
              <a:rPr lang="en-US" sz="2309" b="1">
                <a:solidFill>
                  <a:srgbClr val="000000"/>
                </a:solidFill>
                <a:latin typeface="Poppins Medium"/>
                <a:ea typeface="Poppins Medium"/>
                <a:cs typeface="Poppins Medium"/>
                <a:sym typeface="Poppins Medium"/>
              </a:rPr>
              <a:t>tjasa.jazbec@knjiznica-koper.si</a:t>
            </a:r>
          </a:p>
        </p:txBody>
      </p:sp>
      <p:pic>
        <p:nvPicPr>
          <p:cNvPr id="22" name="New Recording 80">
            <a:hlinkClick r:id="" action="ppaction://media"/>
            <a:extLst>
              <a:ext uri="{FF2B5EF4-FFF2-40B4-BE49-F238E27FC236}">
                <a16:creationId xmlns:a16="http://schemas.microsoft.com/office/drawing/2014/main" id="{DA0091DE-6A93-3DFB-6D30-574DCBDF393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0164" y="26953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7427" y="-317145"/>
            <a:ext cx="20872648" cy="13915098"/>
          </a:xfrm>
          <a:custGeom>
            <a:avLst/>
            <a:gdLst/>
            <a:ahLst/>
            <a:cxnLst/>
            <a:rect l="l" t="t" r="r" b="b"/>
            <a:pathLst>
              <a:path w="20872648" h="13915098">
                <a:moveTo>
                  <a:pt x="0" y="0"/>
                </a:moveTo>
                <a:lnTo>
                  <a:pt x="20872647" y="0"/>
                </a:lnTo>
                <a:lnTo>
                  <a:pt x="20872647" y="13915098"/>
                </a:lnTo>
                <a:lnTo>
                  <a:pt x="0" y="13915098"/>
                </a:lnTo>
                <a:lnTo>
                  <a:pt x="0" y="0"/>
                </a:lnTo>
                <a:close/>
              </a:path>
            </a:pathLst>
          </a:custGeom>
          <a:blipFill>
            <a:blip r:embed="rId5"/>
            <a:stretch>
              <a:fillRect/>
            </a:stretch>
          </a:blipFill>
        </p:spPr>
        <p:txBody>
          <a:bodyPr/>
          <a:lstStyle/>
          <a:p>
            <a:endParaRPr lang="sl-SI"/>
          </a:p>
        </p:txBody>
      </p:sp>
      <p:sp>
        <p:nvSpPr>
          <p:cNvPr id="3" name="Freeform 3"/>
          <p:cNvSpPr/>
          <p:nvPr/>
        </p:nvSpPr>
        <p:spPr>
          <a:xfrm>
            <a:off x="-940644" y="0"/>
            <a:ext cx="11017155" cy="15581127"/>
          </a:xfrm>
          <a:custGeom>
            <a:avLst/>
            <a:gdLst/>
            <a:ahLst/>
            <a:cxnLst/>
            <a:rect l="l" t="t" r="r" b="b"/>
            <a:pathLst>
              <a:path w="11017155" h="15581127">
                <a:moveTo>
                  <a:pt x="0" y="0"/>
                </a:moveTo>
                <a:lnTo>
                  <a:pt x="11017156" y="0"/>
                </a:lnTo>
                <a:lnTo>
                  <a:pt x="11017156" y="15581127"/>
                </a:lnTo>
                <a:lnTo>
                  <a:pt x="0" y="15581127"/>
                </a:lnTo>
                <a:lnTo>
                  <a:pt x="0" y="0"/>
                </a:lnTo>
                <a:close/>
              </a:path>
            </a:pathLst>
          </a:custGeom>
          <a:blipFill>
            <a:blip r:embed="rId6"/>
            <a:stretch>
              <a:fillRect/>
            </a:stretch>
          </a:blipFill>
        </p:spPr>
        <p:txBody>
          <a:bodyPr/>
          <a:lstStyle/>
          <a:p>
            <a:endParaRPr lang="sl-SI"/>
          </a:p>
        </p:txBody>
      </p:sp>
      <p:sp>
        <p:nvSpPr>
          <p:cNvPr id="4" name="TextBox 4"/>
          <p:cNvSpPr txBox="1"/>
          <p:nvPr/>
        </p:nvSpPr>
        <p:spPr>
          <a:xfrm>
            <a:off x="853653" y="9920605"/>
            <a:ext cx="5999798" cy="640080"/>
          </a:xfrm>
          <a:prstGeom prst="rect">
            <a:avLst/>
          </a:prstGeom>
        </p:spPr>
        <p:txBody>
          <a:bodyPr lIns="0" tIns="0" rIns="0" bIns="0" rtlCol="0" anchor="t">
            <a:spAutoFit/>
          </a:bodyPr>
          <a:lstStyle/>
          <a:p>
            <a:pPr algn="ctr">
              <a:lnSpc>
                <a:spcPts val="2380"/>
              </a:lnSpc>
            </a:pPr>
            <a:r>
              <a:rPr lang="en-US" sz="1700">
                <a:solidFill>
                  <a:srgbClr val="000000"/>
                </a:solidFill>
                <a:latin typeface="Poppins"/>
                <a:ea typeface="Poppins"/>
                <a:cs typeface="Poppins"/>
                <a:sym typeface="Poppins"/>
              </a:rPr>
              <a:t>Vir: Galtung &amp; Ruge, 1965, The Structure of Foreign News </a:t>
            </a:r>
          </a:p>
          <a:p>
            <a:pPr algn="ctr">
              <a:lnSpc>
                <a:spcPts val="2659"/>
              </a:lnSpc>
              <a:spcBef>
                <a:spcPct val="0"/>
              </a:spcBef>
            </a:pPr>
            <a:r>
              <a:rPr lang="en-US" sz="1899">
                <a:solidFill>
                  <a:srgbClr val="000000"/>
                </a:solidFill>
                <a:latin typeface="Poppins"/>
                <a:ea typeface="Poppins"/>
                <a:cs typeface="Poppins"/>
                <a:sym typeface="Poppins"/>
              </a:rPr>
              <a:t> </a:t>
            </a:r>
          </a:p>
        </p:txBody>
      </p:sp>
      <p:sp>
        <p:nvSpPr>
          <p:cNvPr id="5" name="TextBox 5"/>
          <p:cNvSpPr txBox="1"/>
          <p:nvPr/>
        </p:nvSpPr>
        <p:spPr>
          <a:xfrm>
            <a:off x="233836" y="-38100"/>
            <a:ext cx="9281350" cy="1390650"/>
          </a:xfrm>
          <a:prstGeom prst="rect">
            <a:avLst/>
          </a:prstGeom>
        </p:spPr>
        <p:txBody>
          <a:bodyPr lIns="0" tIns="0" rIns="0" bIns="0" rtlCol="0" anchor="t">
            <a:spAutoFit/>
          </a:bodyPr>
          <a:lstStyle/>
          <a:p>
            <a:pPr algn="ctr">
              <a:lnSpc>
                <a:spcPts val="5399"/>
              </a:lnSpc>
            </a:pPr>
            <a:r>
              <a:rPr lang="en-US" sz="4499" b="1">
                <a:solidFill>
                  <a:srgbClr val="060644"/>
                </a:solidFill>
                <a:latin typeface="Poppins Ultra-Bold"/>
                <a:ea typeface="Poppins Ultra-Bold"/>
                <a:cs typeface="Poppins Ultra-Bold"/>
                <a:sym typeface="Poppins Ultra-Bold"/>
              </a:rPr>
              <a:t>Zakaj so slabe novice pogosto v ospredju?</a:t>
            </a:r>
          </a:p>
        </p:txBody>
      </p:sp>
      <p:pic>
        <p:nvPicPr>
          <p:cNvPr id="6" name="New Recording 90">
            <a:hlinkClick r:id="" action="ppaction://media"/>
            <a:extLst>
              <a:ext uri="{FF2B5EF4-FFF2-40B4-BE49-F238E27FC236}">
                <a16:creationId xmlns:a16="http://schemas.microsoft.com/office/drawing/2014/main" id="{7ACE0323-1EEB-92F0-23EC-D8FA161AD0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7085" y="41354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2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44043" y="1722197"/>
            <a:ext cx="14682954" cy="8387638"/>
          </a:xfrm>
          <a:custGeom>
            <a:avLst/>
            <a:gdLst/>
            <a:ahLst/>
            <a:cxnLst/>
            <a:rect l="l" t="t" r="r" b="b"/>
            <a:pathLst>
              <a:path w="14682954" h="8387638">
                <a:moveTo>
                  <a:pt x="0" y="0"/>
                </a:moveTo>
                <a:lnTo>
                  <a:pt x="14682954" y="0"/>
                </a:lnTo>
                <a:lnTo>
                  <a:pt x="14682954" y="8387638"/>
                </a:lnTo>
                <a:lnTo>
                  <a:pt x="0" y="8387638"/>
                </a:lnTo>
                <a:lnTo>
                  <a:pt x="0" y="0"/>
                </a:lnTo>
                <a:close/>
              </a:path>
            </a:pathLst>
          </a:custGeom>
          <a:blipFill>
            <a:blip r:embed="rId5"/>
            <a:stretch>
              <a:fillRect/>
            </a:stretch>
          </a:blipFill>
        </p:spPr>
        <p:txBody>
          <a:bodyPr/>
          <a:lstStyle/>
          <a:p>
            <a:endParaRPr lang="sl-SI"/>
          </a:p>
        </p:txBody>
      </p:sp>
      <p:sp>
        <p:nvSpPr>
          <p:cNvPr id="3" name="TextBox 3"/>
          <p:cNvSpPr txBox="1"/>
          <p:nvPr/>
        </p:nvSpPr>
        <p:spPr>
          <a:xfrm>
            <a:off x="2132148" y="200025"/>
            <a:ext cx="13906744" cy="1600200"/>
          </a:xfrm>
          <a:prstGeom prst="rect">
            <a:avLst/>
          </a:prstGeom>
        </p:spPr>
        <p:txBody>
          <a:bodyPr lIns="0" tIns="0" rIns="0" bIns="0" rtlCol="0" anchor="t">
            <a:spAutoFit/>
          </a:bodyPr>
          <a:lstStyle/>
          <a:p>
            <a:pPr algn="ctr">
              <a:lnSpc>
                <a:spcPts val="6119"/>
              </a:lnSpc>
            </a:pPr>
            <a:r>
              <a:rPr lang="en-US" sz="5099" b="1">
                <a:solidFill>
                  <a:srgbClr val="060644"/>
                </a:solidFill>
                <a:latin typeface="Poppins Ultra-Bold"/>
                <a:ea typeface="Poppins Ultra-Bold"/>
                <a:cs typeface="Poppins Ultra-Bold"/>
                <a:sym typeface="Poppins Ultra-Bold"/>
              </a:rPr>
              <a:t>Vpliv medijske izbire novic na javno mnenje</a:t>
            </a:r>
          </a:p>
        </p:txBody>
      </p:sp>
      <p:pic>
        <p:nvPicPr>
          <p:cNvPr id="4" name="New Recording 91">
            <a:hlinkClick r:id="" action="ppaction://media"/>
            <a:extLst>
              <a:ext uri="{FF2B5EF4-FFF2-40B4-BE49-F238E27FC236}">
                <a16:creationId xmlns:a16="http://schemas.microsoft.com/office/drawing/2014/main" id="{C82CBA5F-38F5-47F6-DEF2-0C6A0DBE37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33077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59440" y="4586376"/>
            <a:ext cx="974968" cy="1114249"/>
          </a:xfrm>
          <a:custGeom>
            <a:avLst/>
            <a:gdLst/>
            <a:ahLst/>
            <a:cxnLst/>
            <a:rect l="l" t="t" r="r" b="b"/>
            <a:pathLst>
              <a:path w="974968" h="1114249">
                <a:moveTo>
                  <a:pt x="0" y="0"/>
                </a:moveTo>
                <a:lnTo>
                  <a:pt x="974968" y="0"/>
                </a:lnTo>
                <a:lnTo>
                  <a:pt x="974968" y="1114248"/>
                </a:lnTo>
                <a:lnTo>
                  <a:pt x="0" y="11142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l-SI"/>
          </a:p>
        </p:txBody>
      </p:sp>
      <p:sp>
        <p:nvSpPr>
          <p:cNvPr id="3" name="Freeform 3"/>
          <p:cNvSpPr/>
          <p:nvPr/>
        </p:nvSpPr>
        <p:spPr>
          <a:xfrm>
            <a:off x="-22196" y="1864249"/>
            <a:ext cx="5363273" cy="7945589"/>
          </a:xfrm>
          <a:custGeom>
            <a:avLst/>
            <a:gdLst/>
            <a:ahLst/>
            <a:cxnLst/>
            <a:rect l="l" t="t" r="r" b="b"/>
            <a:pathLst>
              <a:path w="5363273" h="7945589">
                <a:moveTo>
                  <a:pt x="0" y="0"/>
                </a:moveTo>
                <a:lnTo>
                  <a:pt x="5363273" y="0"/>
                </a:lnTo>
                <a:lnTo>
                  <a:pt x="5363273" y="7945589"/>
                </a:lnTo>
                <a:lnTo>
                  <a:pt x="0" y="79455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4" name="Freeform 4"/>
          <p:cNvSpPr/>
          <p:nvPr/>
        </p:nvSpPr>
        <p:spPr>
          <a:xfrm>
            <a:off x="8977280" y="2168496"/>
            <a:ext cx="333440" cy="7641343"/>
          </a:xfrm>
          <a:custGeom>
            <a:avLst/>
            <a:gdLst/>
            <a:ahLst/>
            <a:cxnLst/>
            <a:rect l="l" t="t" r="r" b="b"/>
            <a:pathLst>
              <a:path w="333440" h="7641343">
                <a:moveTo>
                  <a:pt x="0" y="0"/>
                </a:moveTo>
                <a:lnTo>
                  <a:pt x="333440" y="0"/>
                </a:lnTo>
                <a:lnTo>
                  <a:pt x="333440" y="7641342"/>
                </a:lnTo>
                <a:lnTo>
                  <a:pt x="0" y="764134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l-SI"/>
          </a:p>
        </p:txBody>
      </p:sp>
      <p:sp>
        <p:nvSpPr>
          <p:cNvPr id="5" name="Freeform 5"/>
          <p:cNvSpPr/>
          <p:nvPr/>
        </p:nvSpPr>
        <p:spPr>
          <a:xfrm>
            <a:off x="8269620" y="48763"/>
            <a:ext cx="2717331" cy="1959875"/>
          </a:xfrm>
          <a:custGeom>
            <a:avLst/>
            <a:gdLst/>
            <a:ahLst/>
            <a:cxnLst/>
            <a:rect l="l" t="t" r="r" b="b"/>
            <a:pathLst>
              <a:path w="2717331" h="1959875">
                <a:moveTo>
                  <a:pt x="0" y="0"/>
                </a:moveTo>
                <a:lnTo>
                  <a:pt x="2717331" y="0"/>
                </a:lnTo>
                <a:lnTo>
                  <a:pt x="2717331" y="1959874"/>
                </a:lnTo>
                <a:lnTo>
                  <a:pt x="0" y="19598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l-SI"/>
          </a:p>
        </p:txBody>
      </p:sp>
      <p:sp>
        <p:nvSpPr>
          <p:cNvPr id="6" name="TextBox 6"/>
          <p:cNvSpPr txBox="1"/>
          <p:nvPr/>
        </p:nvSpPr>
        <p:spPr>
          <a:xfrm>
            <a:off x="598450" y="314325"/>
            <a:ext cx="5651039" cy="714375"/>
          </a:xfrm>
          <a:prstGeom prst="rect">
            <a:avLst/>
          </a:prstGeom>
        </p:spPr>
        <p:txBody>
          <a:bodyPr lIns="0" tIns="0" rIns="0" bIns="0" rtlCol="0" anchor="t">
            <a:spAutoFit/>
          </a:bodyPr>
          <a:lstStyle/>
          <a:p>
            <a:pPr algn="l">
              <a:lnSpc>
                <a:spcPts val="5399"/>
              </a:lnSpc>
            </a:pPr>
            <a:r>
              <a:rPr lang="en-US" sz="4499" b="1">
                <a:solidFill>
                  <a:srgbClr val="060644"/>
                </a:solidFill>
                <a:latin typeface="Poppins Ultra-Bold"/>
                <a:ea typeface="Poppins Ultra-Bold"/>
                <a:cs typeface="Poppins Ultra-Bold"/>
                <a:sym typeface="Poppins Ultra-Bold"/>
              </a:rPr>
              <a:t>Osnovna navodila</a:t>
            </a:r>
          </a:p>
        </p:txBody>
      </p:sp>
      <p:sp>
        <p:nvSpPr>
          <p:cNvPr id="7" name="TextBox 7"/>
          <p:cNvSpPr txBox="1"/>
          <p:nvPr/>
        </p:nvSpPr>
        <p:spPr>
          <a:xfrm>
            <a:off x="1847231" y="2281239"/>
            <a:ext cx="8804515" cy="390525"/>
          </a:xfrm>
          <a:prstGeom prst="rect">
            <a:avLst/>
          </a:prstGeom>
        </p:spPr>
        <p:txBody>
          <a:bodyPr lIns="0" tIns="0" rIns="0" bIns="0" rtlCol="0" anchor="t">
            <a:spAutoFit/>
          </a:bodyPr>
          <a:lstStyle/>
          <a:p>
            <a:pPr algn="just">
              <a:lnSpc>
                <a:spcPts val="2999"/>
              </a:lnSpc>
            </a:pPr>
            <a:r>
              <a:rPr lang="en-US" sz="2499">
                <a:solidFill>
                  <a:srgbClr val="000000"/>
                </a:solidFill>
                <a:latin typeface="Poppins"/>
                <a:ea typeface="Poppins"/>
                <a:cs typeface="Poppins"/>
                <a:sym typeface="Poppins"/>
              </a:rPr>
              <a:t>Razdelite se v 6 skupin.</a:t>
            </a:r>
          </a:p>
        </p:txBody>
      </p:sp>
      <p:sp>
        <p:nvSpPr>
          <p:cNvPr id="8" name="TextBox 8"/>
          <p:cNvSpPr txBox="1"/>
          <p:nvPr/>
        </p:nvSpPr>
        <p:spPr>
          <a:xfrm>
            <a:off x="1847231" y="3956748"/>
            <a:ext cx="8804515" cy="390525"/>
          </a:xfrm>
          <a:prstGeom prst="rect">
            <a:avLst/>
          </a:prstGeom>
        </p:spPr>
        <p:txBody>
          <a:bodyPr lIns="0" tIns="0" rIns="0" bIns="0" rtlCol="0" anchor="t">
            <a:spAutoFit/>
          </a:bodyPr>
          <a:lstStyle/>
          <a:p>
            <a:pPr algn="just">
              <a:lnSpc>
                <a:spcPts val="2999"/>
              </a:lnSpc>
            </a:pPr>
            <a:r>
              <a:rPr lang="en-US" sz="2499">
                <a:solidFill>
                  <a:srgbClr val="000000"/>
                </a:solidFill>
                <a:latin typeface="Poppins"/>
                <a:ea typeface="Poppins"/>
                <a:cs typeface="Poppins"/>
                <a:sym typeface="Poppins"/>
              </a:rPr>
              <a:t>Vsaka skupina prejme eno dilemo.</a:t>
            </a:r>
          </a:p>
        </p:txBody>
      </p:sp>
      <p:sp>
        <p:nvSpPr>
          <p:cNvPr id="9" name="TextBox 9"/>
          <p:cNvSpPr txBox="1"/>
          <p:nvPr/>
        </p:nvSpPr>
        <p:spPr>
          <a:xfrm>
            <a:off x="1847231" y="5310099"/>
            <a:ext cx="6264166" cy="762000"/>
          </a:xfrm>
          <a:prstGeom prst="rect">
            <a:avLst/>
          </a:prstGeom>
        </p:spPr>
        <p:txBody>
          <a:bodyPr lIns="0" tIns="0" rIns="0" bIns="0" rtlCol="0" anchor="t">
            <a:spAutoFit/>
          </a:bodyPr>
          <a:lstStyle/>
          <a:p>
            <a:pPr algn="just">
              <a:lnSpc>
                <a:spcPts val="2999"/>
              </a:lnSpc>
            </a:pPr>
            <a:r>
              <a:rPr lang="en-US" sz="2499">
                <a:solidFill>
                  <a:srgbClr val="000000"/>
                </a:solidFill>
                <a:latin typeface="Poppins"/>
                <a:ea typeface="Poppins"/>
                <a:cs typeface="Poppins"/>
                <a:sym typeface="Poppins"/>
              </a:rPr>
              <a:t>Postavite se v vlogo novinarjev, analizirajte dilemo in poiščite rešitve.</a:t>
            </a:r>
          </a:p>
        </p:txBody>
      </p:sp>
      <p:sp>
        <p:nvSpPr>
          <p:cNvPr id="10" name="TextBox 10"/>
          <p:cNvSpPr txBox="1"/>
          <p:nvPr/>
        </p:nvSpPr>
        <p:spPr>
          <a:xfrm>
            <a:off x="1847231" y="7351965"/>
            <a:ext cx="10112418" cy="762000"/>
          </a:xfrm>
          <a:prstGeom prst="rect">
            <a:avLst/>
          </a:prstGeom>
        </p:spPr>
        <p:txBody>
          <a:bodyPr lIns="0" tIns="0" rIns="0" bIns="0" rtlCol="0" anchor="t">
            <a:spAutoFit/>
          </a:bodyPr>
          <a:lstStyle/>
          <a:p>
            <a:pPr algn="just">
              <a:lnSpc>
                <a:spcPts val="2999"/>
              </a:lnSpc>
            </a:pPr>
            <a:r>
              <a:rPr lang="en-US" sz="2499">
                <a:solidFill>
                  <a:srgbClr val="000000"/>
                </a:solidFill>
                <a:latin typeface="Poppins"/>
                <a:ea typeface="Poppins"/>
                <a:cs typeface="Poppins"/>
                <a:sym typeface="Poppins"/>
              </a:rPr>
              <a:t>Pripravite predstavitev.</a:t>
            </a:r>
          </a:p>
          <a:p>
            <a:pPr algn="just">
              <a:lnSpc>
                <a:spcPts val="2999"/>
              </a:lnSpc>
            </a:pPr>
            <a:endParaRPr lang="en-US" sz="2499">
              <a:solidFill>
                <a:srgbClr val="000000"/>
              </a:solidFill>
              <a:latin typeface="Poppins"/>
              <a:ea typeface="Poppins"/>
              <a:cs typeface="Poppins"/>
              <a:sym typeface="Poppins"/>
            </a:endParaRPr>
          </a:p>
        </p:txBody>
      </p:sp>
      <p:sp>
        <p:nvSpPr>
          <p:cNvPr id="11" name="TextBox 11"/>
          <p:cNvSpPr txBox="1"/>
          <p:nvPr/>
        </p:nvSpPr>
        <p:spPr>
          <a:xfrm>
            <a:off x="1847231" y="8867775"/>
            <a:ext cx="6264166" cy="762000"/>
          </a:xfrm>
          <a:prstGeom prst="rect">
            <a:avLst/>
          </a:prstGeom>
        </p:spPr>
        <p:txBody>
          <a:bodyPr lIns="0" tIns="0" rIns="0" bIns="0" rtlCol="0" anchor="t">
            <a:spAutoFit/>
          </a:bodyPr>
          <a:lstStyle/>
          <a:p>
            <a:pPr algn="just">
              <a:lnSpc>
                <a:spcPts val="2999"/>
              </a:lnSpc>
            </a:pPr>
            <a:r>
              <a:rPr lang="en-US" sz="2499">
                <a:solidFill>
                  <a:srgbClr val="000000"/>
                </a:solidFill>
                <a:latin typeface="Poppins"/>
                <a:ea typeface="Poppins"/>
                <a:cs typeface="Poppins"/>
                <a:sym typeface="Poppins"/>
              </a:rPr>
              <a:t>Predstavite svojo dilemo in rešitev ostalim skupinam.</a:t>
            </a:r>
          </a:p>
        </p:txBody>
      </p:sp>
      <p:sp>
        <p:nvSpPr>
          <p:cNvPr id="12" name="TextBox 12"/>
          <p:cNvSpPr txBox="1"/>
          <p:nvPr/>
        </p:nvSpPr>
        <p:spPr>
          <a:xfrm>
            <a:off x="11465590" y="314325"/>
            <a:ext cx="5475700" cy="714375"/>
          </a:xfrm>
          <a:prstGeom prst="rect">
            <a:avLst/>
          </a:prstGeom>
        </p:spPr>
        <p:txBody>
          <a:bodyPr lIns="0" tIns="0" rIns="0" bIns="0" rtlCol="0" anchor="t">
            <a:spAutoFit/>
          </a:bodyPr>
          <a:lstStyle/>
          <a:p>
            <a:pPr algn="l">
              <a:lnSpc>
                <a:spcPts val="5399"/>
              </a:lnSpc>
            </a:pPr>
            <a:r>
              <a:rPr lang="en-US" sz="4499" b="1">
                <a:solidFill>
                  <a:srgbClr val="060644"/>
                </a:solidFill>
                <a:latin typeface="Poppins Ultra-Bold"/>
                <a:ea typeface="Poppins Ultra-Bold"/>
                <a:cs typeface="Poppins Ultra-Bold"/>
                <a:sym typeface="Poppins Ultra-Bold"/>
              </a:rPr>
              <a:t>Vodila</a:t>
            </a:r>
          </a:p>
        </p:txBody>
      </p:sp>
      <p:sp>
        <p:nvSpPr>
          <p:cNvPr id="13" name="TextBox 13"/>
          <p:cNvSpPr txBox="1"/>
          <p:nvPr/>
        </p:nvSpPr>
        <p:spPr>
          <a:xfrm>
            <a:off x="10212192" y="1721748"/>
            <a:ext cx="7524057" cy="537198"/>
          </a:xfrm>
          <a:prstGeom prst="rect">
            <a:avLst/>
          </a:prstGeom>
          <a:effectLst>
            <a:glow rad="101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lIns="0" tIns="0" rIns="0" bIns="0" rtlCol="0" anchor="t">
            <a:spAutoFit/>
          </a:bodyPr>
          <a:lstStyle/>
          <a:p>
            <a:pPr indent="-154940">
              <a:lnSpc>
                <a:spcPts val="4592"/>
              </a:lnSpc>
            </a:pPr>
            <a:r>
              <a:rPr lang="en-US" sz="2800" dirty="0">
                <a:solidFill>
                  <a:srgbClr val="000000"/>
                </a:solidFill>
                <a:latin typeface="Abadi Extra Light" panose="020F0502020204030204" pitchFamily="34" charset="0"/>
                <a:ea typeface="Poppins"/>
                <a:cs typeface="Poppins"/>
                <a:sym typeface="Poppins"/>
              </a:rPr>
              <a:t>Kateri </a:t>
            </a:r>
            <a:r>
              <a:rPr lang="en-US" sz="2800" dirty="0" err="1">
                <a:solidFill>
                  <a:srgbClr val="000000"/>
                </a:solidFill>
                <a:latin typeface="Abadi Extra Light" panose="020F0502020204030204" pitchFamily="34" charset="0"/>
                <a:ea typeface="Poppins"/>
                <a:cs typeface="Poppins"/>
                <a:sym typeface="Poppins"/>
              </a:rPr>
              <a:t>etični</a:t>
            </a:r>
            <a:r>
              <a:rPr lang="en-US" sz="2800" dirty="0">
                <a:solidFill>
                  <a:srgbClr val="000000"/>
                </a:solidFill>
                <a:latin typeface="Abadi Extra Light" panose="020F0502020204030204" pitchFamily="34" charset="0"/>
                <a:ea typeface="Poppins"/>
                <a:cs typeface="Poppins"/>
                <a:sym typeface="Poppins"/>
              </a:rPr>
              <a:t> </a:t>
            </a:r>
            <a:r>
              <a:rPr lang="en-US" sz="2800" dirty="0" err="1">
                <a:solidFill>
                  <a:srgbClr val="000000"/>
                </a:solidFill>
                <a:latin typeface="Abadi Extra Light" panose="020F0502020204030204" pitchFamily="34" charset="0"/>
                <a:ea typeface="Poppins"/>
                <a:cs typeface="Poppins"/>
                <a:sym typeface="Poppins"/>
              </a:rPr>
              <a:t>principi</a:t>
            </a:r>
            <a:r>
              <a:rPr lang="en-US" sz="2800" dirty="0">
                <a:solidFill>
                  <a:srgbClr val="000000"/>
                </a:solidFill>
                <a:latin typeface="Abadi Extra Light" panose="020F0502020204030204" pitchFamily="34" charset="0"/>
                <a:ea typeface="Poppins"/>
                <a:cs typeface="Poppins"/>
                <a:sym typeface="Poppins"/>
              </a:rPr>
              <a:t> so </a:t>
            </a:r>
            <a:r>
              <a:rPr lang="en-US" sz="2800" dirty="0" err="1">
                <a:solidFill>
                  <a:srgbClr val="000000"/>
                </a:solidFill>
                <a:latin typeface="Abadi Extra Light" panose="020F0502020204030204" pitchFamily="34" charset="0"/>
                <a:ea typeface="Poppins"/>
                <a:cs typeface="Poppins"/>
                <a:sym typeface="Poppins"/>
              </a:rPr>
              <a:t>na</a:t>
            </a:r>
            <a:r>
              <a:rPr lang="en-US" sz="2800" dirty="0">
                <a:solidFill>
                  <a:srgbClr val="000000"/>
                </a:solidFill>
                <a:latin typeface="Abadi Extra Light" panose="020F0502020204030204" pitchFamily="34" charset="0"/>
                <a:ea typeface="Poppins"/>
                <a:cs typeface="Poppins"/>
                <a:sym typeface="Poppins"/>
              </a:rPr>
              <a:t> </a:t>
            </a:r>
            <a:r>
              <a:rPr lang="en-US" sz="2800" dirty="0" err="1">
                <a:solidFill>
                  <a:srgbClr val="000000"/>
                </a:solidFill>
                <a:latin typeface="Abadi Extra Light" panose="020F0502020204030204" pitchFamily="34" charset="0"/>
                <a:ea typeface="Poppins"/>
                <a:cs typeface="Poppins"/>
                <a:sym typeface="Poppins"/>
              </a:rPr>
              <a:t>kocki</a:t>
            </a:r>
            <a:r>
              <a:rPr lang="en-US" sz="2800" dirty="0">
                <a:solidFill>
                  <a:srgbClr val="000000"/>
                </a:solidFill>
                <a:latin typeface="Abadi Extra Light" panose="020F0502020204030204" pitchFamily="34" charset="0"/>
                <a:ea typeface="Poppins"/>
                <a:cs typeface="Poppins"/>
                <a:sym typeface="Poppins"/>
              </a:rPr>
              <a:t> v </a:t>
            </a:r>
            <a:r>
              <a:rPr lang="en-US" sz="2800" dirty="0" err="1">
                <a:solidFill>
                  <a:srgbClr val="000000"/>
                </a:solidFill>
                <a:latin typeface="Abadi Extra Light" panose="020F0502020204030204" pitchFamily="34" charset="0"/>
                <a:ea typeface="Poppins"/>
                <a:cs typeface="Poppins"/>
                <a:sym typeface="Poppins"/>
              </a:rPr>
              <a:t>tej</a:t>
            </a:r>
            <a:r>
              <a:rPr lang="en-US" sz="2800" dirty="0">
                <a:solidFill>
                  <a:srgbClr val="000000"/>
                </a:solidFill>
                <a:latin typeface="Abadi Extra Light" panose="020F0502020204030204" pitchFamily="34" charset="0"/>
                <a:ea typeface="Poppins"/>
                <a:cs typeface="Poppins"/>
                <a:sym typeface="Poppins"/>
              </a:rPr>
              <a:t> </a:t>
            </a:r>
            <a:r>
              <a:rPr lang="en-US" sz="2800" dirty="0" err="1">
                <a:solidFill>
                  <a:srgbClr val="000000"/>
                </a:solidFill>
                <a:latin typeface="Abadi Extra Light" panose="020F0502020204030204" pitchFamily="34" charset="0"/>
                <a:ea typeface="Poppins"/>
                <a:cs typeface="Poppins"/>
                <a:sym typeface="Poppins"/>
              </a:rPr>
              <a:t>situaciji</a:t>
            </a:r>
            <a:r>
              <a:rPr lang="en-US" sz="2800" dirty="0">
                <a:solidFill>
                  <a:srgbClr val="000000"/>
                </a:solidFill>
                <a:latin typeface="Abadi Extra Light" panose="020F0502020204030204" pitchFamily="34" charset="0"/>
                <a:ea typeface="Poppins"/>
                <a:cs typeface="Poppins"/>
                <a:sym typeface="Poppins"/>
              </a:rPr>
              <a:t>?</a:t>
            </a:r>
          </a:p>
        </p:txBody>
      </p:sp>
      <p:sp>
        <p:nvSpPr>
          <p:cNvPr id="14" name="TextBox 14"/>
          <p:cNvSpPr txBox="1"/>
          <p:nvPr/>
        </p:nvSpPr>
        <p:spPr>
          <a:xfrm>
            <a:off x="10176601" y="3211562"/>
            <a:ext cx="7524057" cy="532325"/>
          </a:xfrm>
          <a:prstGeom prst="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lIns="0" tIns="0" rIns="0" bIns="0" rtlCol="0" anchor="t">
            <a:spAutoFit/>
          </a:bodyPr>
          <a:lstStyle/>
          <a:p>
            <a:pPr algn="l">
              <a:lnSpc>
                <a:spcPts val="4592"/>
              </a:lnSpc>
            </a:pPr>
            <a:r>
              <a:rPr lang="en-US" sz="2800" dirty="0" err="1">
                <a:solidFill>
                  <a:srgbClr val="000000"/>
                </a:solidFill>
                <a:latin typeface="Abadi Extra Light" panose="020B0204020104020204" pitchFamily="34" charset="0"/>
                <a:ea typeface="Poppins"/>
                <a:cs typeface="Poppins"/>
                <a:sym typeface="Poppins"/>
              </a:rPr>
              <a:t>Kakšne</a:t>
            </a:r>
            <a:r>
              <a:rPr lang="en-US" sz="2800" dirty="0">
                <a:solidFill>
                  <a:srgbClr val="000000"/>
                </a:solidFill>
                <a:latin typeface="Abadi Extra Light" panose="020B0204020104020204" pitchFamily="34" charset="0"/>
                <a:ea typeface="Poppins"/>
                <a:cs typeface="Poppins"/>
                <a:sym typeface="Poppins"/>
              </a:rPr>
              <a:t> so </a:t>
            </a:r>
            <a:r>
              <a:rPr lang="en-US" sz="2800" dirty="0" err="1">
                <a:solidFill>
                  <a:srgbClr val="000000"/>
                </a:solidFill>
                <a:latin typeface="Abadi Extra Light" panose="020B0204020104020204" pitchFamily="34" charset="0"/>
                <a:ea typeface="Poppins"/>
                <a:cs typeface="Poppins"/>
                <a:sym typeface="Poppins"/>
              </a:rPr>
              <a:t>možne</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posledice</a:t>
            </a:r>
            <a:r>
              <a:rPr lang="en-US" sz="2800" dirty="0">
                <a:solidFill>
                  <a:srgbClr val="000000"/>
                </a:solidFill>
                <a:latin typeface="Abadi Extra Light" panose="020B0204020104020204" pitchFamily="34" charset="0"/>
                <a:ea typeface="Poppins"/>
                <a:cs typeface="Poppins"/>
                <a:sym typeface="Poppins"/>
              </a:rPr>
              <a:t> za </a:t>
            </a:r>
            <a:r>
              <a:rPr lang="en-US" sz="2800" dirty="0" err="1">
                <a:solidFill>
                  <a:srgbClr val="000000"/>
                </a:solidFill>
                <a:latin typeface="Abadi Extra Light" panose="020B0204020104020204" pitchFamily="34" charset="0"/>
                <a:ea typeface="Poppins"/>
                <a:cs typeface="Poppins"/>
                <a:sym typeface="Poppins"/>
              </a:rPr>
              <a:t>vse</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vpletene</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strani</a:t>
            </a:r>
            <a:r>
              <a:rPr lang="en-US" sz="2800" dirty="0">
                <a:solidFill>
                  <a:srgbClr val="000000"/>
                </a:solidFill>
                <a:latin typeface="Abadi Extra Light" panose="020B0204020104020204" pitchFamily="34" charset="0"/>
                <a:ea typeface="Poppins"/>
                <a:cs typeface="Poppins"/>
                <a:sym typeface="Poppins"/>
              </a:rPr>
              <a:t>?</a:t>
            </a:r>
          </a:p>
        </p:txBody>
      </p:sp>
      <p:sp>
        <p:nvSpPr>
          <p:cNvPr id="15" name="TextBox 15"/>
          <p:cNvSpPr txBox="1"/>
          <p:nvPr/>
        </p:nvSpPr>
        <p:spPr>
          <a:xfrm>
            <a:off x="10176600" y="4388910"/>
            <a:ext cx="7524057" cy="1148461"/>
          </a:xfrm>
          <a:prstGeom prst="rect">
            <a:avLst/>
          </a:prstGeom>
          <a:ln>
            <a:solidFill>
              <a:srgbClr val="92D050"/>
            </a:solidFill>
          </a:ln>
          <a:effectLst>
            <a:glow rad="101600">
              <a:schemeClr val="accent3">
                <a:satMod val="175000"/>
                <a:alpha val="40000"/>
              </a:schemeClr>
            </a:glow>
          </a:effectLst>
        </p:spPr>
        <p:txBody>
          <a:bodyPr wrap="square" lIns="0" tIns="0" rIns="0" bIns="0" rtlCol="0" anchor="t">
            <a:spAutoFit/>
          </a:bodyPr>
          <a:lstStyle/>
          <a:p>
            <a:pPr algn="l">
              <a:lnSpc>
                <a:spcPts val="4592"/>
              </a:lnSpc>
            </a:pPr>
            <a:r>
              <a:rPr lang="en-US" sz="2800" dirty="0" err="1">
                <a:solidFill>
                  <a:srgbClr val="000000"/>
                </a:solidFill>
                <a:latin typeface="Abadi Extra Light" panose="020B0204020104020204" pitchFamily="34" charset="0"/>
                <a:ea typeface="Poppins"/>
                <a:cs typeface="Poppins"/>
                <a:sym typeface="Poppins"/>
              </a:rPr>
              <a:t>Katera</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rešitev</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najbolj</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upošteva</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pravice</a:t>
            </a:r>
            <a:r>
              <a:rPr lang="en-US" sz="2800" dirty="0">
                <a:solidFill>
                  <a:srgbClr val="000000"/>
                </a:solidFill>
                <a:latin typeface="Abadi Extra Light" panose="020B0204020104020204" pitchFamily="34" charset="0"/>
                <a:ea typeface="Poppins"/>
                <a:cs typeface="Poppins"/>
                <a:sym typeface="Poppins"/>
              </a:rPr>
              <a:t> in </a:t>
            </a:r>
            <a:r>
              <a:rPr lang="en-US" sz="2800" dirty="0" err="1">
                <a:solidFill>
                  <a:srgbClr val="000000"/>
                </a:solidFill>
                <a:latin typeface="Abadi Extra Light" panose="020B0204020104020204" pitchFamily="34" charset="0"/>
                <a:ea typeface="Poppins"/>
                <a:cs typeface="Poppins"/>
                <a:sym typeface="Poppins"/>
              </a:rPr>
              <a:t>interese</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vseh</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vpletenih</a:t>
            </a:r>
            <a:r>
              <a:rPr lang="en-US" sz="2800" dirty="0">
                <a:solidFill>
                  <a:srgbClr val="000000"/>
                </a:solidFill>
                <a:latin typeface="Abadi Extra Light" panose="020B0204020104020204" pitchFamily="34" charset="0"/>
                <a:ea typeface="Poppins"/>
                <a:cs typeface="Poppins"/>
                <a:sym typeface="Poppins"/>
              </a:rPr>
              <a:t>?</a:t>
            </a:r>
          </a:p>
        </p:txBody>
      </p:sp>
      <p:sp>
        <p:nvSpPr>
          <p:cNvPr id="16" name="TextBox 16"/>
          <p:cNvSpPr txBox="1"/>
          <p:nvPr/>
        </p:nvSpPr>
        <p:spPr>
          <a:xfrm>
            <a:off x="10176602" y="6176330"/>
            <a:ext cx="7524057" cy="542969"/>
          </a:xfrm>
          <a:prstGeom prst="rect">
            <a:avLst/>
          </a:prstGeom>
          <a:ln>
            <a:solidFill>
              <a:schemeClr val="accent4"/>
            </a:solidFill>
          </a:ln>
          <a:effectLst>
            <a:glow rad="101600">
              <a:schemeClr val="accent4">
                <a:satMod val="175000"/>
                <a:alpha val="40000"/>
              </a:schemeClr>
            </a:glow>
          </a:effectLst>
        </p:spPr>
        <p:txBody>
          <a:bodyPr lIns="0" tIns="0" rIns="0" bIns="0" rtlCol="0" anchor="t">
            <a:spAutoFit/>
          </a:bodyPr>
          <a:lstStyle/>
          <a:p>
            <a:pPr algn="l">
              <a:lnSpc>
                <a:spcPts val="4592"/>
              </a:lnSpc>
            </a:pPr>
            <a:r>
              <a:rPr lang="en-US" sz="2800" dirty="0" err="1">
                <a:solidFill>
                  <a:srgbClr val="000000"/>
                </a:solidFill>
                <a:latin typeface="Abadi Extra Light" panose="020B0204020104020204" pitchFamily="34" charset="0"/>
                <a:ea typeface="Poppins"/>
                <a:cs typeface="Poppins"/>
                <a:sym typeface="Poppins"/>
              </a:rPr>
              <a:t>Katera</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rešitev</a:t>
            </a:r>
            <a:r>
              <a:rPr lang="en-US" sz="2800" dirty="0">
                <a:solidFill>
                  <a:srgbClr val="000000"/>
                </a:solidFill>
                <a:latin typeface="Abadi Extra Light" panose="020B0204020104020204" pitchFamily="34" charset="0"/>
                <a:ea typeface="Poppins"/>
                <a:cs typeface="Poppins"/>
                <a:sym typeface="Poppins"/>
              </a:rPr>
              <a:t> je </a:t>
            </a:r>
            <a:r>
              <a:rPr lang="en-US" sz="2800" dirty="0" err="1">
                <a:solidFill>
                  <a:srgbClr val="000000"/>
                </a:solidFill>
                <a:latin typeface="Abadi Extra Light" panose="020B0204020104020204" pitchFamily="34" charset="0"/>
                <a:ea typeface="Poppins"/>
                <a:cs typeface="Poppins"/>
                <a:sym typeface="Poppins"/>
              </a:rPr>
              <a:t>najbolj</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praktična</a:t>
            </a:r>
            <a:r>
              <a:rPr lang="en-US" sz="2800" dirty="0">
                <a:solidFill>
                  <a:srgbClr val="000000"/>
                </a:solidFill>
                <a:latin typeface="Abadi Extra Light" panose="020B0204020104020204" pitchFamily="34" charset="0"/>
                <a:ea typeface="Poppins"/>
                <a:cs typeface="Poppins"/>
                <a:sym typeface="Poppins"/>
              </a:rPr>
              <a:t>?</a:t>
            </a:r>
          </a:p>
        </p:txBody>
      </p:sp>
      <p:sp>
        <p:nvSpPr>
          <p:cNvPr id="17" name="TextBox 17"/>
          <p:cNvSpPr txBox="1"/>
          <p:nvPr/>
        </p:nvSpPr>
        <p:spPr>
          <a:xfrm>
            <a:off x="10176601" y="7358258"/>
            <a:ext cx="7559648" cy="532325"/>
          </a:xfrm>
          <a:prstGeom prst="rect">
            <a:avLst/>
          </a:prstGeom>
          <a:ln>
            <a:solidFill>
              <a:srgbClr val="FFFF00"/>
            </a:solidFill>
          </a:ln>
          <a:effectLst>
            <a:glow rad="101600">
              <a:schemeClr val="accent6">
                <a:satMod val="175000"/>
                <a:alpha val="40000"/>
              </a:schemeClr>
            </a:glow>
          </a:effectLst>
        </p:spPr>
        <p:txBody>
          <a:bodyPr wrap="square" lIns="0" tIns="0" rIns="0" bIns="0" rtlCol="0" anchor="t">
            <a:spAutoFit/>
          </a:bodyPr>
          <a:lstStyle/>
          <a:p>
            <a:pPr algn="l">
              <a:lnSpc>
                <a:spcPts val="4592"/>
              </a:lnSpc>
            </a:pPr>
            <a:r>
              <a:rPr lang="en-US" sz="2800" dirty="0" err="1">
                <a:solidFill>
                  <a:srgbClr val="000000"/>
                </a:solidFill>
                <a:latin typeface="Abadi Extra Light" panose="020B0204020104020204" pitchFamily="34" charset="0"/>
                <a:ea typeface="Poppins"/>
                <a:cs typeface="Poppins"/>
                <a:sym typeface="Poppins"/>
              </a:rPr>
              <a:t>Kako</a:t>
            </a:r>
            <a:r>
              <a:rPr lang="en-US" sz="2800" dirty="0">
                <a:solidFill>
                  <a:srgbClr val="000000"/>
                </a:solidFill>
                <a:latin typeface="Abadi Extra Light" panose="020B0204020104020204" pitchFamily="34" charset="0"/>
                <a:ea typeface="Poppins"/>
                <a:cs typeface="Poppins"/>
                <a:sym typeface="Poppins"/>
              </a:rPr>
              <a:t> bi </a:t>
            </a:r>
            <a:r>
              <a:rPr lang="en-US" sz="2800" dirty="0" err="1">
                <a:solidFill>
                  <a:srgbClr val="000000"/>
                </a:solidFill>
                <a:latin typeface="Abadi Extra Light" panose="020B0204020104020204" pitchFamily="34" charset="0"/>
                <a:ea typeface="Poppins"/>
                <a:cs typeface="Poppins"/>
                <a:sym typeface="Poppins"/>
              </a:rPr>
              <a:t>javnost</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verjetno</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reagirala</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na</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objavo</a:t>
            </a:r>
            <a:r>
              <a:rPr lang="en-US" sz="2800" dirty="0">
                <a:solidFill>
                  <a:srgbClr val="000000"/>
                </a:solidFill>
                <a:latin typeface="Abadi Extra Light" panose="020B0204020104020204" pitchFamily="34" charset="0"/>
                <a:ea typeface="Poppins"/>
                <a:cs typeface="Poppins"/>
                <a:sym typeface="Poppins"/>
              </a:rPr>
              <a:t>?</a:t>
            </a:r>
          </a:p>
        </p:txBody>
      </p:sp>
      <p:sp>
        <p:nvSpPr>
          <p:cNvPr id="18" name="TextBox 18"/>
          <p:cNvSpPr txBox="1"/>
          <p:nvPr/>
        </p:nvSpPr>
        <p:spPr>
          <a:xfrm>
            <a:off x="10212192" y="8530659"/>
            <a:ext cx="7524057" cy="1148461"/>
          </a:xfrm>
          <a:prstGeom prst="rect">
            <a:avLst/>
          </a:prstGeom>
          <a:ln>
            <a:solidFill>
              <a:schemeClr val="accent1">
                <a:lumMod val="60000"/>
                <a:lumOff val="40000"/>
              </a:schemeClr>
            </a:solidFill>
          </a:ln>
          <a:effectLst>
            <a:glow rad="101600">
              <a:schemeClr val="accent5">
                <a:satMod val="175000"/>
                <a:alpha val="40000"/>
              </a:schemeClr>
            </a:glow>
          </a:effectLst>
        </p:spPr>
        <p:txBody>
          <a:bodyPr lIns="0" tIns="0" rIns="0" bIns="0" rtlCol="0" anchor="t">
            <a:spAutoFit/>
          </a:bodyPr>
          <a:lstStyle/>
          <a:p>
            <a:pPr algn="l">
              <a:lnSpc>
                <a:spcPts val="4592"/>
              </a:lnSpc>
            </a:pPr>
            <a:r>
              <a:rPr lang="en-US" sz="2800" dirty="0">
                <a:solidFill>
                  <a:srgbClr val="000000"/>
                </a:solidFill>
                <a:latin typeface="Abadi Extra Light" panose="020B0204020104020204" pitchFamily="34" charset="0"/>
                <a:ea typeface="Poppins"/>
                <a:cs typeface="Poppins"/>
                <a:sym typeface="Poppins"/>
              </a:rPr>
              <a:t>Ali </a:t>
            </a:r>
            <a:r>
              <a:rPr lang="en-US" sz="2800" dirty="0" err="1">
                <a:solidFill>
                  <a:srgbClr val="000000"/>
                </a:solidFill>
                <a:latin typeface="Abadi Extra Light" panose="020B0204020104020204" pitchFamily="34" charset="0"/>
                <a:ea typeface="Poppins"/>
                <a:cs typeface="Poppins"/>
                <a:sym typeface="Poppins"/>
              </a:rPr>
              <a:t>obstajajo</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drugačne</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možnosti</a:t>
            </a:r>
            <a:r>
              <a:rPr lang="en-US" sz="2800" dirty="0">
                <a:solidFill>
                  <a:srgbClr val="000000"/>
                </a:solidFill>
                <a:latin typeface="Abadi Extra Light" panose="020B0204020104020204" pitchFamily="34" charset="0"/>
                <a:ea typeface="Poppins"/>
                <a:cs typeface="Poppins"/>
                <a:sym typeface="Poppins"/>
              </a:rPr>
              <a:t>, ki </a:t>
            </a:r>
            <a:r>
              <a:rPr lang="en-US" sz="2800" dirty="0" err="1">
                <a:solidFill>
                  <a:srgbClr val="000000"/>
                </a:solidFill>
                <a:latin typeface="Abadi Extra Light" panose="020B0204020104020204" pitchFamily="34" charset="0"/>
                <a:ea typeface="Poppins"/>
                <a:cs typeface="Poppins"/>
                <a:sym typeface="Poppins"/>
              </a:rPr>
              <a:t>jih</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nismo</a:t>
            </a:r>
            <a:r>
              <a:rPr lang="en-US" sz="2800" dirty="0">
                <a:solidFill>
                  <a:srgbClr val="000000"/>
                </a:solidFill>
                <a:latin typeface="Abadi Extra Light" panose="020B0204020104020204" pitchFamily="34" charset="0"/>
                <a:ea typeface="Poppins"/>
                <a:cs typeface="Poppins"/>
                <a:sym typeface="Poppins"/>
              </a:rPr>
              <a:t> </a:t>
            </a:r>
            <a:r>
              <a:rPr lang="en-US" sz="2800" dirty="0" err="1">
                <a:solidFill>
                  <a:srgbClr val="000000"/>
                </a:solidFill>
                <a:latin typeface="Abadi Extra Light" panose="020B0204020104020204" pitchFamily="34" charset="0"/>
                <a:ea typeface="Poppins"/>
                <a:cs typeface="Poppins"/>
                <a:sym typeface="Poppins"/>
              </a:rPr>
              <a:t>upoštevali</a:t>
            </a:r>
            <a:r>
              <a:rPr lang="en-US" sz="2800" dirty="0">
                <a:solidFill>
                  <a:srgbClr val="000000"/>
                </a:solidFill>
                <a:latin typeface="Abadi Extra Light" panose="020B0204020104020204" pitchFamily="34" charset="0"/>
                <a:ea typeface="Poppins"/>
                <a:cs typeface="Poppins"/>
                <a:sym typeface="Poppins"/>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84373" y="67989"/>
            <a:ext cx="13119254" cy="10151023"/>
          </a:xfrm>
          <a:custGeom>
            <a:avLst/>
            <a:gdLst/>
            <a:ahLst/>
            <a:cxnLst/>
            <a:rect l="l" t="t" r="r" b="b"/>
            <a:pathLst>
              <a:path w="13119254" h="10151023">
                <a:moveTo>
                  <a:pt x="0" y="0"/>
                </a:moveTo>
                <a:lnTo>
                  <a:pt x="13119254" y="0"/>
                </a:lnTo>
                <a:lnTo>
                  <a:pt x="13119254" y="10151022"/>
                </a:lnTo>
                <a:lnTo>
                  <a:pt x="0" y="10151022"/>
                </a:lnTo>
                <a:lnTo>
                  <a:pt x="0" y="0"/>
                </a:lnTo>
                <a:close/>
              </a:path>
            </a:pathLst>
          </a:custGeom>
          <a:blipFill>
            <a:blip r:embed="rId2"/>
            <a:stretch>
              <a:fillRect/>
            </a:stretch>
          </a:blipFill>
        </p:spPr>
        <p:txBody>
          <a:bodyPr/>
          <a:lstStyle/>
          <a:p>
            <a:endParaRPr lang="sl-SI"/>
          </a:p>
        </p:txBody>
      </p:sp>
      <p:sp>
        <p:nvSpPr>
          <p:cNvPr id="3" name="Freeform 3"/>
          <p:cNvSpPr/>
          <p:nvPr/>
        </p:nvSpPr>
        <p:spPr>
          <a:xfrm>
            <a:off x="4374675" y="442948"/>
            <a:ext cx="615819" cy="981385"/>
          </a:xfrm>
          <a:custGeom>
            <a:avLst/>
            <a:gdLst/>
            <a:ahLst/>
            <a:cxnLst/>
            <a:rect l="l" t="t" r="r" b="b"/>
            <a:pathLst>
              <a:path w="615819" h="981385">
                <a:moveTo>
                  <a:pt x="0" y="0"/>
                </a:moveTo>
                <a:lnTo>
                  <a:pt x="615819" y="0"/>
                </a:lnTo>
                <a:lnTo>
                  <a:pt x="615819" y="981386"/>
                </a:lnTo>
                <a:lnTo>
                  <a:pt x="0" y="9813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l-SI"/>
          </a:p>
        </p:txBody>
      </p:sp>
      <p:sp>
        <p:nvSpPr>
          <p:cNvPr id="4" name="Freeform 4"/>
          <p:cNvSpPr/>
          <p:nvPr/>
        </p:nvSpPr>
        <p:spPr>
          <a:xfrm>
            <a:off x="8761854" y="442948"/>
            <a:ext cx="716820" cy="981385"/>
          </a:xfrm>
          <a:custGeom>
            <a:avLst/>
            <a:gdLst/>
            <a:ahLst/>
            <a:cxnLst/>
            <a:rect l="l" t="t" r="r" b="b"/>
            <a:pathLst>
              <a:path w="716820" h="981385">
                <a:moveTo>
                  <a:pt x="0" y="0"/>
                </a:moveTo>
                <a:lnTo>
                  <a:pt x="716821" y="0"/>
                </a:lnTo>
                <a:lnTo>
                  <a:pt x="716821" y="981386"/>
                </a:lnTo>
                <a:lnTo>
                  <a:pt x="0" y="9813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5" name="Freeform 5"/>
          <p:cNvSpPr/>
          <p:nvPr/>
        </p:nvSpPr>
        <p:spPr>
          <a:xfrm>
            <a:off x="13152112" y="442948"/>
            <a:ext cx="640763" cy="981385"/>
          </a:xfrm>
          <a:custGeom>
            <a:avLst/>
            <a:gdLst/>
            <a:ahLst/>
            <a:cxnLst/>
            <a:rect l="l" t="t" r="r" b="b"/>
            <a:pathLst>
              <a:path w="640763" h="981385">
                <a:moveTo>
                  <a:pt x="0" y="0"/>
                </a:moveTo>
                <a:lnTo>
                  <a:pt x="640763" y="0"/>
                </a:lnTo>
                <a:lnTo>
                  <a:pt x="640763" y="981386"/>
                </a:lnTo>
                <a:lnTo>
                  <a:pt x="0" y="9813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l-SI"/>
          </a:p>
        </p:txBody>
      </p:sp>
      <p:sp>
        <p:nvSpPr>
          <p:cNvPr id="6" name="Freeform 6"/>
          <p:cNvSpPr/>
          <p:nvPr/>
        </p:nvSpPr>
        <p:spPr>
          <a:xfrm>
            <a:off x="4415127" y="8878391"/>
            <a:ext cx="598236" cy="981385"/>
          </a:xfrm>
          <a:custGeom>
            <a:avLst/>
            <a:gdLst/>
            <a:ahLst/>
            <a:cxnLst/>
            <a:rect l="l" t="t" r="r" b="b"/>
            <a:pathLst>
              <a:path w="598236" h="981385">
                <a:moveTo>
                  <a:pt x="0" y="0"/>
                </a:moveTo>
                <a:lnTo>
                  <a:pt x="598236" y="0"/>
                </a:lnTo>
                <a:lnTo>
                  <a:pt x="598236" y="981386"/>
                </a:lnTo>
                <a:lnTo>
                  <a:pt x="0" y="9813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l-SI"/>
          </a:p>
        </p:txBody>
      </p:sp>
      <p:sp>
        <p:nvSpPr>
          <p:cNvPr id="7" name="Freeform 7"/>
          <p:cNvSpPr/>
          <p:nvPr/>
        </p:nvSpPr>
        <p:spPr>
          <a:xfrm>
            <a:off x="8873097" y="8878391"/>
            <a:ext cx="541806" cy="981385"/>
          </a:xfrm>
          <a:custGeom>
            <a:avLst/>
            <a:gdLst/>
            <a:ahLst/>
            <a:cxnLst/>
            <a:rect l="l" t="t" r="r" b="b"/>
            <a:pathLst>
              <a:path w="541806" h="981385">
                <a:moveTo>
                  <a:pt x="0" y="0"/>
                </a:moveTo>
                <a:lnTo>
                  <a:pt x="541806" y="0"/>
                </a:lnTo>
                <a:lnTo>
                  <a:pt x="541806" y="981386"/>
                </a:lnTo>
                <a:lnTo>
                  <a:pt x="0" y="981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sl-SI"/>
          </a:p>
        </p:txBody>
      </p:sp>
      <p:sp>
        <p:nvSpPr>
          <p:cNvPr id="8" name="Freeform 8"/>
          <p:cNvSpPr/>
          <p:nvPr/>
        </p:nvSpPr>
        <p:spPr>
          <a:xfrm>
            <a:off x="13229743" y="8767607"/>
            <a:ext cx="525450" cy="981385"/>
          </a:xfrm>
          <a:custGeom>
            <a:avLst/>
            <a:gdLst/>
            <a:ahLst/>
            <a:cxnLst/>
            <a:rect l="l" t="t" r="r" b="b"/>
            <a:pathLst>
              <a:path w="525450" h="981385">
                <a:moveTo>
                  <a:pt x="0" y="0"/>
                </a:moveTo>
                <a:lnTo>
                  <a:pt x="525450" y="0"/>
                </a:lnTo>
                <a:lnTo>
                  <a:pt x="525450" y="981386"/>
                </a:lnTo>
                <a:lnTo>
                  <a:pt x="0" y="98138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sl-SI"/>
          </a:p>
        </p:txBody>
      </p:sp>
      <p:sp>
        <p:nvSpPr>
          <p:cNvPr id="9" name="TextBox 9"/>
          <p:cNvSpPr txBox="1"/>
          <p:nvPr/>
        </p:nvSpPr>
        <p:spPr>
          <a:xfrm>
            <a:off x="2929446" y="1969943"/>
            <a:ext cx="3506277" cy="2769235"/>
          </a:xfrm>
          <a:prstGeom prst="rect">
            <a:avLst/>
          </a:prstGeom>
        </p:spPr>
        <p:txBody>
          <a:bodyPr lIns="0" tIns="0" rIns="0" bIns="0" rtlCol="0" anchor="t">
            <a:spAutoFit/>
          </a:bodyPr>
          <a:lstStyle/>
          <a:p>
            <a:pPr algn="l">
              <a:lnSpc>
                <a:spcPts val="2240"/>
              </a:lnSpc>
              <a:spcBef>
                <a:spcPct val="0"/>
              </a:spcBef>
            </a:pPr>
            <a:r>
              <a:rPr lang="en-US" sz="1600">
                <a:solidFill>
                  <a:srgbClr val="000000"/>
                </a:solidFill>
                <a:latin typeface="Poppins"/>
                <a:ea typeface="Poppins"/>
                <a:cs typeface="Poppins"/>
                <a:sym typeface="Poppins"/>
              </a:rPr>
              <a:t>Na družbenih omrežjih se pojavi lažna novica o priljubljenem vplivnežu, ki naj bi sodeloval v škandalu z goljufijami. Vplivnež zanika obtožbe, vendar zgodba hitro pridobiva pozornost. Kot novinarji imate možnost zgodbo deliti naprej, saj prinaša veliko klikov. Ali bi poročali o tem, kljub pomanjkanju trdnih dokazov?</a:t>
            </a:r>
          </a:p>
        </p:txBody>
      </p:sp>
      <p:sp>
        <p:nvSpPr>
          <p:cNvPr id="10" name="TextBox 10"/>
          <p:cNvSpPr txBox="1"/>
          <p:nvPr/>
        </p:nvSpPr>
        <p:spPr>
          <a:xfrm>
            <a:off x="7280082" y="2108056"/>
            <a:ext cx="3680366" cy="2493010"/>
          </a:xfrm>
          <a:prstGeom prst="rect">
            <a:avLst/>
          </a:prstGeom>
        </p:spPr>
        <p:txBody>
          <a:bodyPr lIns="0" tIns="0" rIns="0" bIns="0" rtlCol="0" anchor="t">
            <a:spAutoFit/>
          </a:bodyPr>
          <a:lstStyle/>
          <a:p>
            <a:pPr algn="l">
              <a:lnSpc>
                <a:spcPts val="2240"/>
              </a:lnSpc>
              <a:spcBef>
                <a:spcPct val="0"/>
              </a:spcBef>
            </a:pPr>
            <a:r>
              <a:rPr lang="en-US" sz="1600">
                <a:solidFill>
                  <a:srgbClr val="000000"/>
                </a:solidFill>
                <a:latin typeface="Poppins"/>
                <a:ea typeface="Poppins"/>
                <a:cs typeface="Poppins"/>
                <a:sym typeface="Poppins"/>
              </a:rPr>
              <a:t>Na TikToku zaslediš video, ki prikazuje brutalno pretepanje med mladimi v lokalnem parku. Videoposnetek se hitro širi, vendar vključuje mladoletne osebe. Kot novinarji bi ga lahko uporabili za poročanje o nasilju med mladimi, a bi s tem razkrili identiteto vpletenih. Ali bi ga uporabili v prispevku?</a:t>
            </a:r>
          </a:p>
        </p:txBody>
      </p:sp>
      <p:sp>
        <p:nvSpPr>
          <p:cNvPr id="11" name="TextBox 11"/>
          <p:cNvSpPr txBox="1"/>
          <p:nvPr/>
        </p:nvSpPr>
        <p:spPr>
          <a:xfrm>
            <a:off x="11691850" y="5562117"/>
            <a:ext cx="3601234" cy="1940560"/>
          </a:xfrm>
          <a:prstGeom prst="rect">
            <a:avLst/>
          </a:prstGeom>
        </p:spPr>
        <p:txBody>
          <a:bodyPr lIns="0" tIns="0" rIns="0" bIns="0" rtlCol="0" anchor="t">
            <a:spAutoFit/>
          </a:bodyPr>
          <a:lstStyle/>
          <a:p>
            <a:pPr algn="l">
              <a:lnSpc>
                <a:spcPts val="2240"/>
              </a:lnSpc>
              <a:spcBef>
                <a:spcPct val="0"/>
              </a:spcBef>
            </a:pPr>
            <a:r>
              <a:rPr lang="en-US" sz="1600">
                <a:solidFill>
                  <a:srgbClr val="000000"/>
                </a:solidFill>
                <a:latin typeface="Poppins"/>
                <a:ea typeface="Poppins"/>
                <a:cs typeface="Poppins"/>
                <a:sym typeface="Poppins"/>
              </a:rPr>
              <a:t>Lokalni športnik je zaradi zdravstvenih težav zamudil pomemben dogodek. Kot novinarji ste izvedeli, da ima resne zdravstvene težave, ki jih ni delil z javnostjo. Ali bi razkrili podrobnosti o njegovem zdravstvenem stanju?</a:t>
            </a:r>
          </a:p>
        </p:txBody>
      </p:sp>
      <p:sp>
        <p:nvSpPr>
          <p:cNvPr id="12" name="TextBox 12"/>
          <p:cNvSpPr txBox="1"/>
          <p:nvPr/>
        </p:nvSpPr>
        <p:spPr>
          <a:xfrm>
            <a:off x="2992766" y="5838789"/>
            <a:ext cx="3442956" cy="2493010"/>
          </a:xfrm>
          <a:prstGeom prst="rect">
            <a:avLst/>
          </a:prstGeom>
        </p:spPr>
        <p:txBody>
          <a:bodyPr lIns="0" tIns="0" rIns="0" bIns="0" rtlCol="0" anchor="t">
            <a:spAutoFit/>
          </a:bodyPr>
          <a:lstStyle/>
          <a:p>
            <a:pPr algn="l">
              <a:lnSpc>
                <a:spcPts val="2240"/>
              </a:lnSpc>
              <a:spcBef>
                <a:spcPct val="0"/>
              </a:spcBef>
            </a:pPr>
            <a:r>
              <a:rPr lang="en-US" sz="1600">
                <a:solidFill>
                  <a:srgbClr val="000000"/>
                </a:solidFill>
                <a:latin typeface="Poppins"/>
                <a:ea typeface="Poppins"/>
                <a:cs typeface="Poppins"/>
                <a:sym typeface="Poppins"/>
              </a:rPr>
              <a:t>Na spletu se pojavijo govorice o povečani stopnji kriminala v lokalnem naselju, vendar policija teh informacij ne potrjuje. Kot novinarji razmišljate o članku, ki bi opozoril prebivalce na možno nevarnost. Ali objavite članek kljub pomanjkanju uradnih potrditev</a:t>
            </a:r>
          </a:p>
        </p:txBody>
      </p:sp>
      <p:sp>
        <p:nvSpPr>
          <p:cNvPr id="13" name="TextBox 13"/>
          <p:cNvSpPr txBox="1"/>
          <p:nvPr/>
        </p:nvSpPr>
        <p:spPr>
          <a:xfrm>
            <a:off x="7343391" y="5562117"/>
            <a:ext cx="3553748" cy="3321685"/>
          </a:xfrm>
          <a:prstGeom prst="rect">
            <a:avLst/>
          </a:prstGeom>
        </p:spPr>
        <p:txBody>
          <a:bodyPr lIns="0" tIns="0" rIns="0" bIns="0" rtlCol="0" anchor="t">
            <a:spAutoFit/>
          </a:bodyPr>
          <a:lstStyle/>
          <a:p>
            <a:pPr algn="l">
              <a:lnSpc>
                <a:spcPts val="2240"/>
              </a:lnSpc>
            </a:pPr>
            <a:r>
              <a:rPr lang="en-US" sz="1600">
                <a:solidFill>
                  <a:srgbClr val="000000"/>
                </a:solidFill>
                <a:latin typeface="Poppins"/>
                <a:ea typeface="Poppins"/>
                <a:cs typeface="Poppins"/>
                <a:sym typeface="Poppins"/>
              </a:rPr>
              <a:t>Kot novinarji prejmete informacije o lažnih profilih, ki na Instagramu izsiljujejo mladoletne osebe in objavljajo njihove zasebne fotografije brez dovoljenja. Policija preiskuje, vendar še ni prišla do zaključkov. Ali opozorite javnost na nevarnost lažnih profilov, tudi če bi to pomenilo širjenje nepreverjenih informacij in potencialno škodo za preiskavo?</a:t>
            </a:r>
          </a:p>
          <a:p>
            <a:pPr algn="l">
              <a:lnSpc>
                <a:spcPts val="2240"/>
              </a:lnSpc>
              <a:spcBef>
                <a:spcPct val="0"/>
              </a:spcBef>
            </a:pPr>
            <a:endParaRPr lang="en-US" sz="1600">
              <a:solidFill>
                <a:srgbClr val="000000"/>
              </a:solidFill>
              <a:latin typeface="Poppins"/>
              <a:ea typeface="Poppins"/>
              <a:cs typeface="Poppins"/>
              <a:sym typeface="Poppins"/>
            </a:endParaRPr>
          </a:p>
        </p:txBody>
      </p:sp>
      <p:sp>
        <p:nvSpPr>
          <p:cNvPr id="14" name="TextBox 14"/>
          <p:cNvSpPr txBox="1"/>
          <p:nvPr/>
        </p:nvSpPr>
        <p:spPr>
          <a:xfrm>
            <a:off x="11663971" y="1831831"/>
            <a:ext cx="3617045" cy="3045460"/>
          </a:xfrm>
          <a:prstGeom prst="rect">
            <a:avLst/>
          </a:prstGeom>
        </p:spPr>
        <p:txBody>
          <a:bodyPr lIns="0" tIns="0" rIns="0" bIns="0" rtlCol="0" anchor="t">
            <a:spAutoFit/>
          </a:bodyPr>
          <a:lstStyle/>
          <a:p>
            <a:pPr algn="l">
              <a:lnSpc>
                <a:spcPts val="2240"/>
              </a:lnSpc>
              <a:spcBef>
                <a:spcPct val="0"/>
              </a:spcBef>
            </a:pPr>
            <a:r>
              <a:rPr lang="en-US" sz="1600">
                <a:solidFill>
                  <a:srgbClr val="000000"/>
                </a:solidFill>
                <a:latin typeface="Poppins"/>
                <a:ea typeface="Poppins"/>
                <a:cs typeface="Poppins"/>
                <a:sym typeface="Poppins"/>
              </a:rPr>
              <a:t>Na spletu se pojavi posnetek znane osebe, ki aktivno sodeluje na protestu proti vladnim ukrepom. Čeprav protest ni nasilen, so dejanja znane osebe kontroverzna. Kot novinarji lahko objavite posnetek, ki bo zagotovo pritegnil veliko pozornosti. Ali je pomembneje poročati ali zaščititi pravico posameznika do svobodnega izražanja?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39074" y="2887587"/>
            <a:ext cx="23309796" cy="7304680"/>
            <a:chOff x="0" y="0"/>
            <a:chExt cx="1945281" cy="609600"/>
          </a:xfrm>
        </p:grpSpPr>
        <p:sp>
          <p:nvSpPr>
            <p:cNvPr id="3" name="Freeform 3"/>
            <p:cNvSpPr/>
            <p:nvPr/>
          </p:nvSpPr>
          <p:spPr>
            <a:xfrm>
              <a:off x="0" y="0"/>
              <a:ext cx="1945280" cy="609600"/>
            </a:xfrm>
            <a:custGeom>
              <a:avLst/>
              <a:gdLst/>
              <a:ahLst/>
              <a:cxnLst/>
              <a:rect l="l" t="t" r="r" b="b"/>
              <a:pathLst>
                <a:path w="1945280" h="609600">
                  <a:moveTo>
                    <a:pt x="203200" y="0"/>
                  </a:moveTo>
                  <a:lnTo>
                    <a:pt x="1945280" y="0"/>
                  </a:lnTo>
                  <a:lnTo>
                    <a:pt x="1742080" y="609600"/>
                  </a:lnTo>
                  <a:lnTo>
                    <a:pt x="0" y="609600"/>
                  </a:lnTo>
                  <a:lnTo>
                    <a:pt x="203200" y="0"/>
                  </a:lnTo>
                  <a:close/>
                </a:path>
              </a:pathLst>
            </a:custGeom>
            <a:solidFill>
              <a:srgbClr val="EAEAEA"/>
            </a:solidFill>
          </p:spPr>
          <p:txBody>
            <a:bodyPr/>
            <a:lstStyle/>
            <a:p>
              <a:endParaRPr lang="sl-SI"/>
            </a:p>
          </p:txBody>
        </p:sp>
        <p:sp>
          <p:nvSpPr>
            <p:cNvPr id="4" name="TextBox 4"/>
            <p:cNvSpPr txBox="1"/>
            <p:nvPr/>
          </p:nvSpPr>
          <p:spPr>
            <a:xfrm>
              <a:off x="101600" y="-38100"/>
              <a:ext cx="1742081" cy="6477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802332" y="157272"/>
            <a:ext cx="2034364" cy="2542955"/>
          </a:xfrm>
          <a:custGeom>
            <a:avLst/>
            <a:gdLst/>
            <a:ahLst/>
            <a:cxnLst/>
            <a:rect l="l" t="t" r="r" b="b"/>
            <a:pathLst>
              <a:path w="2034364" h="2542955">
                <a:moveTo>
                  <a:pt x="0" y="0"/>
                </a:moveTo>
                <a:lnTo>
                  <a:pt x="2034365" y="0"/>
                </a:lnTo>
                <a:lnTo>
                  <a:pt x="2034365" y="2542956"/>
                </a:lnTo>
                <a:lnTo>
                  <a:pt x="0" y="25429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l-SI"/>
          </a:p>
        </p:txBody>
      </p:sp>
      <p:sp>
        <p:nvSpPr>
          <p:cNvPr id="6" name="TextBox 6"/>
          <p:cNvSpPr txBox="1"/>
          <p:nvPr/>
        </p:nvSpPr>
        <p:spPr>
          <a:xfrm>
            <a:off x="1456284" y="981075"/>
            <a:ext cx="10757149" cy="847725"/>
          </a:xfrm>
          <a:prstGeom prst="rect">
            <a:avLst/>
          </a:prstGeom>
        </p:spPr>
        <p:txBody>
          <a:bodyPr lIns="0" tIns="0" rIns="0" bIns="0" rtlCol="0" anchor="t">
            <a:spAutoFit/>
          </a:bodyPr>
          <a:lstStyle/>
          <a:p>
            <a:pPr algn="ctr">
              <a:lnSpc>
                <a:spcPts val="6359"/>
              </a:lnSpc>
            </a:pPr>
            <a:r>
              <a:rPr lang="en-US" sz="5299" b="1">
                <a:solidFill>
                  <a:srgbClr val="060644"/>
                </a:solidFill>
                <a:latin typeface="Poppins Ultra-Bold"/>
                <a:ea typeface="Poppins Ultra-Bold"/>
                <a:cs typeface="Poppins Ultra-Bold"/>
                <a:sym typeface="Poppins Ultra-Bold"/>
              </a:rPr>
              <a:t>Viri in literatura</a:t>
            </a:r>
          </a:p>
        </p:txBody>
      </p:sp>
      <p:sp>
        <p:nvSpPr>
          <p:cNvPr id="7" name="TextBox 7"/>
          <p:cNvSpPr txBox="1"/>
          <p:nvPr/>
        </p:nvSpPr>
        <p:spPr>
          <a:xfrm>
            <a:off x="199948" y="3153292"/>
            <a:ext cx="16501806" cy="6867525"/>
          </a:xfrm>
          <a:prstGeom prst="rect">
            <a:avLst/>
          </a:prstGeom>
        </p:spPr>
        <p:txBody>
          <a:bodyPr lIns="0" tIns="0" rIns="0" bIns="0" rtlCol="0" anchor="t">
            <a:spAutoFit/>
          </a:bodyPr>
          <a:lstStyle/>
          <a:p>
            <a:pPr algn="just">
              <a:lnSpc>
                <a:spcPts val="2760"/>
              </a:lnSpc>
            </a:pPr>
            <a:r>
              <a:rPr lang="en-US" sz="2300">
                <a:solidFill>
                  <a:srgbClr val="000000"/>
                </a:solidFill>
                <a:latin typeface="Poppins"/>
                <a:ea typeface="Poppins"/>
                <a:cs typeface="Poppins"/>
                <a:sym typeface="Poppins"/>
              </a:rPr>
              <a:t>Baruah, S., Somandepalli, K., &amp; Narayanan, S. (2021). Representation of professions in entertainment media: Insights into frequency and sentiment trends through computational text analysis. </a:t>
            </a:r>
            <a:r>
              <a:rPr lang="en-US" sz="2300" i="1">
                <a:solidFill>
                  <a:srgbClr val="000000"/>
                </a:solidFill>
                <a:latin typeface="Poppins Italics"/>
                <a:ea typeface="Poppins Italics"/>
                <a:cs typeface="Poppins Italics"/>
                <a:sym typeface="Poppins Italics"/>
              </a:rPr>
              <a:t>PLoS ONE</a:t>
            </a:r>
            <a:r>
              <a:rPr lang="en-US" sz="2300">
                <a:solidFill>
                  <a:srgbClr val="000000"/>
                </a:solidFill>
                <a:latin typeface="Poppins"/>
                <a:ea typeface="Poppins"/>
                <a:cs typeface="Poppins"/>
                <a:sym typeface="Poppins"/>
              </a:rPr>
              <a:t>, 17, e0267812. </a:t>
            </a:r>
            <a:r>
              <a:rPr lang="en-US" sz="2300" u="sng">
                <a:solidFill>
                  <a:srgbClr val="000000"/>
                </a:solidFill>
                <a:latin typeface="Poppins"/>
                <a:ea typeface="Poppins"/>
                <a:cs typeface="Poppins"/>
                <a:sym typeface="Poppins"/>
                <a:hlinkClick r:id="rId4" tooltip="https://doi.org/10.1371/journal.pone.0267812"/>
              </a:rPr>
              <a:t>https://doi.org/10.1371/journal.pone.0267812</a:t>
            </a:r>
            <a:r>
              <a:rPr lang="en-US" sz="2300">
                <a:solidFill>
                  <a:srgbClr val="000000"/>
                </a:solidFill>
                <a:latin typeface="Poppins"/>
                <a:ea typeface="Poppins"/>
                <a:cs typeface="Poppins"/>
                <a:sym typeface="Poppins"/>
              </a:rPr>
              <a:t>.</a:t>
            </a:r>
          </a:p>
          <a:p>
            <a:pPr algn="just">
              <a:lnSpc>
                <a:spcPts val="2760"/>
              </a:lnSpc>
            </a:pPr>
            <a:endParaRPr lang="en-US" sz="2300">
              <a:solidFill>
                <a:srgbClr val="000000"/>
              </a:solidFill>
              <a:latin typeface="Poppins"/>
              <a:ea typeface="Poppins"/>
              <a:cs typeface="Poppins"/>
              <a:sym typeface="Poppins"/>
            </a:endParaRPr>
          </a:p>
          <a:p>
            <a:pPr algn="just">
              <a:lnSpc>
                <a:spcPts val="2760"/>
              </a:lnSpc>
            </a:pPr>
            <a:r>
              <a:rPr lang="en-US" sz="2300">
                <a:solidFill>
                  <a:srgbClr val="000000"/>
                </a:solidFill>
                <a:latin typeface="Poppins"/>
                <a:ea typeface="Poppins"/>
                <a:cs typeface="Poppins"/>
                <a:sym typeface="Poppins"/>
              </a:rPr>
              <a:t>Bašić, S. (2002). Državni ali javni servis; Perspektive javne radiotelevizije v Sloveniji. </a:t>
            </a:r>
            <a:r>
              <a:rPr lang="en-US" sz="2300" i="1">
                <a:solidFill>
                  <a:srgbClr val="000000"/>
                </a:solidFill>
                <a:latin typeface="Poppins Italics"/>
                <a:ea typeface="Poppins Italics"/>
                <a:cs typeface="Poppins Italics"/>
                <a:sym typeface="Poppins Italics"/>
              </a:rPr>
              <a:t>Mirovni inštitut.</a:t>
            </a:r>
          </a:p>
          <a:p>
            <a:pPr algn="just">
              <a:lnSpc>
                <a:spcPts val="2760"/>
              </a:lnSpc>
            </a:pPr>
            <a:endParaRPr lang="en-US" sz="2300" i="1">
              <a:solidFill>
                <a:srgbClr val="000000"/>
              </a:solidFill>
              <a:latin typeface="Poppins Italics"/>
              <a:ea typeface="Poppins Italics"/>
              <a:cs typeface="Poppins Italics"/>
              <a:sym typeface="Poppins Italics"/>
            </a:endParaRPr>
          </a:p>
          <a:p>
            <a:pPr algn="just">
              <a:lnSpc>
                <a:spcPts val="2760"/>
              </a:lnSpc>
            </a:pPr>
            <a:r>
              <a:rPr lang="en-US" sz="2300">
                <a:solidFill>
                  <a:srgbClr val="000000"/>
                </a:solidFill>
                <a:latin typeface="Poppins"/>
                <a:ea typeface="Poppins"/>
                <a:cs typeface="Poppins"/>
                <a:sym typeface="Poppins"/>
              </a:rPr>
              <a:t>Bennett, W. L. (1996). </a:t>
            </a:r>
            <a:r>
              <a:rPr lang="en-US" sz="2300" i="1">
                <a:solidFill>
                  <a:srgbClr val="000000"/>
                </a:solidFill>
                <a:latin typeface="Poppins Italics"/>
                <a:ea typeface="Poppins Italics"/>
                <a:cs typeface="Poppins Italics"/>
                <a:sym typeface="Poppins Italics"/>
              </a:rPr>
              <a:t>News: The politics of illusion</a:t>
            </a:r>
            <a:r>
              <a:rPr lang="en-US" sz="2300">
                <a:solidFill>
                  <a:srgbClr val="000000"/>
                </a:solidFill>
                <a:latin typeface="Poppins"/>
                <a:ea typeface="Poppins"/>
                <a:cs typeface="Poppins"/>
                <a:sym typeface="Poppins"/>
              </a:rPr>
              <a:t>. Longman Publishers.</a:t>
            </a:r>
          </a:p>
          <a:p>
            <a:pPr algn="just">
              <a:lnSpc>
                <a:spcPts val="2760"/>
              </a:lnSpc>
            </a:pPr>
            <a:endParaRPr lang="en-US" sz="2300">
              <a:solidFill>
                <a:srgbClr val="000000"/>
              </a:solidFill>
              <a:latin typeface="Poppins"/>
              <a:ea typeface="Poppins"/>
              <a:cs typeface="Poppins"/>
              <a:sym typeface="Poppins"/>
            </a:endParaRPr>
          </a:p>
          <a:p>
            <a:pPr algn="just">
              <a:lnSpc>
                <a:spcPts val="2760"/>
              </a:lnSpc>
            </a:pPr>
            <a:r>
              <a:rPr lang="en-US" sz="2300">
                <a:solidFill>
                  <a:srgbClr val="000000"/>
                </a:solidFill>
                <a:latin typeface="Poppins"/>
                <a:ea typeface="Poppins"/>
                <a:cs typeface="Poppins"/>
                <a:sym typeface="Poppins"/>
              </a:rPr>
              <a:t>Galtung, J., &amp; Ruge, M. H. (1965). The structure of foreign news. </a:t>
            </a:r>
            <a:r>
              <a:rPr lang="en-US" sz="2300" i="1">
                <a:solidFill>
                  <a:srgbClr val="000000"/>
                </a:solidFill>
                <a:latin typeface="Poppins Italics"/>
                <a:ea typeface="Poppins Italics"/>
                <a:cs typeface="Poppins Italics"/>
                <a:sym typeface="Poppins Italics"/>
              </a:rPr>
              <a:t>Journal of Peace Research</a:t>
            </a:r>
            <a:r>
              <a:rPr lang="en-US" sz="2300">
                <a:solidFill>
                  <a:srgbClr val="000000"/>
                </a:solidFill>
                <a:latin typeface="Poppins"/>
                <a:ea typeface="Poppins"/>
                <a:cs typeface="Poppins"/>
                <a:sym typeface="Poppins"/>
              </a:rPr>
              <a:t>, 2(1), 64-91.</a:t>
            </a:r>
          </a:p>
          <a:p>
            <a:pPr algn="just">
              <a:lnSpc>
                <a:spcPts val="2760"/>
              </a:lnSpc>
            </a:pPr>
            <a:endParaRPr lang="en-US" sz="2300">
              <a:solidFill>
                <a:srgbClr val="000000"/>
              </a:solidFill>
              <a:latin typeface="Poppins"/>
              <a:ea typeface="Poppins"/>
              <a:cs typeface="Poppins"/>
              <a:sym typeface="Poppins"/>
            </a:endParaRPr>
          </a:p>
          <a:p>
            <a:pPr algn="just">
              <a:lnSpc>
                <a:spcPts val="2760"/>
              </a:lnSpc>
            </a:pPr>
            <a:r>
              <a:rPr lang="en-US" sz="2300">
                <a:solidFill>
                  <a:srgbClr val="000000"/>
                </a:solidFill>
                <a:latin typeface="Poppins"/>
                <a:ea typeface="Poppins"/>
                <a:cs typeface="Poppins"/>
                <a:sym typeface="Poppins"/>
              </a:rPr>
              <a:t>Golder, S., Ahmed, S., Norman, G., &amp; Booth, A. (2017). Attitudes toward the ethics of research using social media: A systematic review. </a:t>
            </a:r>
            <a:r>
              <a:rPr lang="en-US" sz="2300" i="1">
                <a:solidFill>
                  <a:srgbClr val="000000"/>
                </a:solidFill>
                <a:latin typeface="Poppins Italics"/>
                <a:ea typeface="Poppins Italics"/>
                <a:cs typeface="Poppins Italics"/>
                <a:sym typeface="Poppins Italics"/>
              </a:rPr>
              <a:t>Journal of Medical Internet Research</a:t>
            </a:r>
            <a:r>
              <a:rPr lang="en-US" sz="2300">
                <a:solidFill>
                  <a:srgbClr val="000000"/>
                </a:solidFill>
                <a:latin typeface="Poppins"/>
                <a:ea typeface="Poppins"/>
                <a:cs typeface="Poppins"/>
                <a:sym typeface="Poppins"/>
              </a:rPr>
              <a:t>, 19(6), e7082. </a:t>
            </a:r>
            <a:r>
              <a:rPr lang="en-US" sz="2300" u="sng">
                <a:solidFill>
                  <a:srgbClr val="000000"/>
                </a:solidFill>
                <a:latin typeface="Poppins"/>
                <a:ea typeface="Poppins"/>
                <a:cs typeface="Poppins"/>
                <a:sym typeface="Poppins"/>
                <a:hlinkClick r:id="rId5" tooltip="https://doi.org/10.2196/jmir.7082"/>
              </a:rPr>
              <a:t>https://doi.org/10.2196/jmir.7082</a:t>
            </a:r>
          </a:p>
          <a:p>
            <a:pPr algn="just">
              <a:lnSpc>
                <a:spcPts val="2760"/>
              </a:lnSpc>
            </a:pPr>
            <a:endParaRPr lang="en-US" sz="2300" u="sng">
              <a:solidFill>
                <a:srgbClr val="000000"/>
              </a:solidFill>
              <a:latin typeface="Poppins"/>
              <a:ea typeface="Poppins"/>
              <a:cs typeface="Poppins"/>
              <a:sym typeface="Poppins"/>
              <a:hlinkClick r:id="rId5" tooltip="https://doi.org/10.2196/jmir.7082"/>
            </a:endParaRPr>
          </a:p>
          <a:p>
            <a:pPr algn="just">
              <a:lnSpc>
                <a:spcPts val="2760"/>
              </a:lnSpc>
            </a:pPr>
            <a:r>
              <a:rPr lang="en-US" sz="2300">
                <a:solidFill>
                  <a:srgbClr val="000000"/>
                </a:solidFill>
                <a:latin typeface="Poppins"/>
                <a:ea typeface="Poppins"/>
                <a:cs typeface="Poppins"/>
                <a:sym typeface="Poppins"/>
              </a:rPr>
              <a:t>Grimme, M. (2021). Managerial challenges of algorithmic journalism and journalistic functions: An analytical framework. </a:t>
            </a:r>
            <a:r>
              <a:rPr lang="en-US" sz="2300" i="1">
                <a:solidFill>
                  <a:srgbClr val="000000"/>
                </a:solidFill>
                <a:latin typeface="Poppins Italics"/>
                <a:ea typeface="Poppins Italics"/>
                <a:cs typeface="Poppins Italics"/>
                <a:sym typeface="Poppins Italics"/>
              </a:rPr>
              <a:t>MedienWirtschaft,</a:t>
            </a:r>
            <a:r>
              <a:rPr lang="en-US" sz="2300">
                <a:solidFill>
                  <a:srgbClr val="000000"/>
                </a:solidFill>
                <a:latin typeface="Poppins"/>
                <a:ea typeface="Poppins"/>
                <a:cs typeface="Poppins"/>
                <a:sym typeface="Poppins"/>
              </a:rPr>
              <a:t> 18(4), 38-47. </a:t>
            </a:r>
            <a:r>
              <a:rPr lang="en-US" sz="2300" u="sng">
                <a:solidFill>
                  <a:srgbClr val="000000"/>
                </a:solidFill>
                <a:latin typeface="Poppins"/>
                <a:ea typeface="Poppins"/>
                <a:cs typeface="Poppins"/>
                <a:sym typeface="Poppins"/>
                <a:hlinkClick r:id="rId6" tooltip="https://doi.org/10.15358/1613-0669-2021-4-38"/>
              </a:rPr>
              <a:t>https://doi.org/10.15358/1613-0669-2021-4-38</a:t>
            </a:r>
            <a:r>
              <a:rPr lang="en-US" sz="2300">
                <a:solidFill>
                  <a:srgbClr val="000000"/>
                </a:solidFill>
                <a:latin typeface="Poppins"/>
                <a:ea typeface="Poppins"/>
                <a:cs typeface="Poppins"/>
                <a:sym typeface="Poppins"/>
              </a:rPr>
              <a:t>.</a:t>
            </a:r>
          </a:p>
          <a:p>
            <a:pPr algn="just">
              <a:lnSpc>
                <a:spcPts val="2760"/>
              </a:lnSpc>
            </a:pPr>
            <a:endParaRPr lang="en-US" sz="2300">
              <a:solidFill>
                <a:srgbClr val="000000"/>
              </a:solidFill>
              <a:latin typeface="Poppins"/>
              <a:ea typeface="Poppins"/>
              <a:cs typeface="Poppins"/>
              <a:sym typeface="Poppins"/>
            </a:endParaRPr>
          </a:p>
          <a:p>
            <a:pPr algn="just">
              <a:lnSpc>
                <a:spcPts val="2760"/>
              </a:lnSpc>
            </a:pPr>
            <a:r>
              <a:rPr lang="en-US" sz="2300">
                <a:solidFill>
                  <a:srgbClr val="000000"/>
                </a:solidFill>
                <a:latin typeface="Poppins"/>
                <a:ea typeface="Poppins"/>
                <a:cs typeface="Poppins"/>
                <a:sym typeface="Poppins"/>
              </a:rPr>
              <a:t>Patterson, T. (2001). Doing well and doing good: How soft news and critical journalism are shrinking the news audience and weakening democracy—and what news outlets can do about it. </a:t>
            </a:r>
            <a:r>
              <a:rPr lang="en-US" sz="2300" i="1">
                <a:solidFill>
                  <a:srgbClr val="000000"/>
                </a:solidFill>
                <a:latin typeface="Poppins Italics"/>
                <a:ea typeface="Poppins Italics"/>
                <a:cs typeface="Poppins Italics"/>
                <a:sym typeface="Poppins Italics"/>
              </a:rPr>
              <a:t>The Joan Shorenstein Center on the Press, Politics and Public Policy, Harvard University.</a:t>
            </a:r>
          </a:p>
          <a:p>
            <a:pPr algn="just">
              <a:lnSpc>
                <a:spcPts val="2760"/>
              </a:lnSpc>
            </a:pPr>
            <a:endParaRPr lang="en-US" sz="2300" i="1">
              <a:solidFill>
                <a:srgbClr val="000000"/>
              </a:solidFill>
              <a:latin typeface="Poppins Italics"/>
              <a:ea typeface="Poppins Italics"/>
              <a:cs typeface="Poppins Italics"/>
              <a:sym typeface="Poppins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9111" y="2496727"/>
            <a:ext cx="908648" cy="681486"/>
            <a:chOff x="0" y="0"/>
            <a:chExt cx="812800" cy="609600"/>
          </a:xfrm>
        </p:grpSpPr>
        <p:sp>
          <p:nvSpPr>
            <p:cNvPr id="3" name="Freeform 3"/>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557DCF"/>
            </a:solidFill>
          </p:spPr>
          <p:txBody>
            <a:bodyPr/>
            <a:lstStyle/>
            <a:p>
              <a:endParaRPr lang="sl-SI"/>
            </a:p>
          </p:txBody>
        </p:sp>
        <p:sp>
          <p:nvSpPr>
            <p:cNvPr id="4" name="TextBox 4"/>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6164211" y="3313102"/>
            <a:ext cx="906117" cy="679588"/>
            <a:chOff x="0" y="0"/>
            <a:chExt cx="812800" cy="609600"/>
          </a:xfrm>
        </p:grpSpPr>
        <p:sp>
          <p:nvSpPr>
            <p:cNvPr id="6" name="Freeform 6"/>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060644"/>
            </a:solidFill>
          </p:spPr>
          <p:txBody>
            <a:bodyPr/>
            <a:lstStyle/>
            <a:p>
              <a:endParaRPr lang="sl-SI"/>
            </a:p>
          </p:txBody>
        </p:sp>
        <p:sp>
          <p:nvSpPr>
            <p:cNvPr id="7" name="TextBox 7"/>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69111" y="3559098"/>
            <a:ext cx="908648" cy="681486"/>
            <a:chOff x="0" y="0"/>
            <a:chExt cx="812800" cy="609600"/>
          </a:xfrm>
        </p:grpSpPr>
        <p:sp>
          <p:nvSpPr>
            <p:cNvPr id="9" name="Freeform 9"/>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557DCF"/>
            </a:solidFill>
          </p:spPr>
          <p:txBody>
            <a:bodyPr/>
            <a:lstStyle/>
            <a:p>
              <a:endParaRPr lang="sl-SI"/>
            </a:p>
          </p:txBody>
        </p:sp>
        <p:sp>
          <p:nvSpPr>
            <p:cNvPr id="10" name="TextBox 10"/>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1" name="Group 11"/>
          <p:cNvGrpSpPr/>
          <p:nvPr/>
        </p:nvGrpSpPr>
        <p:grpSpPr>
          <a:xfrm>
            <a:off x="6164211" y="4323486"/>
            <a:ext cx="906117" cy="679588"/>
            <a:chOff x="0" y="0"/>
            <a:chExt cx="812800" cy="609600"/>
          </a:xfrm>
        </p:grpSpPr>
        <p:sp>
          <p:nvSpPr>
            <p:cNvPr id="12" name="Freeform 12"/>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060644"/>
            </a:solidFill>
          </p:spPr>
          <p:txBody>
            <a:bodyPr/>
            <a:lstStyle/>
            <a:p>
              <a:endParaRPr lang="sl-SI"/>
            </a:p>
          </p:txBody>
        </p:sp>
        <p:sp>
          <p:nvSpPr>
            <p:cNvPr id="13" name="TextBox 13"/>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4" name="Group 14"/>
          <p:cNvGrpSpPr/>
          <p:nvPr/>
        </p:nvGrpSpPr>
        <p:grpSpPr>
          <a:xfrm>
            <a:off x="1069111" y="4621468"/>
            <a:ext cx="908648" cy="681486"/>
            <a:chOff x="0" y="0"/>
            <a:chExt cx="812800" cy="609600"/>
          </a:xfrm>
        </p:grpSpPr>
        <p:sp>
          <p:nvSpPr>
            <p:cNvPr id="15" name="Freeform 15"/>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557DCF"/>
            </a:solidFill>
          </p:spPr>
          <p:txBody>
            <a:bodyPr/>
            <a:lstStyle/>
            <a:p>
              <a:endParaRPr lang="sl-SI"/>
            </a:p>
          </p:txBody>
        </p:sp>
        <p:sp>
          <p:nvSpPr>
            <p:cNvPr id="16" name="TextBox 16"/>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17" name="Group 17"/>
          <p:cNvGrpSpPr/>
          <p:nvPr/>
        </p:nvGrpSpPr>
        <p:grpSpPr>
          <a:xfrm>
            <a:off x="6164211" y="5385857"/>
            <a:ext cx="906117" cy="679588"/>
            <a:chOff x="0" y="0"/>
            <a:chExt cx="812800" cy="609600"/>
          </a:xfrm>
        </p:grpSpPr>
        <p:sp>
          <p:nvSpPr>
            <p:cNvPr id="18" name="Freeform 18"/>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060644"/>
            </a:solidFill>
          </p:spPr>
          <p:txBody>
            <a:bodyPr/>
            <a:lstStyle/>
            <a:p>
              <a:endParaRPr lang="sl-SI"/>
            </a:p>
          </p:txBody>
        </p:sp>
        <p:sp>
          <p:nvSpPr>
            <p:cNvPr id="19" name="TextBox 19"/>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069111" y="5683839"/>
            <a:ext cx="908648" cy="681486"/>
            <a:chOff x="0" y="0"/>
            <a:chExt cx="812800" cy="609600"/>
          </a:xfrm>
        </p:grpSpPr>
        <p:sp>
          <p:nvSpPr>
            <p:cNvPr id="21" name="Freeform 21"/>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557DCF"/>
            </a:solidFill>
          </p:spPr>
          <p:txBody>
            <a:bodyPr/>
            <a:lstStyle/>
            <a:p>
              <a:endParaRPr lang="sl-SI"/>
            </a:p>
          </p:txBody>
        </p:sp>
        <p:sp>
          <p:nvSpPr>
            <p:cNvPr id="22" name="TextBox 22"/>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6050148" y="6448227"/>
            <a:ext cx="906117" cy="679588"/>
            <a:chOff x="0" y="0"/>
            <a:chExt cx="812800" cy="609600"/>
          </a:xfrm>
        </p:grpSpPr>
        <p:sp>
          <p:nvSpPr>
            <p:cNvPr id="24" name="Freeform 24"/>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060644"/>
            </a:solidFill>
          </p:spPr>
          <p:txBody>
            <a:bodyPr/>
            <a:lstStyle/>
            <a:p>
              <a:endParaRPr lang="sl-SI"/>
            </a:p>
          </p:txBody>
        </p:sp>
        <p:sp>
          <p:nvSpPr>
            <p:cNvPr id="25" name="TextBox 25"/>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6" name="Group 26"/>
          <p:cNvGrpSpPr/>
          <p:nvPr/>
        </p:nvGrpSpPr>
        <p:grpSpPr>
          <a:xfrm>
            <a:off x="1069111" y="6746209"/>
            <a:ext cx="908648" cy="681486"/>
            <a:chOff x="0" y="0"/>
            <a:chExt cx="812800" cy="609600"/>
          </a:xfrm>
        </p:grpSpPr>
        <p:sp>
          <p:nvSpPr>
            <p:cNvPr id="27" name="Freeform 27"/>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557DCF"/>
            </a:solidFill>
          </p:spPr>
          <p:txBody>
            <a:bodyPr/>
            <a:lstStyle/>
            <a:p>
              <a:endParaRPr lang="sl-SI"/>
            </a:p>
          </p:txBody>
        </p:sp>
        <p:sp>
          <p:nvSpPr>
            <p:cNvPr id="28" name="TextBox 28"/>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29" name="Group 29"/>
          <p:cNvGrpSpPr/>
          <p:nvPr/>
        </p:nvGrpSpPr>
        <p:grpSpPr>
          <a:xfrm>
            <a:off x="5990969" y="7510597"/>
            <a:ext cx="906117" cy="679588"/>
            <a:chOff x="0" y="0"/>
            <a:chExt cx="812800" cy="609600"/>
          </a:xfrm>
        </p:grpSpPr>
        <p:sp>
          <p:nvSpPr>
            <p:cNvPr id="30" name="Freeform 30"/>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060644"/>
            </a:solidFill>
          </p:spPr>
          <p:txBody>
            <a:bodyPr/>
            <a:lstStyle/>
            <a:p>
              <a:endParaRPr lang="sl-SI"/>
            </a:p>
          </p:txBody>
        </p:sp>
        <p:sp>
          <p:nvSpPr>
            <p:cNvPr id="31" name="TextBox 31"/>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32" name="Group 32"/>
          <p:cNvGrpSpPr/>
          <p:nvPr/>
        </p:nvGrpSpPr>
        <p:grpSpPr>
          <a:xfrm rot="-982716">
            <a:off x="13426225" y="-795549"/>
            <a:ext cx="3336165" cy="15154184"/>
            <a:chOff x="0" y="0"/>
            <a:chExt cx="878661" cy="3991225"/>
          </a:xfrm>
        </p:grpSpPr>
        <p:sp>
          <p:nvSpPr>
            <p:cNvPr id="33" name="Freeform 33"/>
            <p:cNvSpPr/>
            <p:nvPr/>
          </p:nvSpPr>
          <p:spPr>
            <a:xfrm>
              <a:off x="0" y="0"/>
              <a:ext cx="878661" cy="3991225"/>
            </a:xfrm>
            <a:custGeom>
              <a:avLst/>
              <a:gdLst/>
              <a:ahLst/>
              <a:cxnLst/>
              <a:rect l="l" t="t" r="r" b="b"/>
              <a:pathLst>
                <a:path w="878661" h="3991225">
                  <a:moveTo>
                    <a:pt x="0" y="0"/>
                  </a:moveTo>
                  <a:lnTo>
                    <a:pt x="878661" y="0"/>
                  </a:lnTo>
                  <a:lnTo>
                    <a:pt x="878661" y="3991225"/>
                  </a:lnTo>
                  <a:lnTo>
                    <a:pt x="0" y="3991225"/>
                  </a:lnTo>
                  <a:close/>
                </a:path>
              </a:pathLst>
            </a:custGeom>
            <a:solidFill>
              <a:srgbClr val="060644"/>
            </a:solidFill>
          </p:spPr>
          <p:txBody>
            <a:bodyPr/>
            <a:lstStyle/>
            <a:p>
              <a:endParaRPr lang="sl-SI"/>
            </a:p>
          </p:txBody>
        </p:sp>
        <p:sp>
          <p:nvSpPr>
            <p:cNvPr id="34" name="TextBox 34"/>
            <p:cNvSpPr txBox="1"/>
            <p:nvPr/>
          </p:nvSpPr>
          <p:spPr>
            <a:xfrm>
              <a:off x="0" y="-57150"/>
              <a:ext cx="878661" cy="4048375"/>
            </a:xfrm>
            <a:prstGeom prst="rect">
              <a:avLst/>
            </a:prstGeom>
          </p:spPr>
          <p:txBody>
            <a:bodyPr lIns="50800" tIns="50800" rIns="50800" bIns="50800" rtlCol="0" anchor="ctr"/>
            <a:lstStyle/>
            <a:p>
              <a:pPr algn="ctr">
                <a:lnSpc>
                  <a:spcPts val="2659"/>
                </a:lnSpc>
              </a:pPr>
              <a:endParaRPr/>
            </a:p>
          </p:txBody>
        </p:sp>
      </p:grpSp>
      <p:grpSp>
        <p:nvGrpSpPr>
          <p:cNvPr id="35" name="Group 35"/>
          <p:cNvGrpSpPr/>
          <p:nvPr/>
        </p:nvGrpSpPr>
        <p:grpSpPr>
          <a:xfrm>
            <a:off x="11860621" y="-2671078"/>
            <a:ext cx="4448672" cy="7451146"/>
            <a:chOff x="0" y="0"/>
            <a:chExt cx="424619" cy="711200"/>
          </a:xfrm>
        </p:grpSpPr>
        <p:sp>
          <p:nvSpPr>
            <p:cNvPr id="36" name="Freeform 36"/>
            <p:cNvSpPr/>
            <p:nvPr/>
          </p:nvSpPr>
          <p:spPr>
            <a:xfrm>
              <a:off x="0" y="0"/>
              <a:ext cx="424619" cy="711200"/>
            </a:xfrm>
            <a:custGeom>
              <a:avLst/>
              <a:gdLst/>
              <a:ahLst/>
              <a:cxnLst/>
              <a:rect l="l" t="t" r="r" b="b"/>
              <a:pathLst>
                <a:path w="424619" h="711200">
                  <a:moveTo>
                    <a:pt x="212309" y="711200"/>
                  </a:moveTo>
                  <a:lnTo>
                    <a:pt x="424619" y="0"/>
                  </a:lnTo>
                  <a:lnTo>
                    <a:pt x="0" y="0"/>
                  </a:lnTo>
                  <a:lnTo>
                    <a:pt x="212309" y="711200"/>
                  </a:lnTo>
                  <a:close/>
                </a:path>
              </a:pathLst>
            </a:custGeom>
            <a:solidFill>
              <a:srgbClr val="557DCF"/>
            </a:solidFill>
          </p:spPr>
          <p:txBody>
            <a:bodyPr/>
            <a:lstStyle/>
            <a:p>
              <a:endParaRPr lang="sl-SI"/>
            </a:p>
          </p:txBody>
        </p:sp>
        <p:sp>
          <p:nvSpPr>
            <p:cNvPr id="37" name="TextBox 37"/>
            <p:cNvSpPr txBox="1"/>
            <p:nvPr/>
          </p:nvSpPr>
          <p:spPr>
            <a:xfrm>
              <a:off x="66347" y="-6350"/>
              <a:ext cx="291925" cy="387350"/>
            </a:xfrm>
            <a:prstGeom prst="rect">
              <a:avLst/>
            </a:prstGeom>
          </p:spPr>
          <p:txBody>
            <a:bodyPr lIns="50800" tIns="50800" rIns="50800" bIns="50800" rtlCol="0" anchor="ctr"/>
            <a:lstStyle/>
            <a:p>
              <a:pPr algn="ctr">
                <a:lnSpc>
                  <a:spcPts val="2659"/>
                </a:lnSpc>
              </a:pPr>
              <a:endParaRPr/>
            </a:p>
          </p:txBody>
        </p:sp>
      </p:grpSp>
      <p:grpSp>
        <p:nvGrpSpPr>
          <p:cNvPr id="38" name="Group 38"/>
          <p:cNvGrpSpPr/>
          <p:nvPr/>
        </p:nvGrpSpPr>
        <p:grpSpPr>
          <a:xfrm rot="-10800000">
            <a:off x="15094307" y="6351807"/>
            <a:ext cx="3183096" cy="5331414"/>
            <a:chOff x="0" y="0"/>
            <a:chExt cx="424619" cy="711200"/>
          </a:xfrm>
        </p:grpSpPr>
        <p:sp>
          <p:nvSpPr>
            <p:cNvPr id="39" name="Freeform 39"/>
            <p:cNvSpPr/>
            <p:nvPr/>
          </p:nvSpPr>
          <p:spPr>
            <a:xfrm>
              <a:off x="0" y="0"/>
              <a:ext cx="424619" cy="711200"/>
            </a:xfrm>
            <a:custGeom>
              <a:avLst/>
              <a:gdLst/>
              <a:ahLst/>
              <a:cxnLst/>
              <a:rect l="l" t="t" r="r" b="b"/>
              <a:pathLst>
                <a:path w="424619" h="711200">
                  <a:moveTo>
                    <a:pt x="212309" y="711200"/>
                  </a:moveTo>
                  <a:lnTo>
                    <a:pt x="424619" y="0"/>
                  </a:lnTo>
                  <a:lnTo>
                    <a:pt x="0" y="0"/>
                  </a:lnTo>
                  <a:lnTo>
                    <a:pt x="212309" y="711200"/>
                  </a:lnTo>
                  <a:close/>
                </a:path>
              </a:pathLst>
            </a:custGeom>
            <a:solidFill>
              <a:srgbClr val="557DCF"/>
            </a:solidFill>
          </p:spPr>
          <p:txBody>
            <a:bodyPr/>
            <a:lstStyle/>
            <a:p>
              <a:endParaRPr lang="sl-SI"/>
            </a:p>
          </p:txBody>
        </p:sp>
        <p:sp>
          <p:nvSpPr>
            <p:cNvPr id="40" name="TextBox 40"/>
            <p:cNvSpPr txBox="1"/>
            <p:nvPr/>
          </p:nvSpPr>
          <p:spPr>
            <a:xfrm>
              <a:off x="66347" y="-6350"/>
              <a:ext cx="291925" cy="387350"/>
            </a:xfrm>
            <a:prstGeom prst="rect">
              <a:avLst/>
            </a:prstGeom>
          </p:spPr>
          <p:txBody>
            <a:bodyPr lIns="50800" tIns="50800" rIns="50800" bIns="50800" rtlCol="0" anchor="ctr"/>
            <a:lstStyle/>
            <a:p>
              <a:pPr algn="ctr">
                <a:lnSpc>
                  <a:spcPts val="2659"/>
                </a:lnSpc>
              </a:pPr>
              <a:endParaRPr/>
            </a:p>
          </p:txBody>
        </p:sp>
      </p:grpSp>
      <p:grpSp>
        <p:nvGrpSpPr>
          <p:cNvPr id="41" name="Group 41"/>
          <p:cNvGrpSpPr/>
          <p:nvPr/>
        </p:nvGrpSpPr>
        <p:grpSpPr>
          <a:xfrm rot="1000381">
            <a:off x="13207722" y="-958776"/>
            <a:ext cx="1929213" cy="13181656"/>
            <a:chOff x="0" y="0"/>
            <a:chExt cx="508105" cy="3471712"/>
          </a:xfrm>
        </p:grpSpPr>
        <p:sp>
          <p:nvSpPr>
            <p:cNvPr id="42" name="Freeform 42"/>
            <p:cNvSpPr/>
            <p:nvPr/>
          </p:nvSpPr>
          <p:spPr>
            <a:xfrm>
              <a:off x="0" y="0"/>
              <a:ext cx="508105" cy="3471712"/>
            </a:xfrm>
            <a:custGeom>
              <a:avLst/>
              <a:gdLst/>
              <a:ahLst/>
              <a:cxnLst/>
              <a:rect l="l" t="t" r="r" b="b"/>
              <a:pathLst>
                <a:path w="508105" h="3471712">
                  <a:moveTo>
                    <a:pt x="0" y="0"/>
                  </a:moveTo>
                  <a:lnTo>
                    <a:pt x="508105" y="0"/>
                  </a:lnTo>
                  <a:lnTo>
                    <a:pt x="508105" y="3471712"/>
                  </a:lnTo>
                  <a:lnTo>
                    <a:pt x="0" y="3471712"/>
                  </a:lnTo>
                  <a:close/>
                </a:path>
              </a:pathLst>
            </a:custGeom>
            <a:solidFill>
              <a:srgbClr val="060644"/>
            </a:solidFill>
          </p:spPr>
          <p:txBody>
            <a:bodyPr/>
            <a:lstStyle/>
            <a:p>
              <a:endParaRPr lang="sl-SI"/>
            </a:p>
          </p:txBody>
        </p:sp>
        <p:sp>
          <p:nvSpPr>
            <p:cNvPr id="43" name="TextBox 43"/>
            <p:cNvSpPr txBox="1"/>
            <p:nvPr/>
          </p:nvSpPr>
          <p:spPr>
            <a:xfrm>
              <a:off x="0" y="-57150"/>
              <a:ext cx="508105" cy="3528862"/>
            </a:xfrm>
            <a:prstGeom prst="rect">
              <a:avLst/>
            </a:prstGeom>
          </p:spPr>
          <p:txBody>
            <a:bodyPr lIns="50800" tIns="50800" rIns="50800" bIns="50800" rtlCol="0" anchor="ctr"/>
            <a:lstStyle/>
            <a:p>
              <a:pPr algn="ctr">
                <a:lnSpc>
                  <a:spcPts val="2659"/>
                </a:lnSpc>
              </a:pPr>
              <a:endParaRPr/>
            </a:p>
          </p:txBody>
        </p:sp>
      </p:grpSp>
      <p:grpSp>
        <p:nvGrpSpPr>
          <p:cNvPr id="44" name="Group 44"/>
          <p:cNvGrpSpPr/>
          <p:nvPr/>
        </p:nvGrpSpPr>
        <p:grpSpPr>
          <a:xfrm>
            <a:off x="5954423" y="8578712"/>
            <a:ext cx="906117" cy="679588"/>
            <a:chOff x="0" y="0"/>
            <a:chExt cx="812800" cy="609600"/>
          </a:xfrm>
        </p:grpSpPr>
        <p:sp>
          <p:nvSpPr>
            <p:cNvPr id="45" name="Freeform 45"/>
            <p:cNvSpPr/>
            <p:nvPr/>
          </p:nvSpPr>
          <p:spPr>
            <a:xfrm>
              <a:off x="0" y="0"/>
              <a:ext cx="812800" cy="609600"/>
            </a:xfrm>
            <a:custGeom>
              <a:avLst/>
              <a:gdLst/>
              <a:ahLst/>
              <a:cxnLst/>
              <a:rect l="l" t="t" r="r" b="b"/>
              <a:pathLst>
                <a:path w="812800" h="609600">
                  <a:moveTo>
                    <a:pt x="203200" y="0"/>
                  </a:moveTo>
                  <a:lnTo>
                    <a:pt x="812800" y="0"/>
                  </a:lnTo>
                  <a:lnTo>
                    <a:pt x="609600" y="609600"/>
                  </a:lnTo>
                  <a:lnTo>
                    <a:pt x="0" y="609600"/>
                  </a:lnTo>
                  <a:lnTo>
                    <a:pt x="203200" y="0"/>
                  </a:lnTo>
                  <a:close/>
                </a:path>
              </a:pathLst>
            </a:custGeom>
            <a:solidFill>
              <a:srgbClr val="060644"/>
            </a:solidFill>
          </p:spPr>
          <p:txBody>
            <a:bodyPr/>
            <a:lstStyle/>
            <a:p>
              <a:endParaRPr lang="sl-SI"/>
            </a:p>
          </p:txBody>
        </p:sp>
        <p:sp>
          <p:nvSpPr>
            <p:cNvPr id="46" name="TextBox 46"/>
            <p:cNvSpPr txBox="1"/>
            <p:nvPr/>
          </p:nvSpPr>
          <p:spPr>
            <a:xfrm>
              <a:off x="101600" y="-38100"/>
              <a:ext cx="609600" cy="647700"/>
            </a:xfrm>
            <a:prstGeom prst="rect">
              <a:avLst/>
            </a:prstGeom>
          </p:spPr>
          <p:txBody>
            <a:bodyPr lIns="50800" tIns="50800" rIns="50800" bIns="50800" rtlCol="0" anchor="ctr"/>
            <a:lstStyle/>
            <a:p>
              <a:pPr algn="ctr">
                <a:lnSpc>
                  <a:spcPts val="2659"/>
                </a:lnSpc>
                <a:spcBef>
                  <a:spcPct val="0"/>
                </a:spcBef>
              </a:pPr>
              <a:endParaRPr/>
            </a:p>
          </p:txBody>
        </p:sp>
      </p:grpSp>
      <p:sp>
        <p:nvSpPr>
          <p:cNvPr id="47" name="Freeform 47"/>
          <p:cNvSpPr/>
          <p:nvPr/>
        </p:nvSpPr>
        <p:spPr>
          <a:xfrm>
            <a:off x="6300770" y="169595"/>
            <a:ext cx="1958689" cy="1958689"/>
          </a:xfrm>
          <a:custGeom>
            <a:avLst/>
            <a:gdLst/>
            <a:ahLst/>
            <a:cxnLst/>
            <a:rect l="l" t="t" r="r" b="b"/>
            <a:pathLst>
              <a:path w="1958689" h="1958689">
                <a:moveTo>
                  <a:pt x="0" y="0"/>
                </a:moveTo>
                <a:lnTo>
                  <a:pt x="1958689" y="0"/>
                </a:lnTo>
                <a:lnTo>
                  <a:pt x="1958689" y="1958689"/>
                </a:lnTo>
                <a:lnTo>
                  <a:pt x="0" y="19586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l-SI"/>
          </a:p>
        </p:txBody>
      </p:sp>
      <p:sp>
        <p:nvSpPr>
          <p:cNvPr id="48" name="TextBox 48"/>
          <p:cNvSpPr txBox="1"/>
          <p:nvPr/>
        </p:nvSpPr>
        <p:spPr>
          <a:xfrm>
            <a:off x="1069111" y="772702"/>
            <a:ext cx="8115300" cy="714375"/>
          </a:xfrm>
          <a:prstGeom prst="rect">
            <a:avLst/>
          </a:prstGeom>
        </p:spPr>
        <p:txBody>
          <a:bodyPr lIns="0" tIns="0" rIns="0" bIns="0" rtlCol="0" anchor="t">
            <a:spAutoFit/>
          </a:bodyPr>
          <a:lstStyle/>
          <a:p>
            <a:pPr algn="l">
              <a:lnSpc>
                <a:spcPts val="5399"/>
              </a:lnSpc>
            </a:pPr>
            <a:r>
              <a:rPr lang="en-US" sz="4499" b="1">
                <a:solidFill>
                  <a:srgbClr val="060644"/>
                </a:solidFill>
                <a:latin typeface="Poppins Ultra-Bold"/>
                <a:ea typeface="Poppins Ultra-Bold"/>
                <a:cs typeface="Poppins Ultra-Bold"/>
                <a:sym typeface="Poppins Ultra-Bold"/>
              </a:rPr>
              <a:t>Kazalo vsebine</a:t>
            </a:r>
          </a:p>
        </p:txBody>
      </p:sp>
      <p:sp>
        <p:nvSpPr>
          <p:cNvPr id="49" name="TextBox 49"/>
          <p:cNvSpPr txBox="1"/>
          <p:nvPr/>
        </p:nvSpPr>
        <p:spPr>
          <a:xfrm>
            <a:off x="1218525" y="2701603"/>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01</a:t>
            </a:r>
          </a:p>
        </p:txBody>
      </p:sp>
      <p:sp>
        <p:nvSpPr>
          <p:cNvPr id="50" name="TextBox 50"/>
          <p:cNvSpPr txBox="1"/>
          <p:nvPr/>
        </p:nvSpPr>
        <p:spPr>
          <a:xfrm>
            <a:off x="6335189" y="3458585"/>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06</a:t>
            </a:r>
          </a:p>
        </p:txBody>
      </p:sp>
      <p:sp>
        <p:nvSpPr>
          <p:cNvPr id="51" name="TextBox 51"/>
          <p:cNvSpPr txBox="1"/>
          <p:nvPr/>
        </p:nvSpPr>
        <p:spPr>
          <a:xfrm>
            <a:off x="1217393" y="3756567"/>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02</a:t>
            </a:r>
          </a:p>
        </p:txBody>
      </p:sp>
      <p:sp>
        <p:nvSpPr>
          <p:cNvPr id="52" name="TextBox 52"/>
          <p:cNvSpPr txBox="1"/>
          <p:nvPr/>
        </p:nvSpPr>
        <p:spPr>
          <a:xfrm>
            <a:off x="6335189" y="4520955"/>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07</a:t>
            </a:r>
          </a:p>
        </p:txBody>
      </p:sp>
      <p:sp>
        <p:nvSpPr>
          <p:cNvPr id="53" name="TextBox 53"/>
          <p:cNvSpPr txBox="1"/>
          <p:nvPr/>
        </p:nvSpPr>
        <p:spPr>
          <a:xfrm>
            <a:off x="2162319" y="2484476"/>
            <a:ext cx="3792105" cy="35242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4" action="ppaction://hlinksldjump"/>
              </a:rPr>
              <a:t>Medijska etika</a:t>
            </a:r>
          </a:p>
        </p:txBody>
      </p:sp>
      <p:sp>
        <p:nvSpPr>
          <p:cNvPr id="54" name="TextBox 54"/>
          <p:cNvSpPr txBox="1"/>
          <p:nvPr/>
        </p:nvSpPr>
        <p:spPr>
          <a:xfrm>
            <a:off x="7280115" y="3299901"/>
            <a:ext cx="2875463" cy="685800"/>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5" action="ppaction://hlinksldjump"/>
              </a:rPr>
              <a:t>Poročanje o tragedijah</a:t>
            </a:r>
          </a:p>
        </p:txBody>
      </p:sp>
      <p:sp>
        <p:nvSpPr>
          <p:cNvPr id="55" name="TextBox 55"/>
          <p:cNvSpPr txBox="1"/>
          <p:nvPr/>
        </p:nvSpPr>
        <p:spPr>
          <a:xfrm>
            <a:off x="2162319" y="3546846"/>
            <a:ext cx="3792105" cy="35242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6" action="ppaction://hlinksldjump"/>
              </a:rPr>
              <a:t>Resničnost</a:t>
            </a:r>
          </a:p>
        </p:txBody>
      </p:sp>
      <p:sp>
        <p:nvSpPr>
          <p:cNvPr id="56" name="TextBox 56"/>
          <p:cNvSpPr txBox="1"/>
          <p:nvPr/>
        </p:nvSpPr>
        <p:spPr>
          <a:xfrm>
            <a:off x="7280115" y="4352097"/>
            <a:ext cx="3792105" cy="35242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7" action="ppaction://hlinksldjump"/>
              </a:rPr>
              <a:t>Meje senzacionalizma</a:t>
            </a:r>
          </a:p>
        </p:txBody>
      </p:sp>
      <p:sp>
        <p:nvSpPr>
          <p:cNvPr id="57" name="TextBox 57"/>
          <p:cNvSpPr txBox="1"/>
          <p:nvPr/>
        </p:nvSpPr>
        <p:spPr>
          <a:xfrm>
            <a:off x="1217393" y="4818937"/>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03</a:t>
            </a:r>
          </a:p>
        </p:txBody>
      </p:sp>
      <p:sp>
        <p:nvSpPr>
          <p:cNvPr id="58" name="TextBox 58"/>
          <p:cNvSpPr txBox="1"/>
          <p:nvPr/>
        </p:nvSpPr>
        <p:spPr>
          <a:xfrm>
            <a:off x="6335189" y="5583326"/>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08</a:t>
            </a:r>
          </a:p>
        </p:txBody>
      </p:sp>
      <p:sp>
        <p:nvSpPr>
          <p:cNvPr id="59" name="TextBox 59"/>
          <p:cNvSpPr txBox="1"/>
          <p:nvPr/>
        </p:nvSpPr>
        <p:spPr>
          <a:xfrm>
            <a:off x="2162319" y="4609217"/>
            <a:ext cx="3792105" cy="35242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8" action="ppaction://hlinksldjump"/>
              </a:rPr>
              <a:t>Nepristranskost</a:t>
            </a:r>
          </a:p>
        </p:txBody>
      </p:sp>
      <p:sp>
        <p:nvSpPr>
          <p:cNvPr id="60" name="TextBox 60"/>
          <p:cNvSpPr txBox="1"/>
          <p:nvPr/>
        </p:nvSpPr>
        <p:spPr>
          <a:xfrm>
            <a:off x="7280115" y="5240426"/>
            <a:ext cx="3792105" cy="685800"/>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9" action="ppaction://hlinksldjump"/>
              </a:rPr>
              <a:t>Zakaj so slabe novice pogosto v ospredju?</a:t>
            </a:r>
          </a:p>
        </p:txBody>
      </p:sp>
      <p:sp>
        <p:nvSpPr>
          <p:cNvPr id="61" name="TextBox 61"/>
          <p:cNvSpPr txBox="1"/>
          <p:nvPr/>
        </p:nvSpPr>
        <p:spPr>
          <a:xfrm>
            <a:off x="1217393" y="5881308"/>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04</a:t>
            </a:r>
          </a:p>
        </p:txBody>
      </p:sp>
      <p:sp>
        <p:nvSpPr>
          <p:cNvPr id="62" name="TextBox 62"/>
          <p:cNvSpPr txBox="1"/>
          <p:nvPr/>
        </p:nvSpPr>
        <p:spPr>
          <a:xfrm>
            <a:off x="6335189" y="6645696"/>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09</a:t>
            </a:r>
          </a:p>
        </p:txBody>
      </p:sp>
      <p:sp>
        <p:nvSpPr>
          <p:cNvPr id="63" name="TextBox 63"/>
          <p:cNvSpPr txBox="1"/>
          <p:nvPr/>
        </p:nvSpPr>
        <p:spPr>
          <a:xfrm>
            <a:off x="2162319" y="5671587"/>
            <a:ext cx="3792105" cy="685800"/>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10" action="ppaction://hlinksldjump"/>
              </a:rPr>
              <a:t>Družbena omrežja in raziskovalna etika</a:t>
            </a:r>
          </a:p>
        </p:txBody>
      </p:sp>
      <p:sp>
        <p:nvSpPr>
          <p:cNvPr id="64" name="TextBox 64"/>
          <p:cNvSpPr txBox="1"/>
          <p:nvPr/>
        </p:nvSpPr>
        <p:spPr>
          <a:xfrm>
            <a:off x="2162319" y="6762493"/>
            <a:ext cx="2752944" cy="685800"/>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11" action="ppaction://hlinksldjump"/>
              </a:rPr>
              <a:t>Primeri etičnih dilem v medijih</a:t>
            </a:r>
          </a:p>
        </p:txBody>
      </p:sp>
      <p:sp>
        <p:nvSpPr>
          <p:cNvPr id="65" name="TextBox 65"/>
          <p:cNvSpPr txBox="1"/>
          <p:nvPr/>
        </p:nvSpPr>
        <p:spPr>
          <a:xfrm>
            <a:off x="7280115" y="6205474"/>
            <a:ext cx="3466910" cy="101917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12" action="ppaction://hlinksldjump"/>
              </a:rPr>
              <a:t>Vpliv na bralce in poslušalce medijskih vsebin</a:t>
            </a:r>
          </a:p>
        </p:txBody>
      </p:sp>
      <p:sp>
        <p:nvSpPr>
          <p:cNvPr id="66" name="TextBox 66"/>
          <p:cNvSpPr txBox="1"/>
          <p:nvPr/>
        </p:nvSpPr>
        <p:spPr>
          <a:xfrm>
            <a:off x="1217393" y="6943678"/>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05</a:t>
            </a:r>
          </a:p>
        </p:txBody>
      </p:sp>
      <p:sp>
        <p:nvSpPr>
          <p:cNvPr id="67" name="TextBox 67"/>
          <p:cNvSpPr txBox="1"/>
          <p:nvPr/>
        </p:nvSpPr>
        <p:spPr>
          <a:xfrm>
            <a:off x="6335189" y="7708067"/>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10</a:t>
            </a:r>
          </a:p>
        </p:txBody>
      </p:sp>
      <p:sp>
        <p:nvSpPr>
          <p:cNvPr id="68" name="TextBox 68"/>
          <p:cNvSpPr txBox="1"/>
          <p:nvPr/>
        </p:nvSpPr>
        <p:spPr>
          <a:xfrm>
            <a:off x="7280115" y="7664369"/>
            <a:ext cx="3792105" cy="35242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13" action="ppaction://hlinksldjump"/>
              </a:rPr>
              <a:t>Skupinska naloga</a:t>
            </a:r>
          </a:p>
        </p:txBody>
      </p:sp>
      <p:sp>
        <p:nvSpPr>
          <p:cNvPr id="69" name="TextBox 69"/>
          <p:cNvSpPr txBox="1"/>
          <p:nvPr/>
        </p:nvSpPr>
        <p:spPr>
          <a:xfrm>
            <a:off x="6163079" y="8734370"/>
            <a:ext cx="561897" cy="358748"/>
          </a:xfrm>
          <a:prstGeom prst="rect">
            <a:avLst/>
          </a:prstGeom>
        </p:spPr>
        <p:txBody>
          <a:bodyPr lIns="0" tIns="0" rIns="0" bIns="0" rtlCol="0" anchor="t">
            <a:spAutoFit/>
          </a:bodyPr>
          <a:lstStyle/>
          <a:p>
            <a:pPr algn="ctr">
              <a:lnSpc>
                <a:spcPts val="2749"/>
              </a:lnSpc>
              <a:spcBef>
                <a:spcPct val="0"/>
              </a:spcBef>
            </a:pPr>
            <a:r>
              <a:rPr lang="en-US" sz="2291" b="1">
                <a:solidFill>
                  <a:srgbClr val="FFFFFF"/>
                </a:solidFill>
                <a:latin typeface="Poppins Bold"/>
                <a:ea typeface="Poppins Bold"/>
                <a:cs typeface="Poppins Bold"/>
                <a:sym typeface="Poppins Bold"/>
              </a:rPr>
              <a:t>11</a:t>
            </a:r>
          </a:p>
        </p:txBody>
      </p:sp>
      <p:sp>
        <p:nvSpPr>
          <p:cNvPr id="70" name="TextBox 70"/>
          <p:cNvSpPr txBox="1"/>
          <p:nvPr/>
        </p:nvSpPr>
        <p:spPr>
          <a:xfrm>
            <a:off x="7288359" y="8740693"/>
            <a:ext cx="3792105" cy="352425"/>
          </a:xfrm>
          <a:prstGeom prst="rect">
            <a:avLst/>
          </a:prstGeom>
        </p:spPr>
        <p:txBody>
          <a:bodyPr lIns="0" tIns="0" rIns="0" bIns="0" rtlCol="0" anchor="t">
            <a:spAutoFit/>
          </a:bodyPr>
          <a:lstStyle/>
          <a:p>
            <a:pPr algn="l">
              <a:lnSpc>
                <a:spcPts val="2644"/>
              </a:lnSpc>
              <a:spcBef>
                <a:spcPct val="0"/>
              </a:spcBef>
            </a:pPr>
            <a:r>
              <a:rPr lang="en-US" sz="2203" u="sng">
                <a:solidFill>
                  <a:srgbClr val="000000"/>
                </a:solidFill>
                <a:latin typeface="Poppins"/>
                <a:ea typeface="Poppins"/>
                <a:cs typeface="Poppins"/>
                <a:sym typeface="Poppins"/>
                <a:hlinkClick r:id="rId14" action="ppaction://hlinksldjump"/>
              </a:rPr>
              <a:t>Viri in literatura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187108" y="981075"/>
            <a:ext cx="10486612" cy="876300"/>
          </a:xfrm>
          <a:prstGeom prst="rect">
            <a:avLst/>
          </a:prstGeom>
        </p:spPr>
        <p:txBody>
          <a:bodyPr lIns="0" tIns="0" rIns="0" bIns="0" rtlCol="0" anchor="t">
            <a:spAutoFit/>
          </a:bodyPr>
          <a:lstStyle/>
          <a:p>
            <a:pPr algn="l">
              <a:lnSpc>
                <a:spcPts val="6599"/>
              </a:lnSpc>
            </a:pPr>
            <a:r>
              <a:rPr lang="en-US" sz="5499" b="1">
                <a:solidFill>
                  <a:srgbClr val="060644"/>
                </a:solidFill>
                <a:latin typeface="Poppins Ultra-Bold"/>
                <a:ea typeface="Poppins Ultra-Bold"/>
                <a:cs typeface="Poppins Ultra-Bold"/>
                <a:sym typeface="Poppins Ultra-Bold"/>
              </a:rPr>
              <a:t>Medijska etika</a:t>
            </a:r>
          </a:p>
        </p:txBody>
      </p:sp>
      <p:sp>
        <p:nvSpPr>
          <p:cNvPr id="3" name="TextBox 3"/>
          <p:cNvSpPr txBox="1"/>
          <p:nvPr/>
        </p:nvSpPr>
        <p:spPr>
          <a:xfrm>
            <a:off x="9791833" y="6279710"/>
            <a:ext cx="2652770" cy="800100"/>
          </a:xfrm>
          <a:prstGeom prst="rect">
            <a:avLst/>
          </a:prstGeom>
        </p:spPr>
        <p:txBody>
          <a:bodyPr lIns="0" tIns="0" rIns="0" bIns="0" rtlCol="0" anchor="t">
            <a:spAutoFit/>
          </a:bodyPr>
          <a:lstStyle/>
          <a:p>
            <a:pPr algn="ctr">
              <a:lnSpc>
                <a:spcPts val="3120"/>
              </a:lnSpc>
            </a:pPr>
            <a:r>
              <a:rPr lang="en-US" sz="2600" b="1">
                <a:solidFill>
                  <a:srgbClr val="FFFFFF"/>
                </a:solidFill>
                <a:latin typeface="Poppins Medium"/>
                <a:ea typeface="Poppins Medium"/>
                <a:cs typeface="Poppins Medium"/>
                <a:sym typeface="Poppins Medium"/>
              </a:rPr>
              <a:t>The principle of autonomy</a:t>
            </a:r>
          </a:p>
        </p:txBody>
      </p:sp>
      <p:sp>
        <p:nvSpPr>
          <p:cNvPr id="4" name="Freeform 4"/>
          <p:cNvSpPr/>
          <p:nvPr/>
        </p:nvSpPr>
        <p:spPr>
          <a:xfrm>
            <a:off x="9144000" y="1028700"/>
            <a:ext cx="8667677" cy="8667677"/>
          </a:xfrm>
          <a:custGeom>
            <a:avLst/>
            <a:gdLst/>
            <a:ahLst/>
            <a:cxnLst/>
            <a:rect l="l" t="t" r="r" b="b"/>
            <a:pathLst>
              <a:path w="8667677" h="8667677">
                <a:moveTo>
                  <a:pt x="0" y="0"/>
                </a:moveTo>
                <a:lnTo>
                  <a:pt x="8667677" y="0"/>
                </a:lnTo>
                <a:lnTo>
                  <a:pt x="8667677" y="8667677"/>
                </a:lnTo>
                <a:lnTo>
                  <a:pt x="0" y="86676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5" name="Freeform 5"/>
          <p:cNvSpPr/>
          <p:nvPr/>
        </p:nvSpPr>
        <p:spPr>
          <a:xfrm>
            <a:off x="10554792" y="2721209"/>
            <a:ext cx="1688738" cy="1340436"/>
          </a:xfrm>
          <a:custGeom>
            <a:avLst/>
            <a:gdLst/>
            <a:ahLst/>
            <a:cxnLst/>
            <a:rect l="l" t="t" r="r" b="b"/>
            <a:pathLst>
              <a:path w="1688738" h="1340436">
                <a:moveTo>
                  <a:pt x="0" y="0"/>
                </a:moveTo>
                <a:lnTo>
                  <a:pt x="1688738" y="0"/>
                </a:lnTo>
                <a:lnTo>
                  <a:pt x="1688738" y="1340436"/>
                </a:lnTo>
                <a:lnTo>
                  <a:pt x="0" y="1340436"/>
                </a:lnTo>
                <a:lnTo>
                  <a:pt x="0" y="0"/>
                </a:lnTo>
                <a:close/>
              </a:path>
            </a:pathLst>
          </a:custGeom>
          <a:blipFill>
            <a:blip r:embed="rId7"/>
            <a:stretch>
              <a:fillRect/>
            </a:stretch>
          </a:blipFill>
        </p:spPr>
        <p:txBody>
          <a:bodyPr/>
          <a:lstStyle/>
          <a:p>
            <a:endParaRPr lang="sl-SI"/>
          </a:p>
        </p:txBody>
      </p:sp>
      <p:sp>
        <p:nvSpPr>
          <p:cNvPr id="6" name="Freeform 6"/>
          <p:cNvSpPr/>
          <p:nvPr/>
        </p:nvSpPr>
        <p:spPr>
          <a:xfrm>
            <a:off x="14937961" y="2872121"/>
            <a:ext cx="1856761" cy="1543432"/>
          </a:xfrm>
          <a:custGeom>
            <a:avLst/>
            <a:gdLst/>
            <a:ahLst/>
            <a:cxnLst/>
            <a:rect l="l" t="t" r="r" b="b"/>
            <a:pathLst>
              <a:path w="1856761" h="1543432">
                <a:moveTo>
                  <a:pt x="0" y="0"/>
                </a:moveTo>
                <a:lnTo>
                  <a:pt x="1856761" y="0"/>
                </a:lnTo>
                <a:lnTo>
                  <a:pt x="1856761" y="1543432"/>
                </a:lnTo>
                <a:lnTo>
                  <a:pt x="0" y="15434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sl-SI"/>
          </a:p>
        </p:txBody>
      </p:sp>
      <p:sp>
        <p:nvSpPr>
          <p:cNvPr id="7" name="Freeform 7"/>
          <p:cNvSpPr/>
          <p:nvPr/>
        </p:nvSpPr>
        <p:spPr>
          <a:xfrm>
            <a:off x="10682663" y="6298760"/>
            <a:ext cx="1432995" cy="1488826"/>
          </a:xfrm>
          <a:custGeom>
            <a:avLst/>
            <a:gdLst/>
            <a:ahLst/>
            <a:cxnLst/>
            <a:rect l="l" t="t" r="r" b="b"/>
            <a:pathLst>
              <a:path w="1432995" h="1488826">
                <a:moveTo>
                  <a:pt x="0" y="0"/>
                </a:moveTo>
                <a:lnTo>
                  <a:pt x="1432995" y="0"/>
                </a:lnTo>
                <a:lnTo>
                  <a:pt x="1432995" y="1488826"/>
                </a:lnTo>
                <a:lnTo>
                  <a:pt x="0" y="148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sl-SI"/>
          </a:p>
        </p:txBody>
      </p:sp>
      <p:sp>
        <p:nvSpPr>
          <p:cNvPr id="8" name="Freeform 8"/>
          <p:cNvSpPr/>
          <p:nvPr/>
        </p:nvSpPr>
        <p:spPr>
          <a:xfrm>
            <a:off x="14802894" y="6335397"/>
            <a:ext cx="2126895" cy="1488826"/>
          </a:xfrm>
          <a:custGeom>
            <a:avLst/>
            <a:gdLst/>
            <a:ahLst/>
            <a:cxnLst/>
            <a:rect l="l" t="t" r="r" b="b"/>
            <a:pathLst>
              <a:path w="2126895" h="1488826">
                <a:moveTo>
                  <a:pt x="0" y="0"/>
                </a:moveTo>
                <a:lnTo>
                  <a:pt x="2126895" y="0"/>
                </a:lnTo>
                <a:lnTo>
                  <a:pt x="2126895" y="1488826"/>
                </a:lnTo>
                <a:lnTo>
                  <a:pt x="0" y="148882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sl-SI"/>
          </a:p>
        </p:txBody>
      </p:sp>
      <p:sp>
        <p:nvSpPr>
          <p:cNvPr id="9" name="TextBox 9"/>
          <p:cNvSpPr txBox="1"/>
          <p:nvPr/>
        </p:nvSpPr>
        <p:spPr>
          <a:xfrm>
            <a:off x="578643" y="2853071"/>
            <a:ext cx="7515358" cy="5391150"/>
          </a:xfrm>
          <a:prstGeom prst="rect">
            <a:avLst/>
          </a:prstGeom>
        </p:spPr>
        <p:txBody>
          <a:bodyPr lIns="0" tIns="0" rIns="0" bIns="0" rtlCol="0" anchor="t">
            <a:spAutoFit/>
          </a:bodyPr>
          <a:lstStyle/>
          <a:p>
            <a:pPr marL="647698" lvl="1" indent="-323849" algn="l">
              <a:lnSpc>
                <a:spcPts val="3599"/>
              </a:lnSpc>
              <a:buFont typeface="Arial"/>
              <a:buChar char="•"/>
            </a:pPr>
            <a:r>
              <a:rPr lang="en-US" sz="2999">
                <a:solidFill>
                  <a:srgbClr val="000000"/>
                </a:solidFill>
                <a:latin typeface="Poppins"/>
                <a:ea typeface="Poppins"/>
                <a:cs typeface="Poppins"/>
                <a:sym typeface="Poppins"/>
              </a:rPr>
              <a:t>Medijska etika se ukvarja z vprašanji, kako bi morali mediji in novinarji delovati v interesu javnosti ter hkrati ohranjati visoke etične standarde.</a:t>
            </a:r>
          </a:p>
          <a:p>
            <a:pPr algn="l">
              <a:lnSpc>
                <a:spcPts val="3599"/>
              </a:lnSpc>
            </a:pPr>
            <a:endParaRPr lang="en-US" sz="2999">
              <a:solidFill>
                <a:srgbClr val="000000"/>
              </a:solidFill>
              <a:latin typeface="Poppins"/>
              <a:ea typeface="Poppins"/>
              <a:cs typeface="Poppins"/>
              <a:sym typeface="Poppins"/>
            </a:endParaRPr>
          </a:p>
          <a:p>
            <a:pPr algn="l">
              <a:lnSpc>
                <a:spcPts val="3599"/>
              </a:lnSpc>
            </a:pPr>
            <a:endParaRPr lang="en-US" sz="2999">
              <a:solidFill>
                <a:srgbClr val="000000"/>
              </a:solidFill>
              <a:latin typeface="Poppins"/>
              <a:ea typeface="Poppins"/>
              <a:cs typeface="Poppins"/>
              <a:sym typeface="Poppins"/>
            </a:endParaRPr>
          </a:p>
          <a:p>
            <a:pPr marL="647698" lvl="1" indent="-323849" algn="l">
              <a:lnSpc>
                <a:spcPts val="3599"/>
              </a:lnSpc>
              <a:buFont typeface="Arial"/>
              <a:buChar char="•"/>
            </a:pPr>
            <a:r>
              <a:rPr lang="en-US" sz="2999">
                <a:solidFill>
                  <a:srgbClr val="000000"/>
                </a:solidFill>
                <a:latin typeface="Poppins"/>
                <a:ea typeface="Poppins"/>
                <a:cs typeface="Poppins"/>
                <a:sym typeface="Poppins"/>
              </a:rPr>
              <a:t>V praksi novinarji pogosto naletijo na dileme, kjer se morajo odločiti med objavo pomembnih informacij in spoštovanjem osebne zasebnosti.</a:t>
            </a:r>
          </a:p>
        </p:txBody>
      </p:sp>
      <p:sp>
        <p:nvSpPr>
          <p:cNvPr id="10" name="TextBox 10"/>
          <p:cNvSpPr txBox="1"/>
          <p:nvPr/>
        </p:nvSpPr>
        <p:spPr>
          <a:xfrm>
            <a:off x="9944904" y="1692136"/>
            <a:ext cx="2652770" cy="523875"/>
          </a:xfrm>
          <a:prstGeom prst="rect">
            <a:avLst/>
          </a:prstGeom>
        </p:spPr>
        <p:txBody>
          <a:bodyPr lIns="0" tIns="0" rIns="0" bIns="0" rtlCol="0" anchor="t">
            <a:spAutoFit/>
          </a:bodyPr>
          <a:lstStyle/>
          <a:p>
            <a:pPr algn="ctr">
              <a:lnSpc>
                <a:spcPts val="3960"/>
              </a:lnSpc>
            </a:pPr>
            <a:r>
              <a:rPr lang="en-US" sz="3300" b="1">
                <a:solidFill>
                  <a:srgbClr val="FFFFFF"/>
                </a:solidFill>
                <a:latin typeface="Poppins Bold"/>
                <a:ea typeface="Poppins Bold"/>
                <a:cs typeface="Poppins Bold"/>
                <a:sym typeface="Poppins Bold"/>
              </a:rPr>
              <a:t>Resničnost</a:t>
            </a:r>
          </a:p>
        </p:txBody>
      </p:sp>
      <p:sp>
        <p:nvSpPr>
          <p:cNvPr id="11" name="TextBox 11"/>
          <p:cNvSpPr txBox="1"/>
          <p:nvPr/>
        </p:nvSpPr>
        <p:spPr>
          <a:xfrm>
            <a:off x="13589575" y="1692136"/>
            <a:ext cx="3934554" cy="523875"/>
          </a:xfrm>
          <a:prstGeom prst="rect">
            <a:avLst/>
          </a:prstGeom>
        </p:spPr>
        <p:txBody>
          <a:bodyPr lIns="0" tIns="0" rIns="0" bIns="0" rtlCol="0" anchor="t">
            <a:spAutoFit/>
          </a:bodyPr>
          <a:lstStyle/>
          <a:p>
            <a:pPr algn="ctr">
              <a:lnSpc>
                <a:spcPts val="3960"/>
              </a:lnSpc>
            </a:pPr>
            <a:r>
              <a:rPr lang="en-US" sz="3300" b="1">
                <a:solidFill>
                  <a:srgbClr val="FFFFFF"/>
                </a:solidFill>
                <a:latin typeface="Poppins Medium"/>
                <a:ea typeface="Poppins Medium"/>
                <a:cs typeface="Poppins Medium"/>
                <a:sym typeface="Poppins Medium"/>
              </a:rPr>
              <a:t>Nepristranskost</a:t>
            </a:r>
          </a:p>
        </p:txBody>
      </p:sp>
      <p:sp>
        <p:nvSpPr>
          <p:cNvPr id="12" name="TextBox 12"/>
          <p:cNvSpPr txBox="1"/>
          <p:nvPr/>
        </p:nvSpPr>
        <p:spPr>
          <a:xfrm>
            <a:off x="10072776" y="8326919"/>
            <a:ext cx="2652770" cy="1019175"/>
          </a:xfrm>
          <a:prstGeom prst="rect">
            <a:avLst/>
          </a:prstGeom>
        </p:spPr>
        <p:txBody>
          <a:bodyPr lIns="0" tIns="0" rIns="0" bIns="0" rtlCol="0" anchor="t">
            <a:spAutoFit/>
          </a:bodyPr>
          <a:lstStyle/>
          <a:p>
            <a:pPr algn="ctr">
              <a:lnSpc>
                <a:spcPts val="3960"/>
              </a:lnSpc>
            </a:pPr>
            <a:r>
              <a:rPr lang="en-US" sz="3300" b="1">
                <a:solidFill>
                  <a:srgbClr val="FFFFFF"/>
                </a:solidFill>
                <a:latin typeface="Poppins Medium"/>
                <a:ea typeface="Poppins Medium"/>
                <a:cs typeface="Poppins Medium"/>
                <a:sym typeface="Poppins Medium"/>
              </a:rPr>
              <a:t>Zaupnost virov</a:t>
            </a:r>
          </a:p>
        </p:txBody>
      </p:sp>
      <p:sp>
        <p:nvSpPr>
          <p:cNvPr id="13" name="TextBox 13"/>
          <p:cNvSpPr txBox="1"/>
          <p:nvPr/>
        </p:nvSpPr>
        <p:spPr>
          <a:xfrm>
            <a:off x="14297171" y="8326919"/>
            <a:ext cx="2652770" cy="1019175"/>
          </a:xfrm>
          <a:prstGeom prst="rect">
            <a:avLst/>
          </a:prstGeom>
        </p:spPr>
        <p:txBody>
          <a:bodyPr lIns="0" tIns="0" rIns="0" bIns="0" rtlCol="0" anchor="t">
            <a:spAutoFit/>
          </a:bodyPr>
          <a:lstStyle/>
          <a:p>
            <a:pPr algn="ctr">
              <a:lnSpc>
                <a:spcPts val="3960"/>
              </a:lnSpc>
            </a:pPr>
            <a:r>
              <a:rPr lang="en-US" sz="3300" b="1">
                <a:solidFill>
                  <a:srgbClr val="FFFFFF"/>
                </a:solidFill>
                <a:latin typeface="Poppins Medium"/>
                <a:ea typeface="Poppins Medium"/>
                <a:cs typeface="Poppins Medium"/>
                <a:sym typeface="Poppins Medium"/>
              </a:rPr>
              <a:t>Spoštovanje zasebnosti</a:t>
            </a:r>
          </a:p>
        </p:txBody>
      </p:sp>
      <p:pic>
        <p:nvPicPr>
          <p:cNvPr id="14" name="New Recording 81">
            <a:hlinkClick r:id="" action="ppaction://media"/>
            <a:extLst>
              <a:ext uri="{FF2B5EF4-FFF2-40B4-BE49-F238E27FC236}">
                <a16:creationId xmlns:a16="http://schemas.microsoft.com/office/drawing/2014/main" id="{F07AD071-220B-1E77-5768-1051D469B5D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34961" y="3429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0340" y="2296071"/>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3" name="Freeform 3"/>
          <p:cNvSpPr/>
          <p:nvPr/>
        </p:nvSpPr>
        <p:spPr>
          <a:xfrm>
            <a:off x="8001000" y="-164705"/>
            <a:ext cx="10287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7"/>
            <a:stretch>
              <a:fillRect/>
            </a:stretch>
          </a:blipFill>
        </p:spPr>
        <p:txBody>
          <a:bodyPr/>
          <a:lstStyle/>
          <a:p>
            <a:endParaRPr lang="sl-SI"/>
          </a:p>
        </p:txBody>
      </p:sp>
      <p:sp>
        <p:nvSpPr>
          <p:cNvPr id="4" name="Freeform 4"/>
          <p:cNvSpPr/>
          <p:nvPr/>
        </p:nvSpPr>
        <p:spPr>
          <a:xfrm>
            <a:off x="2342675" y="5647012"/>
            <a:ext cx="2999048" cy="2999048"/>
          </a:xfrm>
          <a:custGeom>
            <a:avLst/>
            <a:gdLst/>
            <a:ahLst/>
            <a:cxnLst/>
            <a:rect l="l" t="t" r="r" b="b"/>
            <a:pathLst>
              <a:path w="2999048" h="2999048">
                <a:moveTo>
                  <a:pt x="0" y="0"/>
                </a:moveTo>
                <a:lnTo>
                  <a:pt x="2999048" y="0"/>
                </a:lnTo>
                <a:lnTo>
                  <a:pt x="2999048" y="2999048"/>
                </a:lnTo>
                <a:lnTo>
                  <a:pt x="0" y="2999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sl-SI"/>
          </a:p>
        </p:txBody>
      </p:sp>
      <p:sp>
        <p:nvSpPr>
          <p:cNvPr id="5" name="TextBox 5"/>
          <p:cNvSpPr txBox="1"/>
          <p:nvPr/>
        </p:nvSpPr>
        <p:spPr>
          <a:xfrm>
            <a:off x="2018115" y="2627351"/>
            <a:ext cx="5262446" cy="762000"/>
          </a:xfrm>
          <a:prstGeom prst="rect">
            <a:avLst/>
          </a:prstGeom>
        </p:spPr>
        <p:txBody>
          <a:bodyPr lIns="0" tIns="0" rIns="0" bIns="0" rtlCol="0" anchor="t">
            <a:spAutoFit/>
          </a:bodyPr>
          <a:lstStyle/>
          <a:p>
            <a:pPr algn="l">
              <a:lnSpc>
                <a:spcPts val="5639"/>
              </a:lnSpc>
            </a:pPr>
            <a:r>
              <a:rPr lang="en-US" sz="4699" b="1">
                <a:solidFill>
                  <a:srgbClr val="060644"/>
                </a:solidFill>
                <a:latin typeface="Poppins Ultra-Bold"/>
                <a:ea typeface="Poppins Ultra-Bold"/>
                <a:cs typeface="Poppins Ultra-Bold"/>
                <a:sym typeface="Poppins Ultra-Bold"/>
              </a:rPr>
              <a:t>Resničnost</a:t>
            </a:r>
          </a:p>
        </p:txBody>
      </p:sp>
      <p:pic>
        <p:nvPicPr>
          <p:cNvPr id="6" name="New Recording 82 (1)">
            <a:hlinkClick r:id="" action="ppaction://media"/>
            <a:extLst>
              <a:ext uri="{FF2B5EF4-FFF2-40B4-BE49-F238E27FC236}">
                <a16:creationId xmlns:a16="http://schemas.microsoft.com/office/drawing/2014/main" id="{1652569B-2D60-0119-3A31-487B93DD4F7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90340" y="26670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6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85" y="0"/>
            <a:ext cx="18689225" cy="10679557"/>
          </a:xfrm>
          <a:custGeom>
            <a:avLst/>
            <a:gdLst/>
            <a:ahLst/>
            <a:cxnLst/>
            <a:rect l="l" t="t" r="r" b="b"/>
            <a:pathLst>
              <a:path w="18689225" h="10679557">
                <a:moveTo>
                  <a:pt x="0" y="0"/>
                </a:moveTo>
                <a:lnTo>
                  <a:pt x="18689226" y="0"/>
                </a:lnTo>
                <a:lnTo>
                  <a:pt x="18689226" y="10679557"/>
                </a:lnTo>
                <a:lnTo>
                  <a:pt x="0" y="10679557"/>
                </a:lnTo>
                <a:lnTo>
                  <a:pt x="0" y="0"/>
                </a:lnTo>
                <a:close/>
              </a:path>
            </a:pathLst>
          </a:custGeom>
          <a:blipFill>
            <a:blip r:embed="rId5"/>
            <a:stretch>
              <a:fillRect/>
            </a:stretch>
          </a:blipFill>
        </p:spPr>
        <p:txBody>
          <a:bodyPr/>
          <a:lstStyle/>
          <a:p>
            <a:endParaRPr lang="sl-SI"/>
          </a:p>
        </p:txBody>
      </p:sp>
      <p:sp>
        <p:nvSpPr>
          <p:cNvPr id="3" name="Freeform 3"/>
          <p:cNvSpPr/>
          <p:nvPr/>
        </p:nvSpPr>
        <p:spPr>
          <a:xfrm>
            <a:off x="5160506" y="0"/>
            <a:ext cx="7315200" cy="1472184"/>
          </a:xfrm>
          <a:custGeom>
            <a:avLst/>
            <a:gdLst/>
            <a:ahLst/>
            <a:cxnLst/>
            <a:rect l="l" t="t" r="r" b="b"/>
            <a:pathLst>
              <a:path w="7315200" h="1472184">
                <a:moveTo>
                  <a:pt x="0" y="0"/>
                </a:moveTo>
                <a:lnTo>
                  <a:pt x="7315200" y="0"/>
                </a:lnTo>
                <a:lnTo>
                  <a:pt x="7315200" y="1472184"/>
                </a:lnTo>
                <a:lnTo>
                  <a:pt x="0" y="14721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l-SI"/>
          </a:p>
        </p:txBody>
      </p:sp>
      <p:sp>
        <p:nvSpPr>
          <p:cNvPr id="4" name="TextBox 4"/>
          <p:cNvSpPr txBox="1"/>
          <p:nvPr/>
        </p:nvSpPr>
        <p:spPr>
          <a:xfrm>
            <a:off x="6186883" y="266700"/>
            <a:ext cx="5262446" cy="762000"/>
          </a:xfrm>
          <a:prstGeom prst="rect">
            <a:avLst/>
          </a:prstGeom>
        </p:spPr>
        <p:txBody>
          <a:bodyPr lIns="0" tIns="0" rIns="0" bIns="0" rtlCol="0" anchor="t">
            <a:spAutoFit/>
          </a:bodyPr>
          <a:lstStyle/>
          <a:p>
            <a:pPr algn="l">
              <a:lnSpc>
                <a:spcPts val="5639"/>
              </a:lnSpc>
            </a:pPr>
            <a:r>
              <a:rPr lang="en-US" sz="4699" b="1">
                <a:solidFill>
                  <a:srgbClr val="060644"/>
                </a:solidFill>
                <a:latin typeface="Poppins Ultra-Bold"/>
                <a:ea typeface="Poppins Ultra-Bold"/>
                <a:cs typeface="Poppins Ultra-Bold"/>
                <a:sym typeface="Poppins Ultra-Bold"/>
              </a:rPr>
              <a:t>Nepristranskost</a:t>
            </a:r>
          </a:p>
        </p:txBody>
      </p:sp>
      <p:pic>
        <p:nvPicPr>
          <p:cNvPr id="5" name="New Recording 83">
            <a:hlinkClick r:id="" action="ppaction://media"/>
            <a:extLst>
              <a:ext uri="{FF2B5EF4-FFF2-40B4-BE49-F238E27FC236}">
                <a16:creationId xmlns:a16="http://schemas.microsoft.com/office/drawing/2014/main" id="{EFBA9A5D-9FDB-BBA2-4682-9F507CDF7E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28600" y="1603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62450" y="3995843"/>
            <a:ext cx="11042868" cy="6312537"/>
            <a:chOff x="0" y="0"/>
            <a:chExt cx="1066407" cy="609600"/>
          </a:xfrm>
        </p:grpSpPr>
        <p:sp>
          <p:nvSpPr>
            <p:cNvPr id="3" name="Freeform 3"/>
            <p:cNvSpPr/>
            <p:nvPr/>
          </p:nvSpPr>
          <p:spPr>
            <a:xfrm>
              <a:off x="0" y="0"/>
              <a:ext cx="1066407" cy="609600"/>
            </a:xfrm>
            <a:custGeom>
              <a:avLst/>
              <a:gdLst/>
              <a:ahLst/>
              <a:cxnLst/>
              <a:rect l="l" t="t" r="r" b="b"/>
              <a:pathLst>
                <a:path w="1066407" h="609600">
                  <a:moveTo>
                    <a:pt x="203200" y="0"/>
                  </a:moveTo>
                  <a:lnTo>
                    <a:pt x="1066407" y="0"/>
                  </a:lnTo>
                  <a:lnTo>
                    <a:pt x="863207" y="609600"/>
                  </a:lnTo>
                  <a:lnTo>
                    <a:pt x="0" y="609600"/>
                  </a:lnTo>
                  <a:lnTo>
                    <a:pt x="203200" y="0"/>
                  </a:lnTo>
                  <a:close/>
                </a:path>
              </a:pathLst>
            </a:custGeom>
            <a:solidFill>
              <a:srgbClr val="557DCF"/>
            </a:solidFill>
          </p:spPr>
          <p:txBody>
            <a:bodyPr/>
            <a:lstStyle/>
            <a:p>
              <a:endParaRPr lang="sl-SI"/>
            </a:p>
          </p:txBody>
        </p:sp>
        <p:sp>
          <p:nvSpPr>
            <p:cNvPr id="4" name="TextBox 4"/>
            <p:cNvSpPr txBox="1"/>
            <p:nvPr/>
          </p:nvSpPr>
          <p:spPr>
            <a:xfrm>
              <a:off x="101600" y="-38100"/>
              <a:ext cx="863207" cy="6477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349594" y="4103112"/>
            <a:ext cx="10993037" cy="6312537"/>
            <a:chOff x="0" y="0"/>
            <a:chExt cx="1061595" cy="609600"/>
          </a:xfrm>
        </p:grpSpPr>
        <p:sp>
          <p:nvSpPr>
            <p:cNvPr id="6" name="Freeform 6"/>
            <p:cNvSpPr/>
            <p:nvPr/>
          </p:nvSpPr>
          <p:spPr>
            <a:xfrm>
              <a:off x="0" y="0"/>
              <a:ext cx="1061595" cy="609600"/>
            </a:xfrm>
            <a:custGeom>
              <a:avLst/>
              <a:gdLst/>
              <a:ahLst/>
              <a:cxnLst/>
              <a:rect l="l" t="t" r="r" b="b"/>
              <a:pathLst>
                <a:path w="1061595" h="609600">
                  <a:moveTo>
                    <a:pt x="203200" y="0"/>
                  </a:moveTo>
                  <a:lnTo>
                    <a:pt x="1061595" y="0"/>
                  </a:lnTo>
                  <a:lnTo>
                    <a:pt x="858395" y="609600"/>
                  </a:lnTo>
                  <a:lnTo>
                    <a:pt x="0" y="609600"/>
                  </a:lnTo>
                  <a:lnTo>
                    <a:pt x="203200" y="0"/>
                  </a:lnTo>
                  <a:close/>
                </a:path>
              </a:pathLst>
            </a:custGeom>
            <a:solidFill>
              <a:srgbClr val="060644"/>
            </a:solidFill>
          </p:spPr>
          <p:txBody>
            <a:bodyPr/>
            <a:lstStyle/>
            <a:p>
              <a:endParaRPr lang="sl-SI"/>
            </a:p>
          </p:txBody>
        </p:sp>
        <p:sp>
          <p:nvSpPr>
            <p:cNvPr id="7" name="TextBox 7"/>
            <p:cNvSpPr txBox="1"/>
            <p:nvPr/>
          </p:nvSpPr>
          <p:spPr>
            <a:xfrm>
              <a:off x="101600" y="-38100"/>
              <a:ext cx="858395" cy="6477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4833375" y="5935865"/>
            <a:ext cx="3507867" cy="4114800"/>
          </a:xfrm>
          <a:custGeom>
            <a:avLst/>
            <a:gdLst/>
            <a:ahLst/>
            <a:cxnLst/>
            <a:rect l="l" t="t" r="r" b="b"/>
            <a:pathLst>
              <a:path w="3507867" h="4114800">
                <a:moveTo>
                  <a:pt x="0" y="0"/>
                </a:moveTo>
                <a:lnTo>
                  <a:pt x="3507867" y="0"/>
                </a:lnTo>
                <a:lnTo>
                  <a:pt x="350786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9" name="Freeform 9"/>
          <p:cNvSpPr/>
          <p:nvPr/>
        </p:nvSpPr>
        <p:spPr>
          <a:xfrm>
            <a:off x="3850140" y="5935865"/>
            <a:ext cx="3383873" cy="3511153"/>
          </a:xfrm>
          <a:custGeom>
            <a:avLst/>
            <a:gdLst/>
            <a:ahLst/>
            <a:cxnLst/>
            <a:rect l="l" t="t" r="r" b="b"/>
            <a:pathLst>
              <a:path w="3383873" h="3511153">
                <a:moveTo>
                  <a:pt x="0" y="0"/>
                </a:moveTo>
                <a:lnTo>
                  <a:pt x="3383873" y="0"/>
                </a:lnTo>
                <a:lnTo>
                  <a:pt x="3383873" y="3511153"/>
                </a:lnTo>
                <a:lnTo>
                  <a:pt x="0" y="35111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sl-SI"/>
          </a:p>
        </p:txBody>
      </p:sp>
      <p:sp>
        <p:nvSpPr>
          <p:cNvPr id="10" name="TextBox 10"/>
          <p:cNvSpPr txBox="1"/>
          <p:nvPr/>
        </p:nvSpPr>
        <p:spPr>
          <a:xfrm>
            <a:off x="1977358" y="2153194"/>
            <a:ext cx="14609951" cy="1362075"/>
          </a:xfrm>
          <a:prstGeom prst="rect">
            <a:avLst/>
          </a:prstGeom>
        </p:spPr>
        <p:txBody>
          <a:bodyPr lIns="0" tIns="0" rIns="0" bIns="0" rtlCol="0" anchor="t">
            <a:spAutoFit/>
          </a:bodyPr>
          <a:lstStyle/>
          <a:p>
            <a:pPr algn="just">
              <a:lnSpc>
                <a:spcPts val="3575"/>
              </a:lnSpc>
            </a:pPr>
            <a:r>
              <a:rPr lang="en-US" sz="2979">
                <a:solidFill>
                  <a:srgbClr val="000000"/>
                </a:solidFill>
                <a:latin typeface="Poppins"/>
                <a:ea typeface="Poppins"/>
                <a:cs typeface="Poppins"/>
                <a:sym typeface="Poppins"/>
              </a:rPr>
              <a:t>Raziskovalna etika na socialnih omrežjih se nanaša na načela in smernice, ki jih raziskovalci upoštevajo pri zbiranju in uporabi podatkov z družbenih omrežij.</a:t>
            </a:r>
          </a:p>
        </p:txBody>
      </p:sp>
      <p:sp>
        <p:nvSpPr>
          <p:cNvPr id="11" name="Freeform 11"/>
          <p:cNvSpPr/>
          <p:nvPr/>
        </p:nvSpPr>
        <p:spPr>
          <a:xfrm>
            <a:off x="1564210" y="1794872"/>
            <a:ext cx="15396481" cy="2097771"/>
          </a:xfrm>
          <a:custGeom>
            <a:avLst/>
            <a:gdLst/>
            <a:ahLst/>
            <a:cxnLst/>
            <a:rect l="l" t="t" r="r" b="b"/>
            <a:pathLst>
              <a:path w="15396481" h="2097771">
                <a:moveTo>
                  <a:pt x="0" y="0"/>
                </a:moveTo>
                <a:lnTo>
                  <a:pt x="15396480" y="0"/>
                </a:lnTo>
                <a:lnTo>
                  <a:pt x="15396480" y="2097770"/>
                </a:lnTo>
                <a:lnTo>
                  <a:pt x="0" y="20977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sl-SI"/>
          </a:p>
        </p:txBody>
      </p:sp>
      <p:sp>
        <p:nvSpPr>
          <p:cNvPr id="12" name="TextBox 12"/>
          <p:cNvSpPr txBox="1"/>
          <p:nvPr/>
        </p:nvSpPr>
        <p:spPr>
          <a:xfrm>
            <a:off x="1275380" y="314325"/>
            <a:ext cx="16072383" cy="714375"/>
          </a:xfrm>
          <a:prstGeom prst="rect">
            <a:avLst/>
          </a:prstGeom>
        </p:spPr>
        <p:txBody>
          <a:bodyPr lIns="0" tIns="0" rIns="0" bIns="0" rtlCol="0" anchor="t">
            <a:spAutoFit/>
          </a:bodyPr>
          <a:lstStyle/>
          <a:p>
            <a:pPr algn="ctr">
              <a:lnSpc>
                <a:spcPts val="5399"/>
              </a:lnSpc>
            </a:pPr>
            <a:r>
              <a:rPr lang="en-US" sz="4499" b="1">
                <a:solidFill>
                  <a:srgbClr val="060644"/>
                </a:solidFill>
                <a:latin typeface="Poppins Ultra-Bold"/>
                <a:ea typeface="Poppins Ultra-Bold"/>
                <a:cs typeface="Poppins Ultra-Bold"/>
                <a:sym typeface="Poppins Ultra-Bold"/>
              </a:rPr>
              <a:t>Družbena omrežja in raziskovalna etika</a:t>
            </a:r>
          </a:p>
        </p:txBody>
      </p:sp>
      <p:sp>
        <p:nvSpPr>
          <p:cNvPr id="13" name="TextBox 13"/>
          <p:cNvSpPr txBox="1"/>
          <p:nvPr/>
        </p:nvSpPr>
        <p:spPr>
          <a:xfrm>
            <a:off x="0" y="4332387"/>
            <a:ext cx="7700280" cy="1266825"/>
          </a:xfrm>
          <a:prstGeom prst="rect">
            <a:avLst/>
          </a:prstGeom>
        </p:spPr>
        <p:txBody>
          <a:bodyPr lIns="0" tIns="0" rIns="0" bIns="0" rtlCol="0" anchor="t">
            <a:spAutoFit/>
          </a:bodyPr>
          <a:lstStyle/>
          <a:p>
            <a:pPr algn="ctr">
              <a:lnSpc>
                <a:spcPts val="4800"/>
              </a:lnSpc>
            </a:pPr>
            <a:r>
              <a:rPr lang="en-US" sz="4000" b="1">
                <a:solidFill>
                  <a:srgbClr val="FFFFFF"/>
                </a:solidFill>
                <a:latin typeface="Poppins Ultra-Bold"/>
                <a:ea typeface="Poppins Ultra-Bold"/>
                <a:cs typeface="Poppins Ultra-Bold"/>
                <a:sym typeface="Poppins Ultra-Bold"/>
              </a:rPr>
              <a:t>Spoštovanje zasebnosti uporabnikov</a:t>
            </a:r>
          </a:p>
        </p:txBody>
      </p:sp>
      <p:sp>
        <p:nvSpPr>
          <p:cNvPr id="14" name="TextBox 14"/>
          <p:cNvSpPr txBox="1"/>
          <p:nvPr/>
        </p:nvSpPr>
        <p:spPr>
          <a:xfrm>
            <a:off x="379151" y="6068755"/>
            <a:ext cx="3196413" cy="3143250"/>
          </a:xfrm>
          <a:prstGeom prst="rect">
            <a:avLst/>
          </a:prstGeom>
        </p:spPr>
        <p:txBody>
          <a:bodyPr lIns="0" tIns="0" rIns="0" bIns="0" rtlCol="0" anchor="t">
            <a:spAutoFit/>
          </a:bodyPr>
          <a:lstStyle/>
          <a:p>
            <a:pPr algn="l">
              <a:lnSpc>
                <a:spcPts val="3120"/>
              </a:lnSpc>
            </a:pPr>
            <a:r>
              <a:rPr lang="en-US" sz="2600">
                <a:solidFill>
                  <a:srgbClr val="FFFFFF"/>
                </a:solidFill>
                <a:latin typeface="Poppins"/>
                <a:ea typeface="Poppins"/>
                <a:cs typeface="Poppins"/>
                <a:sym typeface="Poppins"/>
              </a:rPr>
              <a:t>Za uporabo podatkov z družbenih omrežij je potrebno pridobiti privolitev, še posebej, če gre za občutljive podatke.</a:t>
            </a:r>
          </a:p>
        </p:txBody>
      </p:sp>
      <p:sp>
        <p:nvSpPr>
          <p:cNvPr id="15" name="TextBox 15"/>
          <p:cNvSpPr txBox="1"/>
          <p:nvPr/>
        </p:nvSpPr>
        <p:spPr>
          <a:xfrm>
            <a:off x="11403891" y="6068755"/>
            <a:ext cx="3781612" cy="2362200"/>
          </a:xfrm>
          <a:prstGeom prst="rect">
            <a:avLst/>
          </a:prstGeom>
        </p:spPr>
        <p:txBody>
          <a:bodyPr lIns="0" tIns="0" rIns="0" bIns="0" rtlCol="0" anchor="t">
            <a:spAutoFit/>
          </a:bodyPr>
          <a:lstStyle/>
          <a:p>
            <a:pPr algn="just">
              <a:lnSpc>
                <a:spcPts val="3120"/>
              </a:lnSpc>
            </a:pPr>
            <a:r>
              <a:rPr lang="en-US" sz="2600">
                <a:solidFill>
                  <a:srgbClr val="FFFFFF"/>
                </a:solidFill>
                <a:latin typeface="Poppins"/>
                <a:ea typeface="Poppins"/>
                <a:cs typeface="Poppins"/>
                <a:sym typeface="Poppins"/>
              </a:rPr>
              <a:t>Raziskovalci navadno odstranijo vse osebne informacije, ki bi lahko omogočile identifikacijo posameznika.</a:t>
            </a:r>
          </a:p>
        </p:txBody>
      </p:sp>
      <p:sp>
        <p:nvSpPr>
          <p:cNvPr id="16" name="TextBox 16"/>
          <p:cNvSpPr txBox="1"/>
          <p:nvPr/>
        </p:nvSpPr>
        <p:spPr>
          <a:xfrm>
            <a:off x="10933744" y="4332387"/>
            <a:ext cx="7700280" cy="657225"/>
          </a:xfrm>
          <a:prstGeom prst="rect">
            <a:avLst/>
          </a:prstGeom>
        </p:spPr>
        <p:txBody>
          <a:bodyPr lIns="0" tIns="0" rIns="0" bIns="0" rtlCol="0" anchor="t">
            <a:spAutoFit/>
          </a:bodyPr>
          <a:lstStyle/>
          <a:p>
            <a:pPr algn="ctr">
              <a:lnSpc>
                <a:spcPts val="4800"/>
              </a:lnSpc>
            </a:pPr>
            <a:r>
              <a:rPr lang="en-US" sz="4000" b="1">
                <a:solidFill>
                  <a:srgbClr val="FFFFFF"/>
                </a:solidFill>
                <a:latin typeface="Poppins Ultra-Bold"/>
                <a:ea typeface="Poppins Ultra-Bold"/>
                <a:cs typeface="Poppins Ultra-Bold"/>
                <a:sym typeface="Poppins Ultra-Bold"/>
              </a:rPr>
              <a:t>Anonimizacija podatkov</a:t>
            </a:r>
          </a:p>
        </p:txBody>
      </p:sp>
      <p:pic>
        <p:nvPicPr>
          <p:cNvPr id="17" name="New Recording 84">
            <a:hlinkClick r:id="" action="ppaction://media"/>
            <a:extLst>
              <a:ext uri="{FF2B5EF4-FFF2-40B4-BE49-F238E27FC236}">
                <a16:creationId xmlns:a16="http://schemas.microsoft.com/office/drawing/2014/main" id="{51C0840B-D7C6-B933-93E9-3082D6B17A3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63911" y="3143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7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65977" y="4308360"/>
            <a:ext cx="896017" cy="896017"/>
          </a:xfrm>
          <a:custGeom>
            <a:avLst/>
            <a:gdLst/>
            <a:ahLst/>
            <a:cxnLst/>
            <a:rect l="l" t="t" r="r" b="b"/>
            <a:pathLst>
              <a:path w="896017" h="896017">
                <a:moveTo>
                  <a:pt x="0" y="0"/>
                </a:moveTo>
                <a:lnTo>
                  <a:pt x="896017" y="0"/>
                </a:lnTo>
                <a:lnTo>
                  <a:pt x="896017" y="896018"/>
                </a:lnTo>
                <a:lnTo>
                  <a:pt x="0" y="8960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sl-SI"/>
          </a:p>
        </p:txBody>
      </p:sp>
      <p:sp>
        <p:nvSpPr>
          <p:cNvPr id="3" name="Freeform 3"/>
          <p:cNvSpPr/>
          <p:nvPr/>
        </p:nvSpPr>
        <p:spPr>
          <a:xfrm rot="-1320546">
            <a:off x="-229479" y="94030"/>
            <a:ext cx="7353515" cy="5240605"/>
          </a:xfrm>
          <a:custGeom>
            <a:avLst/>
            <a:gdLst/>
            <a:ahLst/>
            <a:cxnLst/>
            <a:rect l="l" t="t" r="r" b="b"/>
            <a:pathLst>
              <a:path w="7353515" h="5240605">
                <a:moveTo>
                  <a:pt x="0" y="0"/>
                </a:moveTo>
                <a:lnTo>
                  <a:pt x="7353515" y="0"/>
                </a:lnTo>
                <a:lnTo>
                  <a:pt x="7353515" y="5240605"/>
                </a:lnTo>
                <a:lnTo>
                  <a:pt x="0" y="5240605"/>
                </a:lnTo>
                <a:lnTo>
                  <a:pt x="0" y="0"/>
                </a:lnTo>
                <a:close/>
              </a:path>
            </a:pathLst>
          </a:custGeom>
          <a:blipFill>
            <a:blip r:embed="rId7"/>
            <a:stretch>
              <a:fillRect/>
            </a:stretch>
          </a:blipFill>
        </p:spPr>
        <p:txBody>
          <a:bodyPr/>
          <a:lstStyle/>
          <a:p>
            <a:endParaRPr lang="sl-SI"/>
          </a:p>
        </p:txBody>
      </p:sp>
      <p:sp>
        <p:nvSpPr>
          <p:cNvPr id="4" name="Freeform 4"/>
          <p:cNvSpPr/>
          <p:nvPr/>
        </p:nvSpPr>
        <p:spPr>
          <a:xfrm>
            <a:off x="14517055" y="3665338"/>
            <a:ext cx="3770945" cy="5438692"/>
          </a:xfrm>
          <a:custGeom>
            <a:avLst/>
            <a:gdLst/>
            <a:ahLst/>
            <a:cxnLst/>
            <a:rect l="l" t="t" r="r" b="b"/>
            <a:pathLst>
              <a:path w="3770945" h="5438692">
                <a:moveTo>
                  <a:pt x="0" y="0"/>
                </a:moveTo>
                <a:lnTo>
                  <a:pt x="3770945" y="0"/>
                </a:lnTo>
                <a:lnTo>
                  <a:pt x="3770945" y="5438692"/>
                </a:lnTo>
                <a:lnTo>
                  <a:pt x="0" y="5438692"/>
                </a:lnTo>
                <a:lnTo>
                  <a:pt x="0" y="0"/>
                </a:lnTo>
                <a:close/>
              </a:path>
            </a:pathLst>
          </a:custGeom>
          <a:blipFill>
            <a:blip r:embed="rId8"/>
            <a:stretch>
              <a:fillRect l="-20676"/>
            </a:stretch>
          </a:blipFill>
        </p:spPr>
        <p:txBody>
          <a:bodyPr/>
          <a:lstStyle/>
          <a:p>
            <a:endParaRPr lang="sl-SI"/>
          </a:p>
        </p:txBody>
      </p:sp>
      <p:sp>
        <p:nvSpPr>
          <p:cNvPr id="5" name="Freeform 5"/>
          <p:cNvSpPr/>
          <p:nvPr/>
        </p:nvSpPr>
        <p:spPr>
          <a:xfrm>
            <a:off x="1450524" y="5852078"/>
            <a:ext cx="12775068" cy="4010355"/>
          </a:xfrm>
          <a:custGeom>
            <a:avLst/>
            <a:gdLst/>
            <a:ahLst/>
            <a:cxnLst/>
            <a:rect l="l" t="t" r="r" b="b"/>
            <a:pathLst>
              <a:path w="12775068" h="4010355">
                <a:moveTo>
                  <a:pt x="0" y="0"/>
                </a:moveTo>
                <a:lnTo>
                  <a:pt x="12775068" y="0"/>
                </a:lnTo>
                <a:lnTo>
                  <a:pt x="12775068" y="4010355"/>
                </a:lnTo>
                <a:lnTo>
                  <a:pt x="0" y="4010355"/>
                </a:lnTo>
                <a:lnTo>
                  <a:pt x="0" y="0"/>
                </a:lnTo>
                <a:close/>
              </a:path>
            </a:pathLst>
          </a:custGeom>
          <a:blipFill>
            <a:blip r:embed="rId9"/>
            <a:stretch>
              <a:fillRect/>
            </a:stretch>
          </a:blipFill>
        </p:spPr>
        <p:txBody>
          <a:bodyPr/>
          <a:lstStyle/>
          <a:p>
            <a:endParaRPr lang="sl-SI"/>
          </a:p>
        </p:txBody>
      </p:sp>
      <p:sp>
        <p:nvSpPr>
          <p:cNvPr id="6" name="Freeform 6"/>
          <p:cNvSpPr/>
          <p:nvPr/>
        </p:nvSpPr>
        <p:spPr>
          <a:xfrm>
            <a:off x="8531130" y="643022"/>
            <a:ext cx="5498007" cy="3665338"/>
          </a:xfrm>
          <a:custGeom>
            <a:avLst/>
            <a:gdLst/>
            <a:ahLst/>
            <a:cxnLst/>
            <a:rect l="l" t="t" r="r" b="b"/>
            <a:pathLst>
              <a:path w="5498007" h="3665338">
                <a:moveTo>
                  <a:pt x="0" y="0"/>
                </a:moveTo>
                <a:lnTo>
                  <a:pt x="5498007" y="0"/>
                </a:lnTo>
                <a:lnTo>
                  <a:pt x="5498007" y="3665338"/>
                </a:lnTo>
                <a:lnTo>
                  <a:pt x="0" y="3665338"/>
                </a:lnTo>
                <a:lnTo>
                  <a:pt x="0" y="0"/>
                </a:lnTo>
                <a:close/>
              </a:path>
            </a:pathLst>
          </a:custGeom>
          <a:blipFill>
            <a:blip r:embed="rId10"/>
            <a:stretch>
              <a:fillRect/>
            </a:stretch>
          </a:blipFill>
        </p:spPr>
        <p:txBody>
          <a:bodyPr/>
          <a:lstStyle/>
          <a:p>
            <a:endParaRPr lang="sl-SI"/>
          </a:p>
        </p:txBody>
      </p:sp>
      <p:pic>
        <p:nvPicPr>
          <p:cNvPr id="9" name="New Recording 88">
            <a:hlinkClick r:id="" action="ppaction://media"/>
            <a:extLst>
              <a:ext uri="{FF2B5EF4-FFF2-40B4-BE49-F238E27FC236}">
                <a16:creationId xmlns:a16="http://schemas.microsoft.com/office/drawing/2014/main" id="{43E5E41D-772C-A0BB-F19E-33DA0D9D922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28600" y="20899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64853" y="342900"/>
            <a:ext cx="6062596" cy="4295314"/>
          </a:xfrm>
          <a:custGeom>
            <a:avLst/>
            <a:gdLst/>
            <a:ahLst/>
            <a:cxnLst/>
            <a:rect l="l" t="t" r="r" b="b"/>
            <a:pathLst>
              <a:path w="6062596" h="4295314">
                <a:moveTo>
                  <a:pt x="0" y="0"/>
                </a:moveTo>
                <a:lnTo>
                  <a:pt x="6062596" y="0"/>
                </a:lnTo>
                <a:lnTo>
                  <a:pt x="6062596" y="4295314"/>
                </a:lnTo>
                <a:lnTo>
                  <a:pt x="0" y="4295314"/>
                </a:lnTo>
                <a:lnTo>
                  <a:pt x="0" y="0"/>
                </a:lnTo>
                <a:close/>
              </a:path>
            </a:pathLst>
          </a:custGeom>
          <a:blipFill>
            <a:blip r:embed="rId5"/>
            <a:stretch>
              <a:fillRect/>
            </a:stretch>
          </a:blipFill>
        </p:spPr>
        <p:txBody>
          <a:bodyPr/>
          <a:lstStyle/>
          <a:p>
            <a:endParaRPr lang="sl-SI"/>
          </a:p>
        </p:txBody>
      </p:sp>
      <p:sp>
        <p:nvSpPr>
          <p:cNvPr id="3" name="Freeform 3"/>
          <p:cNvSpPr/>
          <p:nvPr/>
        </p:nvSpPr>
        <p:spPr>
          <a:xfrm>
            <a:off x="9978592" y="1077443"/>
            <a:ext cx="7155127" cy="4693763"/>
          </a:xfrm>
          <a:custGeom>
            <a:avLst/>
            <a:gdLst/>
            <a:ahLst/>
            <a:cxnLst/>
            <a:rect l="l" t="t" r="r" b="b"/>
            <a:pathLst>
              <a:path w="7155127" h="4693763">
                <a:moveTo>
                  <a:pt x="0" y="0"/>
                </a:moveTo>
                <a:lnTo>
                  <a:pt x="7155127" y="0"/>
                </a:lnTo>
                <a:lnTo>
                  <a:pt x="7155127" y="4693764"/>
                </a:lnTo>
                <a:lnTo>
                  <a:pt x="0" y="4693764"/>
                </a:lnTo>
                <a:lnTo>
                  <a:pt x="0" y="0"/>
                </a:lnTo>
                <a:close/>
              </a:path>
            </a:pathLst>
          </a:custGeom>
          <a:blipFill>
            <a:blip r:embed="rId6"/>
            <a:stretch>
              <a:fillRect/>
            </a:stretch>
          </a:blipFill>
        </p:spPr>
        <p:txBody>
          <a:bodyPr/>
          <a:lstStyle/>
          <a:p>
            <a:endParaRPr lang="sl-SI"/>
          </a:p>
        </p:txBody>
      </p:sp>
      <p:sp>
        <p:nvSpPr>
          <p:cNvPr id="4" name="Freeform 4"/>
          <p:cNvSpPr/>
          <p:nvPr/>
        </p:nvSpPr>
        <p:spPr>
          <a:xfrm>
            <a:off x="119639" y="4818411"/>
            <a:ext cx="7753024" cy="5423560"/>
          </a:xfrm>
          <a:custGeom>
            <a:avLst/>
            <a:gdLst/>
            <a:ahLst/>
            <a:cxnLst/>
            <a:rect l="l" t="t" r="r" b="b"/>
            <a:pathLst>
              <a:path w="7753024" h="5423560">
                <a:moveTo>
                  <a:pt x="0" y="0"/>
                </a:moveTo>
                <a:lnTo>
                  <a:pt x="7753023" y="0"/>
                </a:lnTo>
                <a:lnTo>
                  <a:pt x="7753023" y="5423560"/>
                </a:lnTo>
                <a:lnTo>
                  <a:pt x="0" y="5423560"/>
                </a:lnTo>
                <a:lnTo>
                  <a:pt x="0" y="0"/>
                </a:lnTo>
                <a:close/>
              </a:path>
            </a:pathLst>
          </a:custGeom>
          <a:blipFill>
            <a:blip r:embed="rId7"/>
            <a:stretch>
              <a:fillRect/>
            </a:stretch>
          </a:blipFill>
        </p:spPr>
        <p:txBody>
          <a:bodyPr/>
          <a:lstStyle/>
          <a:p>
            <a:endParaRPr lang="sl-SI"/>
          </a:p>
        </p:txBody>
      </p:sp>
      <p:sp>
        <p:nvSpPr>
          <p:cNvPr id="5" name="Freeform 5"/>
          <p:cNvSpPr/>
          <p:nvPr/>
        </p:nvSpPr>
        <p:spPr>
          <a:xfrm>
            <a:off x="9016660" y="5819950"/>
            <a:ext cx="7888171" cy="4419784"/>
          </a:xfrm>
          <a:custGeom>
            <a:avLst/>
            <a:gdLst/>
            <a:ahLst/>
            <a:cxnLst/>
            <a:rect l="l" t="t" r="r" b="b"/>
            <a:pathLst>
              <a:path w="7888171" h="4419784">
                <a:moveTo>
                  <a:pt x="0" y="0"/>
                </a:moveTo>
                <a:lnTo>
                  <a:pt x="7888171" y="0"/>
                </a:lnTo>
                <a:lnTo>
                  <a:pt x="7888171" y="4419784"/>
                </a:lnTo>
                <a:lnTo>
                  <a:pt x="0" y="4419784"/>
                </a:lnTo>
                <a:lnTo>
                  <a:pt x="0" y="0"/>
                </a:lnTo>
                <a:close/>
              </a:path>
            </a:pathLst>
          </a:custGeom>
          <a:blipFill>
            <a:blip r:embed="rId8"/>
            <a:stretch>
              <a:fillRect/>
            </a:stretch>
          </a:blipFill>
        </p:spPr>
        <p:txBody>
          <a:bodyPr/>
          <a:lstStyle/>
          <a:p>
            <a:endParaRPr lang="sl-SI"/>
          </a:p>
        </p:txBody>
      </p:sp>
      <p:sp>
        <p:nvSpPr>
          <p:cNvPr id="6" name="TextBox 6"/>
          <p:cNvSpPr txBox="1"/>
          <p:nvPr/>
        </p:nvSpPr>
        <p:spPr>
          <a:xfrm>
            <a:off x="3111483" y="76385"/>
            <a:ext cx="16072383" cy="828675"/>
          </a:xfrm>
          <a:prstGeom prst="rect">
            <a:avLst/>
          </a:prstGeom>
        </p:spPr>
        <p:txBody>
          <a:bodyPr lIns="0" tIns="0" rIns="0" bIns="0" rtlCol="0" anchor="t">
            <a:spAutoFit/>
          </a:bodyPr>
          <a:lstStyle/>
          <a:p>
            <a:pPr algn="ctr">
              <a:lnSpc>
                <a:spcPts val="6119"/>
              </a:lnSpc>
            </a:pPr>
            <a:r>
              <a:rPr lang="en-US" sz="5099" b="1">
                <a:solidFill>
                  <a:srgbClr val="060644"/>
                </a:solidFill>
                <a:latin typeface="Poppins Ultra-Bold"/>
                <a:ea typeface="Poppins Ultra-Bold"/>
                <a:cs typeface="Poppins Ultra-Bold"/>
                <a:sym typeface="Poppins Ultra-Bold"/>
              </a:rPr>
              <a:t>Poročanje o tragedijah</a:t>
            </a:r>
          </a:p>
        </p:txBody>
      </p:sp>
      <p:pic>
        <p:nvPicPr>
          <p:cNvPr id="7" name="New Recording 87">
            <a:hlinkClick r:id="" action="ppaction://media"/>
            <a:extLst>
              <a:ext uri="{FF2B5EF4-FFF2-40B4-BE49-F238E27FC236}">
                <a16:creationId xmlns:a16="http://schemas.microsoft.com/office/drawing/2014/main" id="{C238CA75-97F8-86FA-5071-E96D30B55EA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4879" y="33387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0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37376" y="2282597"/>
            <a:ext cx="8426394" cy="1792181"/>
          </a:xfrm>
          <a:custGeom>
            <a:avLst/>
            <a:gdLst/>
            <a:ahLst/>
            <a:cxnLst/>
            <a:rect l="l" t="t" r="r" b="b"/>
            <a:pathLst>
              <a:path w="8426394" h="1792181">
                <a:moveTo>
                  <a:pt x="0" y="0"/>
                </a:moveTo>
                <a:lnTo>
                  <a:pt x="8426394" y="0"/>
                </a:lnTo>
                <a:lnTo>
                  <a:pt x="8426394" y="1792181"/>
                </a:lnTo>
                <a:lnTo>
                  <a:pt x="0" y="1792181"/>
                </a:lnTo>
                <a:lnTo>
                  <a:pt x="0" y="0"/>
                </a:lnTo>
                <a:close/>
              </a:path>
            </a:pathLst>
          </a:custGeom>
          <a:blipFill>
            <a:blip r:embed="rId5"/>
            <a:stretch>
              <a:fillRect/>
            </a:stretch>
          </a:blipFill>
        </p:spPr>
        <p:txBody>
          <a:bodyPr/>
          <a:lstStyle/>
          <a:p>
            <a:endParaRPr lang="sl-SI"/>
          </a:p>
        </p:txBody>
      </p:sp>
      <p:sp>
        <p:nvSpPr>
          <p:cNvPr id="3" name="Freeform 3"/>
          <p:cNvSpPr/>
          <p:nvPr/>
        </p:nvSpPr>
        <p:spPr>
          <a:xfrm>
            <a:off x="614197" y="4135233"/>
            <a:ext cx="6960022" cy="2520008"/>
          </a:xfrm>
          <a:custGeom>
            <a:avLst/>
            <a:gdLst/>
            <a:ahLst/>
            <a:cxnLst/>
            <a:rect l="l" t="t" r="r" b="b"/>
            <a:pathLst>
              <a:path w="6960022" h="2520008">
                <a:moveTo>
                  <a:pt x="0" y="0"/>
                </a:moveTo>
                <a:lnTo>
                  <a:pt x="6960022" y="0"/>
                </a:lnTo>
                <a:lnTo>
                  <a:pt x="6960022" y="2520008"/>
                </a:lnTo>
                <a:lnTo>
                  <a:pt x="0" y="2520008"/>
                </a:lnTo>
                <a:lnTo>
                  <a:pt x="0" y="0"/>
                </a:lnTo>
                <a:close/>
              </a:path>
            </a:pathLst>
          </a:custGeom>
          <a:blipFill>
            <a:blip r:embed="rId6"/>
            <a:stretch>
              <a:fillRect/>
            </a:stretch>
          </a:blipFill>
        </p:spPr>
        <p:txBody>
          <a:bodyPr/>
          <a:lstStyle/>
          <a:p>
            <a:endParaRPr lang="sl-SI"/>
          </a:p>
        </p:txBody>
      </p:sp>
      <p:sp>
        <p:nvSpPr>
          <p:cNvPr id="4" name="Freeform 4"/>
          <p:cNvSpPr/>
          <p:nvPr/>
        </p:nvSpPr>
        <p:spPr>
          <a:xfrm>
            <a:off x="0" y="1563159"/>
            <a:ext cx="9234389" cy="1952948"/>
          </a:xfrm>
          <a:custGeom>
            <a:avLst/>
            <a:gdLst/>
            <a:ahLst/>
            <a:cxnLst/>
            <a:rect l="l" t="t" r="r" b="b"/>
            <a:pathLst>
              <a:path w="9234389" h="1952948">
                <a:moveTo>
                  <a:pt x="0" y="0"/>
                </a:moveTo>
                <a:lnTo>
                  <a:pt x="9234389" y="0"/>
                </a:lnTo>
                <a:lnTo>
                  <a:pt x="9234389" y="1952949"/>
                </a:lnTo>
                <a:lnTo>
                  <a:pt x="0" y="1952949"/>
                </a:lnTo>
                <a:lnTo>
                  <a:pt x="0" y="0"/>
                </a:lnTo>
                <a:close/>
              </a:path>
            </a:pathLst>
          </a:custGeom>
          <a:blipFill>
            <a:blip r:embed="rId7"/>
            <a:stretch>
              <a:fillRect/>
            </a:stretch>
          </a:blipFill>
        </p:spPr>
        <p:txBody>
          <a:bodyPr/>
          <a:lstStyle/>
          <a:p>
            <a:endParaRPr lang="sl-SI"/>
          </a:p>
        </p:txBody>
      </p:sp>
      <p:sp>
        <p:nvSpPr>
          <p:cNvPr id="5" name="Freeform 5"/>
          <p:cNvSpPr/>
          <p:nvPr/>
        </p:nvSpPr>
        <p:spPr>
          <a:xfrm>
            <a:off x="11625578" y="4539732"/>
            <a:ext cx="6251917" cy="4718568"/>
          </a:xfrm>
          <a:custGeom>
            <a:avLst/>
            <a:gdLst/>
            <a:ahLst/>
            <a:cxnLst/>
            <a:rect l="l" t="t" r="r" b="b"/>
            <a:pathLst>
              <a:path w="6251917" h="4718568">
                <a:moveTo>
                  <a:pt x="0" y="0"/>
                </a:moveTo>
                <a:lnTo>
                  <a:pt x="6251917" y="0"/>
                </a:lnTo>
                <a:lnTo>
                  <a:pt x="6251917" y="4718568"/>
                </a:lnTo>
                <a:lnTo>
                  <a:pt x="0" y="4718568"/>
                </a:lnTo>
                <a:lnTo>
                  <a:pt x="0" y="0"/>
                </a:lnTo>
                <a:close/>
              </a:path>
            </a:pathLst>
          </a:custGeom>
          <a:blipFill>
            <a:blip r:embed="rId8"/>
            <a:stretch>
              <a:fillRect/>
            </a:stretch>
          </a:blipFill>
        </p:spPr>
        <p:txBody>
          <a:bodyPr/>
          <a:lstStyle/>
          <a:p>
            <a:endParaRPr lang="sl-SI"/>
          </a:p>
        </p:txBody>
      </p:sp>
      <p:sp>
        <p:nvSpPr>
          <p:cNvPr id="6" name="Freeform 6"/>
          <p:cNvSpPr/>
          <p:nvPr/>
        </p:nvSpPr>
        <p:spPr>
          <a:xfrm>
            <a:off x="2032628" y="7073072"/>
            <a:ext cx="9392651" cy="2964126"/>
          </a:xfrm>
          <a:custGeom>
            <a:avLst/>
            <a:gdLst/>
            <a:ahLst/>
            <a:cxnLst/>
            <a:rect l="l" t="t" r="r" b="b"/>
            <a:pathLst>
              <a:path w="9392651" h="2964126">
                <a:moveTo>
                  <a:pt x="0" y="0"/>
                </a:moveTo>
                <a:lnTo>
                  <a:pt x="9392651" y="0"/>
                </a:lnTo>
                <a:lnTo>
                  <a:pt x="9392651" y="2964126"/>
                </a:lnTo>
                <a:lnTo>
                  <a:pt x="0" y="2964126"/>
                </a:lnTo>
                <a:lnTo>
                  <a:pt x="0" y="0"/>
                </a:lnTo>
                <a:close/>
              </a:path>
            </a:pathLst>
          </a:custGeom>
          <a:blipFill>
            <a:blip r:embed="rId9"/>
            <a:stretch>
              <a:fillRect/>
            </a:stretch>
          </a:blipFill>
        </p:spPr>
        <p:txBody>
          <a:bodyPr/>
          <a:lstStyle/>
          <a:p>
            <a:endParaRPr lang="sl-SI"/>
          </a:p>
        </p:txBody>
      </p:sp>
      <p:sp>
        <p:nvSpPr>
          <p:cNvPr id="7" name="TextBox 7"/>
          <p:cNvSpPr txBox="1"/>
          <p:nvPr/>
        </p:nvSpPr>
        <p:spPr>
          <a:xfrm>
            <a:off x="981087" y="226610"/>
            <a:ext cx="16072383" cy="714375"/>
          </a:xfrm>
          <a:prstGeom prst="rect">
            <a:avLst/>
          </a:prstGeom>
        </p:spPr>
        <p:txBody>
          <a:bodyPr lIns="0" tIns="0" rIns="0" bIns="0" rtlCol="0" anchor="t">
            <a:spAutoFit/>
          </a:bodyPr>
          <a:lstStyle/>
          <a:p>
            <a:pPr algn="ctr">
              <a:lnSpc>
                <a:spcPts val="5399"/>
              </a:lnSpc>
            </a:pPr>
            <a:r>
              <a:rPr lang="en-US" sz="4499" b="1">
                <a:solidFill>
                  <a:srgbClr val="060644"/>
                </a:solidFill>
                <a:latin typeface="Poppins Ultra-Bold"/>
                <a:ea typeface="Poppins Ultra-Bold"/>
                <a:cs typeface="Poppins Ultra-Bold"/>
                <a:sym typeface="Poppins Ultra-Bold"/>
              </a:rPr>
              <a:t>Meje senzacionalizma</a:t>
            </a:r>
          </a:p>
        </p:txBody>
      </p:sp>
      <p:pic>
        <p:nvPicPr>
          <p:cNvPr id="8" name="New Recording 89">
            <a:hlinkClick r:id="" action="ppaction://media"/>
            <a:extLst>
              <a:ext uri="{FF2B5EF4-FFF2-40B4-BE49-F238E27FC236}">
                <a16:creationId xmlns:a16="http://schemas.microsoft.com/office/drawing/2014/main" id="{ABD8C711-459F-3C33-6121-4F044F0011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2673" y="34011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1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2489</Words>
  <Application>Microsoft Office PowerPoint</Application>
  <PresentationFormat>Po meri</PresentationFormat>
  <Paragraphs>159</Paragraphs>
  <Slides>14</Slides>
  <Notes>11</Notes>
  <HiddenSlides>0</HiddenSlides>
  <MMClips>10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14</vt:i4>
      </vt:variant>
    </vt:vector>
  </HeadingPairs>
  <TitlesOfParts>
    <vt:vector size="23" baseType="lpstr">
      <vt:lpstr>Calibri</vt:lpstr>
      <vt:lpstr>Abadi Extra Light</vt:lpstr>
      <vt:lpstr>Poppins Italics</vt:lpstr>
      <vt:lpstr>Poppins</vt:lpstr>
      <vt:lpstr>Poppins Ultra-Bold</vt:lpstr>
      <vt:lpstr>Poppins Bold</vt:lpstr>
      <vt:lpstr>Poppins Medium</vt:lpstr>
      <vt:lpstr>Arial</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Moralne dileme v novinarstvu in medijih</dc:title>
  <cp:lastModifiedBy>Tjaša Č.</cp:lastModifiedBy>
  <cp:revision>2</cp:revision>
  <dcterms:created xsi:type="dcterms:W3CDTF">2006-08-16T00:00:00Z</dcterms:created>
  <dcterms:modified xsi:type="dcterms:W3CDTF">2024-09-12T12:05:31Z</dcterms:modified>
  <dc:identifier>DAGMTkIDaY4</dc:identifier>
</cp:coreProperties>
</file>