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IBM Plex Sans"/>
      <p:regular r:id="rId30"/>
      <p:bold r:id="rId31"/>
      <p:italic r:id="rId32"/>
      <p:boldItalic r:id="rId33"/>
    </p:embeddedFont>
    <p:embeddedFont>
      <p:font typeface="Play"/>
      <p:regular r:id="rId34"/>
      <p:bold r:id="rId35"/>
    </p:embeddedFont>
    <p:embeddedFont>
      <p:font typeface="IBM Plex Sans Light"/>
      <p:regular r:id="rId36"/>
      <p:bold r:id="rId37"/>
      <p:italic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  <p:embeddedFont>
      <p:font typeface="Helvetica Neue Light"/>
      <p:regular r:id="rId44"/>
      <p:bold r:id="rId45"/>
      <p:italic r:id="rId46"/>
      <p:boldItalic r:id="rId47"/>
    </p:embeddedFont>
    <p:embeddedFont>
      <p:font typeface="IBM Plex Sans SemiBol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44" Type="http://schemas.openxmlformats.org/officeDocument/2006/relationships/font" Target="fonts/HelveticaNeueLight-regular.fntdata"/><Relationship Id="rId43" Type="http://schemas.openxmlformats.org/officeDocument/2006/relationships/font" Target="fonts/HelveticaNeue-boldItalic.fntdata"/><Relationship Id="rId46" Type="http://schemas.openxmlformats.org/officeDocument/2006/relationships/font" Target="fonts/HelveticaNeueLight-italic.fntdata"/><Relationship Id="rId45" Type="http://schemas.openxmlformats.org/officeDocument/2006/relationships/font" Target="fonts/HelveticaNeueLight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IBMPlexSansSemiBold-regular.fntdata"/><Relationship Id="rId47" Type="http://schemas.openxmlformats.org/officeDocument/2006/relationships/font" Target="fonts/HelveticaNeueLight-boldItalic.fntdata"/><Relationship Id="rId49" Type="http://schemas.openxmlformats.org/officeDocument/2006/relationships/font" Target="fonts/IBMPlexSansSemi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BMPlexSans-bold.fntdata"/><Relationship Id="rId30" Type="http://schemas.openxmlformats.org/officeDocument/2006/relationships/font" Target="fonts/IBMPlexSans-regular.fntdata"/><Relationship Id="rId33" Type="http://schemas.openxmlformats.org/officeDocument/2006/relationships/font" Target="fonts/IBMPlexSans-boldItalic.fntdata"/><Relationship Id="rId32" Type="http://schemas.openxmlformats.org/officeDocument/2006/relationships/font" Target="fonts/IBMPlexSans-italic.fntdata"/><Relationship Id="rId35" Type="http://schemas.openxmlformats.org/officeDocument/2006/relationships/font" Target="fonts/Play-bold.fntdata"/><Relationship Id="rId34" Type="http://schemas.openxmlformats.org/officeDocument/2006/relationships/font" Target="fonts/Play-regular.fntdata"/><Relationship Id="rId37" Type="http://schemas.openxmlformats.org/officeDocument/2006/relationships/font" Target="fonts/IBMPlexSansLight-bold.fntdata"/><Relationship Id="rId36" Type="http://schemas.openxmlformats.org/officeDocument/2006/relationships/font" Target="fonts/IBMPlexSansLight-regular.fntdata"/><Relationship Id="rId39" Type="http://schemas.openxmlformats.org/officeDocument/2006/relationships/font" Target="fonts/IBMPlexSansLight-boldItalic.fntdata"/><Relationship Id="rId38" Type="http://schemas.openxmlformats.org/officeDocument/2006/relationships/font" Target="fonts/IBMPlexSansLight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IBMPlexSansSemiBold-boldItalic.fntdata"/><Relationship Id="rId50" Type="http://schemas.openxmlformats.org/officeDocument/2006/relationships/font" Target="fonts/IBMPlexSansSemiBold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c45f1fa82_2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31c45f1fa82_2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c45f1fa82_2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31c45f1fa82_2_1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c45f1fa82_2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g31c45f1fa82_2_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c45f1fa82_2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g31c45f1fa82_2_1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c45f1fa82_2_1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31c45f1fa82_2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c45f1fa82_2_1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1c45f1fa82_2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c45f1fa8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1c45f1fa8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c45f1fa8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c45f1fa8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c45f1fa8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c45f1fa8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c45f1fa82_2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g31c45f1fa82_2_1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c45f1fa82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g31c45f1fa82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c45f1fa82_2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1c45f1fa82_2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c45f1fa82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g31c45f1fa82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c45f1fa8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1c45f1fa8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1c45f1fa82_2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31c45f1fa82_2_1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c45f1fa82_2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g31c45f1fa82_2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c45f1fa82_2_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31c45f1fa82_2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c45f1fa82_2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g31c45f1fa82_2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c45f1fa82_2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g31c45f1fa82_2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c45f1fa82_2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31c45f1fa82_2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c45f1fa82_2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31c45f1fa82_2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c45f1fa82_2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g31c45f1fa82_2_1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c45f1fa82_2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g31c45f1fa82_2_1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copy" type="tx">
  <p:cSld name="TITLE_AND_BODY">
    <p:bg>
      <p:bgPr>
        <a:solidFill>
          <a:srgbClr val="051975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50129" y="732513"/>
            <a:ext cx="3700903" cy="3678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  <a:defRPr sz="24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1696641" y="133945"/>
            <a:ext cx="7082428" cy="1138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  <a:defRPr sz="3200">
                <a:solidFill>
                  <a:srgbClr val="05197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1696641" y="1366242"/>
            <a:ext cx="7082428" cy="3315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74650" lvl="1" marL="914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74650" lvl="2" marL="1371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74650" lvl="3" marL="1828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74650" lvl="4" marL="22860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Ostro_Logo_O_Blue@2x.png"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12" y="-1936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re">
  <p:cSld name="Title - Centre">
    <p:bg>
      <p:bgPr>
        <a:solidFill>
          <a:srgbClr val="051975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1705570" y="1701105"/>
            <a:ext cx="7358063" cy="1741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IBM Plex Sans SemiBold"/>
              <a:buNone/>
              <a:defRPr sz="3200"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pic>
        <p:nvPicPr>
          <p:cNvPr descr="Ostro_Logo_O_White@2x.png" id="64" name="Google Shape;6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09" y="1609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>
            <p:ph idx="2" type="pic"/>
          </p:nvPr>
        </p:nvSpPr>
        <p:spPr>
          <a:xfrm>
            <a:off x="4723805" y="1366242"/>
            <a:ext cx="3750469" cy="3315146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type="title"/>
          </p:nvPr>
        </p:nvSpPr>
        <p:spPr>
          <a:xfrm>
            <a:off x="1696641" y="133945"/>
            <a:ext cx="7804547" cy="1138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  <a:defRPr sz="3200">
                <a:solidFill>
                  <a:srgbClr val="05197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1696641" y="1366242"/>
            <a:ext cx="2910800" cy="3315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746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3746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3746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3746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51975"/>
              </a:buClr>
              <a:buSzPts val="2300"/>
              <a:buFont typeface="IBM Plex Sans"/>
              <a:buChar char="•"/>
              <a:defRPr sz="16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Ostro_Logo_O_Blue@2x.png" id="70" name="Google Shape;7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12" y="-1936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bg>
      <p:bgPr>
        <a:solidFill>
          <a:srgbClr val="051975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stro_Logo_O_White@2x.png" id="73" name="Google Shape;7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09" y="1609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8"/>
          <p:cNvSpPr txBox="1"/>
          <p:nvPr/>
        </p:nvSpPr>
        <p:spPr>
          <a:xfrm>
            <a:off x="1688443" y="4471608"/>
            <a:ext cx="6387518" cy="412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BM Plex Sans"/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Ime konference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BM Plex Sans"/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Datum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8"/>
          <p:cNvSpPr txBox="1"/>
          <p:nvPr/>
        </p:nvSpPr>
        <p:spPr>
          <a:xfrm>
            <a:off x="1688443" y="2080109"/>
            <a:ext cx="6387518" cy="983282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IBM Plex Sans SemiBold"/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Title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BM Plex Sans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Subtitle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/>
          <p:nvPr>
            <p:ph idx="2" type="pic"/>
          </p:nvPr>
        </p:nvSpPr>
        <p:spPr>
          <a:xfrm>
            <a:off x="1692176" y="-1503"/>
            <a:ext cx="7457929" cy="33851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9"/>
          <p:cNvSpPr txBox="1"/>
          <p:nvPr>
            <p:ph type="title"/>
          </p:nvPr>
        </p:nvSpPr>
        <p:spPr>
          <a:xfrm>
            <a:off x="1696641" y="3489275"/>
            <a:ext cx="7358063" cy="750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  <a:defRPr sz="3200">
                <a:solidFill>
                  <a:srgbClr val="05197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1696641" y="4246066"/>
            <a:ext cx="7358063" cy="596057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2400"/>
              <a:buFont typeface="IBM Plex Sans"/>
              <a:buNone/>
              <a:defRPr sz="24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2400"/>
              <a:buFont typeface="IBM Plex Sans"/>
              <a:buNone/>
              <a:defRPr sz="24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2400"/>
              <a:buFont typeface="IBM Plex Sans"/>
              <a:buNone/>
              <a:defRPr sz="24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2400"/>
              <a:buFont typeface="IBM Plex Sans"/>
              <a:buNone/>
              <a:defRPr sz="24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2400"/>
              <a:buFont typeface="IBM Plex Sans"/>
              <a:buNone/>
              <a:defRPr sz="24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Ostro_Logo_O_Blue@2x.png" id="81" name="Google Shape;8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12" y="-1936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/>
          <p:nvPr>
            <p:ph idx="2" type="pic"/>
          </p:nvPr>
        </p:nvSpPr>
        <p:spPr>
          <a:xfrm>
            <a:off x="5402461" y="336930"/>
            <a:ext cx="3750469" cy="4333131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0"/>
          <p:cNvSpPr txBox="1"/>
          <p:nvPr>
            <p:ph type="title"/>
          </p:nvPr>
        </p:nvSpPr>
        <p:spPr>
          <a:xfrm>
            <a:off x="1687711" y="334863"/>
            <a:ext cx="3750469" cy="2102942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900"/>
              <a:buFont typeface="IBM Plex Sans SemiBold"/>
              <a:buNone/>
              <a:defRPr sz="3900">
                <a:solidFill>
                  <a:srgbClr val="05197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1687711" y="2491383"/>
            <a:ext cx="3750469" cy="2169914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1300"/>
              <a:buFont typeface="IBM Plex Sans"/>
              <a:buNone/>
              <a:defRPr sz="13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1300"/>
              <a:buFont typeface="IBM Plex Sans"/>
              <a:buNone/>
              <a:defRPr sz="13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1300"/>
              <a:buFont typeface="IBM Plex Sans"/>
              <a:buNone/>
              <a:defRPr sz="13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1300"/>
              <a:buFont typeface="IBM Plex Sans"/>
              <a:buNone/>
              <a:defRPr sz="13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1300"/>
              <a:buFont typeface="IBM Plex Sans"/>
              <a:buNone/>
              <a:defRPr sz="1300">
                <a:solidFill>
                  <a:srgbClr val="051975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Ostro_Logo_O_Blue@2x.png" id="87" name="Google Shape;8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12" y="-1936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bg>
      <p:bgPr>
        <a:solidFill>
          <a:srgbClr val="051975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1705570" y="133945"/>
            <a:ext cx="6934775" cy="1138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IBM Plex Sans SemiBold"/>
              <a:buNone/>
              <a:defRPr sz="3200"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/>
        </p:txBody>
      </p:sp>
      <p:pic>
        <p:nvPicPr>
          <p:cNvPr descr="Ostro_Logo_O_White@2x.png" id="91" name="Google Shape;9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09" y="1609"/>
            <a:ext cx="1271317" cy="12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/>
          <p:nvPr>
            <p:ph idx="2" type="pic"/>
          </p:nvPr>
        </p:nvSpPr>
        <p:spPr>
          <a:xfrm>
            <a:off x="4732734" y="2618631"/>
            <a:ext cx="3750469" cy="2056061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2"/>
          <p:cNvSpPr/>
          <p:nvPr>
            <p:ph idx="3" type="pic"/>
          </p:nvPr>
        </p:nvSpPr>
        <p:spPr>
          <a:xfrm>
            <a:off x="4732734" y="334863"/>
            <a:ext cx="3750469" cy="2056061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2"/>
          <p:cNvSpPr/>
          <p:nvPr>
            <p:ph idx="4" type="pic"/>
          </p:nvPr>
        </p:nvSpPr>
        <p:spPr>
          <a:xfrm>
            <a:off x="669727" y="334863"/>
            <a:ext cx="3750469" cy="4339828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rgbClr val="051975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idx="1" type="body"/>
          </p:nvPr>
        </p:nvSpPr>
        <p:spPr>
          <a:xfrm>
            <a:off x="892969" y="3355330"/>
            <a:ext cx="7358063" cy="26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BM Plex Sans"/>
              <a:buNone/>
              <a:defRPr i="1" sz="15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336550" lvl="1" marL="914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2" type="body"/>
          </p:nvPr>
        </p:nvSpPr>
        <p:spPr>
          <a:xfrm>
            <a:off x="892969" y="2234654"/>
            <a:ext cx="7358063" cy="396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lay"/>
              <a:buNone/>
              <a:defRPr sz="3200">
                <a:latin typeface="Play"/>
                <a:ea typeface="Play"/>
                <a:cs typeface="Play"/>
                <a:sym typeface="Play"/>
              </a:defRPr>
            </a:lvl1pPr>
            <a:lvl2pPr indent="-336550" lvl="1" marL="914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rgbClr val="00000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rgbClr val="051975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6" name="Google Shape;10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2596" y="65039"/>
            <a:ext cx="2256114" cy="501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69727" y="133945"/>
            <a:ext cx="7804547" cy="1138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69727" y="1366242"/>
            <a:ext cx="7804547" cy="3315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19100" lvl="1" marL="914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19100" lvl="2" marL="1371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19100" lvl="3" marL="1828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19100" lvl="4" marL="22860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19100" lvl="5" marL="2743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19100" lvl="6" marL="3200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19100" lvl="7" marL="3657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19100" lvl="8" marL="4114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449997" y="4902398"/>
            <a:ext cx="239245" cy="171021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ostro.si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ydVaJJeL1EYbWtlfj9TPfBTE5IBADkQfZrQaBZxqXGs/edit" TargetMode="External"/><Relationship Id="rId4" Type="http://schemas.openxmlformats.org/officeDocument/2006/relationships/hyperlink" Target="https://web.archive.org/" TargetMode="External"/><Relationship Id="rId5" Type="http://schemas.openxmlformats.org/officeDocument/2006/relationships/hyperlink" Target="https://archive.i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ineye.com/" TargetMode="External"/><Relationship Id="rId4" Type="http://schemas.openxmlformats.org/officeDocument/2006/relationships/hyperlink" Target="https://yandex.com/images/" TargetMode="External"/><Relationship Id="rId5" Type="http://schemas.openxmlformats.org/officeDocument/2006/relationships/hyperlink" Target="http://imageedited.com/" TargetMode="External"/><Relationship Id="rId6" Type="http://schemas.openxmlformats.org/officeDocument/2006/relationships/hyperlink" Target="https://fotoforensics.com" TargetMode="External"/><Relationship Id="rId7" Type="http://schemas.openxmlformats.org/officeDocument/2006/relationships/hyperlink" Target="https://www.ostro.si/si/razkrinkavanje/objave/fotografija-kapsule-ki-naj-bi-vsebovala-covid-19-je-fotomontaza" TargetMode="External"/><Relationship Id="rId8" Type="http://schemas.openxmlformats.org/officeDocument/2006/relationships/hyperlink" Target="https://www.metadata2go.com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eb.archive.org/web/20221207130509/https:/rumble.com/v1xlvg8-pfizer-svetovno-populacijo-bomo-zmanjali-za-50-do-2023.html" TargetMode="External"/><Relationship Id="rId4" Type="http://schemas.openxmlformats.org/officeDocument/2006/relationships/hyperlink" Target="https://www.youtube.com/watch?v=9ccd3LMNMl8&amp;t=136s" TargetMode="External"/><Relationship Id="rId5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7.jpg"/><Relationship Id="rId6" Type="http://schemas.openxmlformats.org/officeDocument/2006/relationships/image" Target="../media/image6.jpg"/><Relationship Id="rId7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tiktok.com/@razkinkavanje.si/video/7350642928911437088" TargetMode="External"/><Relationship Id="rId4" Type="http://schemas.openxmlformats.org/officeDocument/2006/relationships/hyperlink" Target="https://www.youtube.com/watch?v=kVnK2OgbgeQ" TargetMode="External"/><Relationship Id="rId5" Type="http://schemas.openxmlformats.org/officeDocument/2006/relationships/hyperlink" Target="https://www.youtube.com/watch?v=bxtSsQIEDpU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manca@ostro.si" TargetMode="External"/><Relationship Id="rId4" Type="http://schemas.openxmlformats.org/officeDocument/2006/relationships/hyperlink" Target="mailto:zana@ostro.si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etektorpremozenja.si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zvezoskop.si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ostro.si/si/o-projektu-razkrinkavanje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ostro.si/si/o-projektu-razkrinkavanje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ostro.si/si/o-projektu-razkrinkavanje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A75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4661357" y="1346450"/>
            <a:ext cx="41121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 SemiBold"/>
              <a:buNone/>
            </a:pPr>
            <a:r>
              <a:rPr lang="en"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OŠTRO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 SemiBold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"/>
              <a:buNone/>
            </a:pPr>
            <a:r>
              <a:rPr lang="en"/>
              <a:t>Center za preiskovalno novinarstvo v jadranski regiji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"/>
              <a:buNone/>
            </a:pPr>
            <a:r>
              <a:rPr lang="en" sz="2400">
                <a:latin typeface="IBM Plex Sans"/>
                <a:ea typeface="IBM Plex Sans"/>
                <a:cs typeface="IBM Plex Sans"/>
                <a:sym typeface="IBM Plex Sans"/>
              </a:rPr>
              <a:t>Center for investigative journalism</a:t>
            </a:r>
            <a:br>
              <a:rPr lang="en" sz="2400"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2400">
                <a:latin typeface="IBM Plex Sans"/>
                <a:ea typeface="IBM Plex Sans"/>
                <a:cs typeface="IBM Plex Sans"/>
                <a:sym typeface="IBM Plex Sans"/>
              </a:rPr>
              <a:t>in the Adriatic </a:t>
            </a:r>
            <a:r>
              <a:rPr lang="en"/>
              <a:t>r</a:t>
            </a:r>
            <a:r>
              <a:rPr lang="en" sz="2400">
                <a:latin typeface="IBM Plex Sans"/>
                <a:ea typeface="IBM Plex Sans"/>
                <a:cs typeface="IBM Plex Sans"/>
                <a:sym typeface="IBM Plex Sans"/>
              </a:rPr>
              <a:t>egion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IBM Plex Sans SemiBold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www.ostro.si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Ostro_Logo_White_Powerpoint.png" id="114" name="Google Shape;11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399984">
            <a:off x="1840593" y="-1122761"/>
            <a:ext cx="1060359" cy="330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/>
        </p:nvSpPr>
        <p:spPr>
          <a:xfrm>
            <a:off x="2341898" y="2198232"/>
            <a:ext cx="7234734" cy="211043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12102" cy="52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Pomen zornega kota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1" name="Google Shape;1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852" y="1223072"/>
            <a:ext cx="4086222" cy="269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Pomen zornega kota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7" name="Google Shape;18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8568" y="1297016"/>
            <a:ext cx="4070147" cy="254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Kdo pripoveduje zgodbo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93" name="Google Shape;19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1258" y="1204481"/>
            <a:ext cx="4126113" cy="273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/>
          <p:nvPr>
            <p:ph type="title"/>
          </p:nvPr>
        </p:nvSpPr>
        <p:spPr>
          <a:xfrm>
            <a:off x="1533182" y="272885"/>
            <a:ext cx="7082428" cy="7323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lang="en"/>
              <a:t>Res vidimo celo zgodbo?</a:t>
            </a:r>
            <a:endParaRPr/>
          </a:p>
        </p:txBody>
      </p:sp>
      <p:sp>
        <p:nvSpPr>
          <p:cNvPr id="199" name="Google Shape;199;p39"/>
          <p:cNvSpPr txBox="1"/>
          <p:nvPr/>
        </p:nvSpPr>
        <p:spPr>
          <a:xfrm>
            <a:off x="5874908" y="1794445"/>
            <a:ext cx="3292734" cy="35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39" title="The Guardian: Points of View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346" y="1085321"/>
            <a:ext cx="5670980" cy="3203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"/>
          <p:cNvSpPr txBox="1"/>
          <p:nvPr>
            <p:ph type="title"/>
          </p:nvPr>
        </p:nvSpPr>
        <p:spPr>
          <a:xfrm>
            <a:off x="1696641" y="133945"/>
            <a:ext cx="7082428" cy="1138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lang="en"/>
              <a:t>Ko možgani zavedejo …</a:t>
            </a:r>
            <a:endParaRPr/>
          </a:p>
        </p:txBody>
      </p:sp>
      <p:pic>
        <p:nvPicPr>
          <p:cNvPr id="206" name="Google Shape;20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5400" y="1192526"/>
            <a:ext cx="4599899" cy="275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/>
          <p:nvPr>
            <p:ph type="title"/>
          </p:nvPr>
        </p:nvSpPr>
        <p:spPr>
          <a:xfrm>
            <a:off x="1696641" y="133945"/>
            <a:ext cx="7082400" cy="11385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dobe poresničnosti</a:t>
            </a:r>
            <a:endParaRPr/>
          </a:p>
        </p:txBody>
      </p:sp>
      <p:sp>
        <p:nvSpPr>
          <p:cNvPr id="212" name="Google Shape;212;p41"/>
          <p:cNvSpPr txBox="1"/>
          <p:nvPr>
            <p:ph idx="1" type="body"/>
          </p:nvPr>
        </p:nvSpPr>
        <p:spPr>
          <a:xfrm>
            <a:off x="1696650" y="1366250"/>
            <a:ext cx="7082400" cy="24324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rPr lang="en"/>
              <a:t>PREOBILJE INFORMACIJ + </a:t>
            </a:r>
            <a:br>
              <a:rPr lang="en"/>
            </a:br>
            <a:br>
              <a:rPr lang="en"/>
            </a:br>
            <a:r>
              <a:rPr lang="en"/>
              <a:t>ALGORITMI + </a:t>
            </a:r>
            <a:br>
              <a:rPr lang="en"/>
            </a:br>
            <a:br>
              <a:rPr lang="en"/>
            </a:br>
            <a:r>
              <a:rPr lang="en"/>
              <a:t>EKONOMIJA POZORNOSTI + </a:t>
            </a:r>
            <a:br>
              <a:rPr lang="en"/>
            </a:br>
            <a:br>
              <a:rPr lang="en"/>
            </a:br>
            <a:r>
              <a:rPr lang="en"/>
              <a:t>MNENJSKI MEHURČKI + … </a:t>
            </a:r>
            <a:br>
              <a:rPr lang="en"/>
            </a:br>
            <a:br>
              <a:rPr lang="en"/>
            </a:br>
            <a:r>
              <a:rPr lang="en"/>
              <a:t>= </a:t>
            </a:r>
            <a:r>
              <a:rPr b="1" lang="en"/>
              <a:t>PORESNIČNOST</a:t>
            </a:r>
            <a:endParaRPr b="1"/>
          </a:p>
        </p:txBody>
      </p:sp>
      <p:pic>
        <p:nvPicPr>
          <p:cNvPr id="213" name="Google Shape;2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925" y="1506600"/>
            <a:ext cx="4398074" cy="36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 txBox="1"/>
          <p:nvPr>
            <p:ph type="title"/>
          </p:nvPr>
        </p:nvSpPr>
        <p:spPr>
          <a:xfrm>
            <a:off x="1696641" y="133945"/>
            <a:ext cx="7082400" cy="11385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A1870"/>
                </a:solidFill>
                <a:latin typeface="IBM Plex Sans"/>
                <a:ea typeface="IBM Plex Sans"/>
                <a:cs typeface="IBM Plex Sans"/>
                <a:sym typeface="IBM Plex Sans"/>
              </a:rPr>
              <a:t>Splošna uporabna orodja</a:t>
            </a:r>
            <a:endParaRPr/>
          </a:p>
        </p:txBody>
      </p:sp>
      <p:sp>
        <p:nvSpPr>
          <p:cNvPr id="219" name="Google Shape;219;p42"/>
          <p:cNvSpPr txBox="1"/>
          <p:nvPr>
            <p:ph idx="1" type="body"/>
          </p:nvPr>
        </p:nvSpPr>
        <p:spPr>
          <a:xfrm>
            <a:off x="1696650" y="1366250"/>
            <a:ext cx="7082400" cy="3363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-"/>
            </a:pPr>
            <a:r>
              <a:rPr lang="en" sz="1800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 operators</a:t>
            </a:r>
            <a:endParaRPr sz="1800">
              <a:solidFill>
                <a:srgbClr val="0A187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A187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-"/>
            </a:pPr>
            <a:r>
              <a:rPr lang="en" sz="18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Wayback Machine</a:t>
            </a:r>
            <a:endParaRPr sz="1800">
              <a:solidFill>
                <a:srgbClr val="0A187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A187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-"/>
            </a:pPr>
            <a:r>
              <a:rPr lang="en" sz="18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Archive.today</a:t>
            </a:r>
            <a:endParaRPr sz="1400">
              <a:solidFill>
                <a:srgbClr val="051A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/>
          <p:nvPr>
            <p:ph type="title"/>
          </p:nvPr>
        </p:nvSpPr>
        <p:spPr>
          <a:xfrm>
            <a:off x="1696641" y="133945"/>
            <a:ext cx="7082400" cy="11385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3600"/>
              <a:buFont typeface="IBM Plex Sans"/>
              <a:buNone/>
            </a:pPr>
            <a:r>
              <a:rPr b="1" lang="en" sz="3600">
                <a:solidFill>
                  <a:srgbClr val="0A1870"/>
                </a:solidFill>
                <a:latin typeface="IBM Plex Sans"/>
                <a:ea typeface="IBM Plex Sans"/>
                <a:cs typeface="IBM Plex Sans"/>
                <a:sym typeface="IBM Plex Sans"/>
              </a:rPr>
              <a:t>Orodja za preverjanje fotografij in videoposnetkov</a:t>
            </a:r>
            <a:endParaRPr/>
          </a:p>
        </p:txBody>
      </p:sp>
      <p:sp>
        <p:nvSpPr>
          <p:cNvPr id="225" name="Google Shape;225;p43"/>
          <p:cNvSpPr txBox="1"/>
          <p:nvPr>
            <p:ph idx="1" type="body"/>
          </p:nvPr>
        </p:nvSpPr>
        <p:spPr>
          <a:xfrm>
            <a:off x="1696650" y="1366250"/>
            <a:ext cx="7082400" cy="3363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Char char="-"/>
            </a:pPr>
            <a:r>
              <a:rPr lang="en" sz="1800">
                <a:solidFill>
                  <a:srgbClr val="0A1870"/>
                </a:solidFill>
              </a:rPr>
              <a:t>Vsebino preverite z drugimi fotografijami ali videi</a:t>
            </a:r>
            <a:endParaRPr sz="1800">
              <a:solidFill>
                <a:srgbClr val="0A18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A1870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Char char="-"/>
            </a:pPr>
            <a:r>
              <a:rPr lang="en" sz="1800">
                <a:solidFill>
                  <a:srgbClr val="0A1870"/>
                </a:solidFill>
              </a:rPr>
              <a:t>Iskanje prvotne objave – kdo, kdaj in v kakšnem kontekstu: obratno iskanje (Reverse image search) -&gt; Google, </a:t>
            </a:r>
            <a:r>
              <a:rPr lang="en" sz="1800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TinEye</a:t>
            </a:r>
            <a:r>
              <a:rPr lang="en" sz="1800">
                <a:solidFill>
                  <a:srgbClr val="0A1870"/>
                </a:solidFill>
              </a:rPr>
              <a:t>, </a:t>
            </a:r>
            <a:r>
              <a:rPr lang="en" sz="18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Yandex</a:t>
            </a:r>
            <a:endParaRPr sz="1800">
              <a:solidFill>
                <a:srgbClr val="0A1870"/>
              </a:solidFill>
            </a:endParaRPr>
          </a:p>
          <a:p>
            <a:pPr indent="-1714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None/>
            </a:pPr>
            <a:r>
              <a:t/>
            </a:r>
            <a:endParaRPr sz="1800">
              <a:solidFill>
                <a:srgbClr val="0A1870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Char char="-"/>
            </a:pPr>
            <a:r>
              <a:rPr lang="en" sz="1800">
                <a:solidFill>
                  <a:srgbClr val="0A1870"/>
                </a:solidFill>
              </a:rPr>
              <a:t>Preverimo, če je bila fotografija spremenjena – </a:t>
            </a:r>
            <a:r>
              <a:rPr lang="en" sz="18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Image Edited</a:t>
            </a:r>
            <a:r>
              <a:rPr lang="en" sz="1800">
                <a:solidFill>
                  <a:srgbClr val="0A1870"/>
                </a:solidFill>
              </a:rPr>
              <a:t>,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Fotoforensics</a:t>
            </a:r>
            <a:r>
              <a:rPr lang="en" sz="1800">
                <a:solidFill>
                  <a:srgbClr val="0A1870"/>
                </a:solidFill>
              </a:rPr>
              <a:t>, </a:t>
            </a:r>
            <a:r>
              <a:rPr lang="en" sz="1800" u="sng">
                <a:solidFill>
                  <a:schemeClr val="hlink"/>
                </a:solidFill>
                <a:hlinkClick r:id="rId7"/>
              </a:rPr>
              <a:t>primer</a:t>
            </a:r>
            <a:r>
              <a:rPr lang="en" sz="1800">
                <a:solidFill>
                  <a:srgbClr val="0A1870"/>
                </a:solidFill>
              </a:rPr>
              <a:t> (Kapsula s covidom-19)</a:t>
            </a:r>
            <a:endParaRPr sz="1800">
              <a:solidFill>
                <a:srgbClr val="0A1870"/>
              </a:solidFill>
            </a:endParaRPr>
          </a:p>
          <a:p>
            <a:pPr indent="-1714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None/>
            </a:pPr>
            <a:r>
              <a:t/>
            </a:r>
            <a:endParaRPr sz="1800">
              <a:solidFill>
                <a:srgbClr val="0A1870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Char char="-"/>
            </a:pPr>
            <a:r>
              <a:rPr lang="en" sz="1800">
                <a:solidFill>
                  <a:srgbClr val="0A1870"/>
                </a:solidFill>
              </a:rPr>
              <a:t>Preverimo metapodatke (datum, lokacija, naprava) - </a:t>
            </a:r>
            <a:r>
              <a:rPr lang="en" sz="1800" u="sng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Metadata2go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4"/>
          <p:cNvSpPr txBox="1"/>
          <p:nvPr>
            <p:ph type="title"/>
          </p:nvPr>
        </p:nvSpPr>
        <p:spPr>
          <a:xfrm>
            <a:off x="1533175" y="272875"/>
            <a:ext cx="71334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20754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Primer</a:t>
            </a: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Pfizer: </a:t>
            </a:r>
            <a:r>
              <a:rPr b="1" lang="en" sz="265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Zmanjšanje svetovne populacije za 50 % do 2023</a:t>
            </a:r>
            <a:endParaRPr b="1" sz="265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31" name="Google Shape;231;p44"/>
          <p:cNvSpPr txBox="1"/>
          <p:nvPr/>
        </p:nvSpPr>
        <p:spPr>
          <a:xfrm>
            <a:off x="945613" y="2065690"/>
            <a:ext cx="71334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BM Plex Sans"/>
              <a:buChar char="-"/>
            </a:pPr>
            <a:r>
              <a:rPr lang="en" sz="1800" u="sng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Originalna objava </a:t>
            </a:r>
            <a: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(Rumble, 0:17)</a:t>
            </a:r>
            <a:endParaRPr sz="18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1714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IBM Plex Sans"/>
              <a:buNone/>
            </a:pPr>
            <a:r>
              <a:t/>
            </a:r>
            <a:endParaRPr sz="18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BM Plex Sans"/>
              <a:buChar char="-"/>
            </a:pPr>
            <a:r>
              <a:rPr lang="en" sz="1800" u="sng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Objava WEF</a:t>
            </a:r>
            <a: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(Youtube, 2:16)</a:t>
            </a:r>
            <a:endParaRPr sz="15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32" name="Google Shape;23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966" y="3061500"/>
            <a:ext cx="4141032" cy="20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 txBox="1"/>
          <p:nvPr>
            <p:ph type="title"/>
          </p:nvPr>
        </p:nvSpPr>
        <p:spPr>
          <a:xfrm>
            <a:off x="1533175" y="272875"/>
            <a:ext cx="71334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Primer</a:t>
            </a: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Fotografija z zastavo</a:t>
            </a:r>
            <a:endParaRPr b="1" sz="265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38" name="Google Shape;238;p45"/>
          <p:cNvSpPr txBox="1"/>
          <p:nvPr/>
        </p:nvSpPr>
        <p:spPr>
          <a:xfrm>
            <a:off x="945625" y="2065700"/>
            <a:ext cx="54171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Več kot 10.000 ogledov</a:t>
            </a:r>
            <a:b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endParaRPr sz="18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Na facebooku delil lokalni politik (dobil 186 delitev) in lokalni odbori SDS</a:t>
            </a:r>
            <a:b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endParaRPr sz="18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Objava v facebook skupinah Slovenija moja domovina (9,9k) in Slovenija v srcu (8,4k)</a:t>
            </a:r>
            <a:endParaRPr sz="15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239" name="Google Shape;23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5075" y="0"/>
            <a:ext cx="2718925" cy="50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2957" y="2886772"/>
            <a:ext cx="3383438" cy="2256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Kaj je Oštro?</a:t>
            </a:r>
            <a:endParaRPr>
              <a:solidFill>
                <a:srgbClr val="051A75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5761898" y="1342841"/>
            <a:ext cx="2826563" cy="292201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65482"/>
            <a:ext cx="3744997" cy="249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0670" y="940214"/>
            <a:ext cx="3744997" cy="249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 rotWithShape="1">
          <a:blip r:embed="rId6">
            <a:alphaModFix/>
          </a:blip>
          <a:srcRect b="0" l="0" r="7295" t="0"/>
          <a:stretch/>
        </p:blipFill>
        <p:spPr>
          <a:xfrm>
            <a:off x="1973585" y="3438097"/>
            <a:ext cx="3257525" cy="175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663362"/>
            <a:ext cx="2228582" cy="1671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/>
          <p:nvPr>
            <p:ph type="title"/>
          </p:nvPr>
        </p:nvSpPr>
        <p:spPr>
          <a:xfrm>
            <a:off x="1533182" y="272885"/>
            <a:ext cx="70824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Naloga 1</a:t>
            </a: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45" name="Google Shape;245;p46"/>
          <p:cNvSpPr txBox="1"/>
          <p:nvPr/>
        </p:nvSpPr>
        <p:spPr>
          <a:xfrm>
            <a:off x="1005363" y="693290"/>
            <a:ext cx="7133400" cy="11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Spodnjo fotografijo so uporabili za namen širjenja lažne novice o nasilnih protestnikih med epidemijo Covid-19.</a:t>
            </a:r>
            <a:endParaRPr sz="900"/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Poiščite vir originalne fotografije, s katero boste dokazali, da to ne drži.</a:t>
            </a:r>
            <a:endParaRPr b="0" i="0" sz="1500" u="none" cap="none" strike="noStrike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descr="Slika, ki vsebuje besede obutev, oblačila, moški, oseba&#10;&#10;Opis je samodejno ustvarjen" id="246" name="Google Shape;24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690" y="2137780"/>
            <a:ext cx="3353539" cy="2891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, ki vsebuje besede vzorec, grafika, piksel, oblikovanje&#10;&#10;Opis je samodejno ustvarjen" id="247" name="Google Shape;24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4498" y="2800369"/>
            <a:ext cx="1506885" cy="150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/>
          <p:nvPr>
            <p:ph type="title"/>
          </p:nvPr>
        </p:nvSpPr>
        <p:spPr>
          <a:xfrm>
            <a:off x="1696641" y="133945"/>
            <a:ext cx="7082400" cy="11385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4000"/>
              <a:buFont typeface="IBM Plex Sans"/>
              <a:buNone/>
            </a:pPr>
            <a:r>
              <a:rPr b="1" lang="en" sz="3600">
                <a:solidFill>
                  <a:srgbClr val="0A187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Preverjanje UI vsebin</a:t>
            </a:r>
            <a:endParaRPr/>
          </a:p>
        </p:txBody>
      </p:sp>
      <p:sp>
        <p:nvSpPr>
          <p:cNvPr id="253" name="Google Shape;253;p47"/>
          <p:cNvSpPr txBox="1"/>
          <p:nvPr>
            <p:ph idx="1" type="body"/>
          </p:nvPr>
        </p:nvSpPr>
        <p:spPr>
          <a:xfrm>
            <a:off x="1696650" y="1366250"/>
            <a:ext cx="7082400" cy="3363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rgbClr val="0A1870"/>
                </a:solidFill>
              </a:rPr>
              <a:t>Osnovni novinarski research (kdo, kdaj, kje, v kakšnem kontekstu).</a:t>
            </a:r>
            <a:endParaRPr sz="1800">
              <a:solidFill>
                <a:srgbClr val="0A187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rgbClr val="0A1870"/>
                </a:solidFill>
              </a:rPr>
              <a:t>Znaki, da gre za UI: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Fotografije</a:t>
            </a:r>
            <a:r>
              <a:rPr lang="en" sz="1800">
                <a:solidFill>
                  <a:srgbClr val="0A1870"/>
                </a:solidFill>
              </a:rPr>
              <a:t>: roke/noge, zobje, ušesa, nenavadno/nepopolno ali zamegljeno ozadje, popolna polt in lasje, čudni teleni proporci, nelogične podobe, odsevi na steklu.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Videe:</a:t>
            </a:r>
            <a:r>
              <a:rPr lang="en" sz="1800">
                <a:solidFill>
                  <a:srgbClr val="0A1870"/>
                </a:solidFill>
              </a:rPr>
              <a:t> (kot pri foto) + ljudje in objekti izginjajo, </a:t>
            </a:r>
            <a:r>
              <a:rPr lang="en" sz="18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 spreminjajo</a:t>
            </a:r>
            <a:r>
              <a:rPr lang="en" sz="1800">
                <a:solidFill>
                  <a:srgbClr val="0A1870"/>
                </a:solidFill>
              </a:rPr>
              <a:t>, primerjaj parne telesne dele, naravnost premikov in svetlobe ob tem.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A1870"/>
                </a:solidFill>
              </a:rPr>
              <a:t>Zvočne posnetke: nenavadne pavze, nenaravna intonacija, ponavljanje besed, iste besede imajo isto intonacijo, kontekst</a:t>
            </a:r>
            <a:endParaRPr sz="1800">
              <a:solidFill>
                <a:srgbClr val="0A187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rgbClr val="0A1870"/>
                </a:solidFill>
              </a:rPr>
              <a:t>Orodja (previdno! Zaenkrat se še ni za zanašati le na orodja)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A1870"/>
                </a:solidFill>
              </a:rPr>
              <a:t>Hive moderation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A1870"/>
                </a:solidFill>
              </a:rPr>
              <a:t>TrueMedia.org</a:t>
            </a:r>
            <a:endParaRPr sz="1800">
              <a:solidFill>
                <a:srgbClr val="0A1870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187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A1870"/>
                </a:solidFill>
              </a:rPr>
              <a:t>Contentatscale.ai</a:t>
            </a:r>
            <a:endParaRPr sz="1800">
              <a:solidFill>
                <a:srgbClr val="0A187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8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Naloga 2</a:t>
            </a:r>
            <a:br>
              <a:rPr b="1" lang="en">
                <a:latin typeface="IBM Plex Sans"/>
                <a:ea typeface="IBM Plex Sans"/>
                <a:cs typeface="IBM Plex Sans"/>
                <a:sym typeface="IBM Plex Sans"/>
              </a:rPr>
            </a:b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59" name="Google Shape;259;p48"/>
          <p:cNvSpPr txBox="1"/>
          <p:nvPr/>
        </p:nvSpPr>
        <p:spPr>
          <a:xfrm>
            <a:off x="1005363" y="693290"/>
            <a:ext cx="7133273" cy="105496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Spodnjo fotografijo je ustvarila umetna inteligenca. </a:t>
            </a:r>
            <a:endParaRPr sz="900"/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Podrobno jo preučite in poiščite napake na njej. </a:t>
            </a:r>
            <a:endParaRPr b="0" i="0" sz="1500" u="none" cap="none" strike="noStrike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descr="Slika, ki vsebuje besede oblačila, na prostem, obutev, oseba&#10;&#10;Opis je samodejno ustvarjen" id="260" name="Google Shape;26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129" y="1855863"/>
            <a:ext cx="2729454" cy="2938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, ki vsebuje besede vzorec, grafika, piksel, oblikovanje&#10;&#10;Opis je samodejno ustvarjen" id="261" name="Google Shape;26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0788" y="2571750"/>
            <a:ext cx="1506885" cy="150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9"/>
          <p:cNvSpPr txBox="1"/>
          <p:nvPr>
            <p:ph type="title"/>
          </p:nvPr>
        </p:nvSpPr>
        <p:spPr>
          <a:xfrm>
            <a:off x="977854" y="1525106"/>
            <a:ext cx="70824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5200"/>
              <a:t>Hvala!</a:t>
            </a:r>
            <a:endParaRPr/>
          </a:p>
        </p:txBody>
      </p:sp>
      <p:sp>
        <p:nvSpPr>
          <p:cNvPr id="267" name="Google Shape;267;p49"/>
          <p:cNvSpPr txBox="1"/>
          <p:nvPr/>
        </p:nvSpPr>
        <p:spPr>
          <a:xfrm>
            <a:off x="2683200" y="3178375"/>
            <a:ext cx="36717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51A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Manca Šetinc Vernik </a:t>
            </a:r>
            <a:r>
              <a:rPr lang="en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manca@ostro.si</a:t>
            </a:r>
            <a:r>
              <a:rPr lang="en">
                <a:solidFill>
                  <a:srgbClr val="051A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rgbClr val="051A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51A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Žana Erznožnik </a:t>
            </a:r>
            <a:r>
              <a:rPr lang="en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zana@ostro.si</a:t>
            </a:r>
            <a:br>
              <a:rPr lang="en">
                <a:solidFill>
                  <a:srgbClr val="051A75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400" u="none" cap="none" strike="noStrike">
              <a:solidFill>
                <a:srgbClr val="051A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51A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ostro.si</a:t>
            </a:r>
            <a:endParaRPr>
              <a:solidFill>
                <a:srgbClr val="051A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Detektor premoženja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detektorpremozenja.si</a:t>
            </a:r>
            <a:endParaRPr>
              <a:solidFill>
                <a:srgbClr val="051A75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>
            <a:off x="1030781" y="1342841"/>
            <a:ext cx="7082438" cy="3865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500"/>
          </a:p>
        </p:txBody>
      </p:sp>
      <p:sp>
        <p:nvSpPr>
          <p:cNvPr id="134" name="Google Shape;134;p29"/>
          <p:cNvSpPr txBox="1"/>
          <p:nvPr/>
        </p:nvSpPr>
        <p:spPr>
          <a:xfrm>
            <a:off x="1030798" y="1362729"/>
            <a:ext cx="2826600" cy="15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Iz delno zakritih, nepopolnih podatkov, raztresenih po različnih zbirkah, smo naredili </a:t>
            </a:r>
            <a:r>
              <a:rPr b="1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pregledno, za javnost odprto zbirko podatkov o premoženju slovenskih politikov.</a:t>
            </a:r>
            <a:endParaRPr b="1" i="0" sz="1500" u="none" cap="none" strike="noStrik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35" name="Google Shape;135;p29"/>
          <p:cNvSpPr txBox="1"/>
          <p:nvPr/>
        </p:nvSpPr>
        <p:spPr>
          <a:xfrm>
            <a:off x="1030772" y="3376176"/>
            <a:ext cx="2826600" cy="1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C543C"/>
                </a:solidFill>
                <a:latin typeface="IBM Plex Sans"/>
                <a:ea typeface="IBM Plex Sans"/>
                <a:cs typeface="IBM Plex Sans"/>
                <a:sym typeface="IBM Plex Sans"/>
              </a:rPr>
              <a:t>ZAKAJ?</a:t>
            </a:r>
            <a:endParaRPr b="1" i="0" sz="1500" u="none" cap="none" strike="noStrike">
              <a:solidFill>
                <a:srgbClr val="FC543C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Ker je pomembno vedeti, </a:t>
            </a:r>
            <a:r>
              <a:rPr b="1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kdo javno funkcijo uporablja za zasebno okoriščanje</a:t>
            </a:r>
            <a:r>
              <a:rPr b="0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b="0" i="0" sz="1500" u="none" cap="none" strike="noStrik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 rotWithShape="1">
          <a:blip r:embed="rId4">
            <a:alphaModFix/>
          </a:blip>
          <a:srcRect b="0" l="0" r="0" t="1127"/>
          <a:stretch/>
        </p:blipFill>
        <p:spPr>
          <a:xfrm>
            <a:off x="5616825" y="112825"/>
            <a:ext cx="2658600" cy="50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Zvezoskop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zvezoskop.si</a:t>
            </a:r>
            <a:endParaRPr>
              <a:solidFill>
                <a:schemeClr val="lt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1030781" y="1342841"/>
            <a:ext cx="2826563" cy="1461006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Analizirali smo njihove CVje, jih oplemenitili s pristopi podatkovnega novinarstva in pripravili </a:t>
            </a:r>
            <a:r>
              <a:rPr b="1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prvi interaktivni zemljevid vez in poznanstev slovenskih politikov.</a:t>
            </a:r>
            <a:endParaRPr b="1" i="0" sz="1500" u="none" cap="none" strike="noStrik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43" name="Google Shape;143;p30"/>
          <p:cNvSpPr txBox="1"/>
          <p:nvPr/>
        </p:nvSpPr>
        <p:spPr>
          <a:xfrm>
            <a:off x="1030784" y="3141479"/>
            <a:ext cx="2826563" cy="1355484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C543C"/>
                </a:solidFill>
                <a:latin typeface="IBM Plex Sans"/>
                <a:ea typeface="IBM Plex Sans"/>
                <a:cs typeface="IBM Plex Sans"/>
                <a:sym typeface="IBM Plex Sans"/>
              </a:rPr>
              <a:t>ZAKAJ?</a:t>
            </a:r>
            <a:endParaRPr b="1" i="0" sz="1500" u="none" cap="none" strike="noStrike">
              <a:solidFill>
                <a:srgbClr val="FC543C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Ker vpogled v to, </a:t>
            </a:r>
            <a:r>
              <a:rPr b="1" i="0" lang="en" sz="1500" u="none" cap="none" strike="noStrik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kdo koga pozna ‘od prej’ lahko pojasni marsikatero politično odločitev.</a:t>
            </a:r>
            <a:endParaRPr b="0" i="0" sz="1500" u="none" cap="none" strike="noStrik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44" name="Google Shape;14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9369" y="944782"/>
            <a:ext cx="4143747" cy="383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Razkrinkavanje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razkrinkavanje.si</a:t>
            </a: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50" name="Google Shape;15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5091"/>
            <a:ext cx="5950694" cy="396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Razkrinkavanje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razkrinkavanje.si</a:t>
            </a:r>
            <a:endParaRPr>
              <a:solidFill>
                <a:schemeClr val="lt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56" name="Google Shape;156;p32"/>
          <p:cNvSpPr txBox="1"/>
          <p:nvPr>
            <p:ph idx="1" type="body"/>
          </p:nvPr>
        </p:nvSpPr>
        <p:spPr>
          <a:xfrm>
            <a:off x="1030781" y="1342841"/>
            <a:ext cx="7082438" cy="3865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500"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6500" y="105875"/>
            <a:ext cx="5837575" cy="498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b="1" lang="en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Razkrinkavanje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ct val="100000"/>
              <a:buFont typeface="IBM Plex Sans SemiBold"/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razkrinkavanje.si</a:t>
            </a:r>
            <a:endParaRPr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63" name="Google Shape;163;p33"/>
          <p:cNvSpPr txBox="1"/>
          <p:nvPr/>
        </p:nvSpPr>
        <p:spPr>
          <a:xfrm>
            <a:off x="1188879" y="1539303"/>
            <a:ext cx="7133273" cy="2987033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Kaj se zgodi?</a:t>
            </a:r>
            <a:endParaRPr b="0" i="0" sz="1500" u="none" cap="none" strike="noStrike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🫢</a:t>
            </a:r>
            <a:r>
              <a:rPr b="0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b="1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Nekateri napačne vsebine umaknejo ali popravijo.</a:t>
            </a:r>
            <a:endParaRPr b="1" i="0" sz="1500" u="none" cap="none" strike="noStrike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😶‍🌫️ </a:t>
            </a:r>
            <a:r>
              <a:rPr b="1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Manj jih napako prizna.</a:t>
            </a:r>
            <a:endParaRPr b="1" i="0" sz="1500" u="none" cap="none" strike="noStrike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😖</a:t>
            </a:r>
            <a:r>
              <a:rPr b="0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b="1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V nekaterih primerih je objava osnova za začetek inšpekcijskega postopka.</a:t>
            </a:r>
            <a:endParaRPr b="1" i="0" sz="1500" u="none" cap="none" strike="noStrike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🤐</a:t>
            </a:r>
            <a:r>
              <a:rPr b="0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b="1" i="0" lang="en" sz="1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Veliko avtorjev razkrinkanih trditev na naša vprašanja ne odgovori.</a:t>
            </a:r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Dezinformacije</a:t>
            </a: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 … še prej pa …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69" name="Google Shape;1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813" y="1404126"/>
            <a:ext cx="5670376" cy="31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type="title"/>
          </p:nvPr>
        </p:nvSpPr>
        <p:spPr>
          <a:xfrm>
            <a:off x="1533182" y="272885"/>
            <a:ext cx="7082438" cy="732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75"/>
              </a:buClr>
              <a:buSzPts val="3200"/>
              <a:buFont typeface="IBM Plex Sans SemiBold"/>
              <a:buNone/>
            </a:pPr>
            <a:r>
              <a:rPr b="1" lang="en">
                <a:latin typeface="IBM Plex Sans"/>
                <a:ea typeface="IBM Plex Sans"/>
                <a:cs typeface="IBM Plex Sans"/>
                <a:sym typeface="IBM Plex Sans"/>
              </a:rPr>
              <a:t>Pomen zornega kota</a:t>
            </a:r>
            <a:endParaRPr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5" name="Google Shape;1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7417" y="1075813"/>
            <a:ext cx="2991874" cy="299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51975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